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theme/themeOverride3.xml" ContentType="application/vnd.openxmlformats-officedocument.themeOverride+xml"/>
  <Override PartName="/ppt/charts/chart8.xml" ContentType="application/vnd.openxmlformats-officedocument.drawingml.chart+xml"/>
  <Override PartName="/ppt/theme/themeOverride4.xml" ContentType="application/vnd.openxmlformats-officedocument.themeOverride+xml"/>
  <Override PartName="/ppt/notesSlides/notesSlide14.xml" ContentType="application/vnd.openxmlformats-officedocument.presentationml.notesSlide+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charts/chart13.xml" ContentType="application/vnd.openxmlformats-officedocument.drawingml.chart+xml"/>
  <Override PartName="/ppt/theme/themeOverride8.xml" ContentType="application/vnd.openxmlformats-officedocument.themeOverride+xml"/>
  <Override PartName="/ppt/notesSlides/notesSlide16.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17.xml" ContentType="application/vnd.openxmlformats-officedocument.presentationml.notesSlide+xml"/>
  <Override PartName="/ppt/charts/chart19.xml" ContentType="application/vnd.openxmlformats-officedocument.drawingml.chart+xml"/>
  <Override PartName="/ppt/theme/themeOverride9.xml" ContentType="application/vnd.openxmlformats-officedocument.themeOverride+xml"/>
  <Override PartName="/ppt/charts/chart20.xml" ContentType="application/vnd.openxmlformats-officedocument.drawingml.chart+xml"/>
  <Override PartName="/ppt/theme/themeOverride10.xml" ContentType="application/vnd.openxmlformats-officedocument.themeOverride+xml"/>
  <Override PartName="/ppt/charts/chart21.xml" ContentType="application/vnd.openxmlformats-officedocument.drawingml.chart+xml"/>
  <Override PartName="/ppt/theme/themeOverride11.xml" ContentType="application/vnd.openxmlformats-officedocument.themeOverride+xml"/>
  <Override PartName="/ppt/charts/chart22.xml" ContentType="application/vnd.openxmlformats-officedocument.drawingml.chart+xml"/>
  <Override PartName="/ppt/theme/themeOverride12.xml" ContentType="application/vnd.openxmlformats-officedocument.themeOverride+xml"/>
  <Override PartName="/ppt/charts/chart23.xml" ContentType="application/vnd.openxmlformats-officedocument.drawingml.chart+xml"/>
  <Override PartName="/ppt/theme/themeOverride13.xml" ContentType="application/vnd.openxmlformats-officedocument.themeOverride+xml"/>
  <Override PartName="/ppt/charts/chart24.xml" ContentType="application/vnd.openxmlformats-officedocument.drawingml.chart+xml"/>
  <Override PartName="/ppt/theme/themeOverride14.xml" ContentType="application/vnd.openxmlformats-officedocument.themeOverride+xml"/>
  <Override PartName="/ppt/charts/chart25.xml" ContentType="application/vnd.openxmlformats-officedocument.drawingml.chart+xml"/>
  <Override PartName="/ppt/theme/themeOverride15.xml" ContentType="application/vnd.openxmlformats-officedocument.themeOverride+xml"/>
  <Override PartName="/ppt/charts/chart26.xml" ContentType="application/vnd.openxmlformats-officedocument.drawingml.chart+xml"/>
  <Override PartName="/ppt/theme/themeOverride16.xml" ContentType="application/vnd.openxmlformats-officedocument.themeOverride+xml"/>
  <Override PartName="/ppt/charts/chart27.xml" ContentType="application/vnd.openxmlformats-officedocument.drawingml.chart+xml"/>
  <Override PartName="/ppt/theme/themeOverride17.xml" ContentType="application/vnd.openxmlformats-officedocument.themeOverride+xml"/>
  <Override PartName="/ppt/notesSlides/notesSlide18.xml" ContentType="application/vnd.openxmlformats-officedocument.presentationml.notesSlide+xml"/>
  <Override PartName="/ppt/charts/chart28.xml" ContentType="application/vnd.openxmlformats-officedocument.drawingml.chart+xml"/>
  <Override PartName="/ppt/theme/themeOverride18.xml" ContentType="application/vnd.openxmlformats-officedocument.themeOverride+xml"/>
  <Override PartName="/ppt/charts/chart29.xml" ContentType="application/vnd.openxmlformats-officedocument.drawingml.chart+xml"/>
  <Override PartName="/ppt/theme/themeOverride19.xml" ContentType="application/vnd.openxmlformats-officedocument.themeOverride+xml"/>
  <Override PartName="/ppt/charts/chart30.xml" ContentType="application/vnd.openxmlformats-officedocument.drawingml.chart+xml"/>
  <Override PartName="/ppt/theme/themeOverride20.xml" ContentType="application/vnd.openxmlformats-officedocument.themeOverride+xml"/>
  <Override PartName="/ppt/charts/chart31.xml" ContentType="application/vnd.openxmlformats-officedocument.drawingml.chart+xml"/>
  <Override PartName="/ppt/theme/themeOverride21.xml" ContentType="application/vnd.openxmlformats-officedocument.themeOverride+xml"/>
  <Override PartName="/ppt/charts/chart32.xml" ContentType="application/vnd.openxmlformats-officedocument.drawingml.chart+xml"/>
  <Override PartName="/ppt/theme/themeOverride22.xml" ContentType="application/vnd.openxmlformats-officedocument.themeOverride+xml"/>
  <Override PartName="/ppt/charts/chart33.xml" ContentType="application/vnd.openxmlformats-officedocument.drawingml.chart+xml"/>
  <Override PartName="/ppt/theme/themeOverride23.xml" ContentType="application/vnd.openxmlformats-officedocument.themeOverride+xml"/>
  <Override PartName="/ppt/charts/chart34.xml" ContentType="application/vnd.openxmlformats-officedocument.drawingml.chart+xml"/>
  <Override PartName="/ppt/theme/themeOverride24.xml" ContentType="application/vnd.openxmlformats-officedocument.themeOverride+xml"/>
  <Override PartName="/ppt/charts/chart35.xml" ContentType="application/vnd.openxmlformats-officedocument.drawingml.chart+xml"/>
  <Override PartName="/ppt/theme/themeOverride25.xml" ContentType="application/vnd.openxmlformats-officedocument.themeOverride+xml"/>
  <Override PartName="/ppt/charts/chart36.xml" ContentType="application/vnd.openxmlformats-officedocument.drawingml.chart+xml"/>
  <Override PartName="/ppt/theme/themeOverride26.xml" ContentType="application/vnd.openxmlformats-officedocument.themeOverride+xml"/>
  <Override PartName="/ppt/notesSlides/notesSlide19.xml" ContentType="application/vnd.openxmlformats-officedocument.presentationml.notesSlide+xml"/>
  <Override PartName="/ppt/charts/chart37.xml" ContentType="application/vnd.openxmlformats-officedocument.drawingml.chart+xml"/>
  <Override PartName="/ppt/theme/themeOverride27.xml" ContentType="application/vnd.openxmlformats-officedocument.themeOverride+xml"/>
  <Override PartName="/ppt/charts/chart38.xml" ContentType="application/vnd.openxmlformats-officedocument.drawingml.chart+xml"/>
  <Override PartName="/ppt/theme/themeOverride28.xml" ContentType="application/vnd.openxmlformats-officedocument.themeOverride+xml"/>
  <Override PartName="/ppt/charts/chart39.xml" ContentType="application/vnd.openxmlformats-officedocument.drawingml.chart+xml"/>
  <Override PartName="/ppt/theme/themeOverride29.xml" ContentType="application/vnd.openxmlformats-officedocument.themeOverride+xml"/>
  <Override PartName="/ppt/charts/chart40.xml" ContentType="application/vnd.openxmlformats-officedocument.drawingml.chart+xml"/>
  <Override PartName="/ppt/theme/themeOverride30.xml" ContentType="application/vnd.openxmlformats-officedocument.themeOverride+xml"/>
  <Override PartName="/ppt/charts/chart41.xml" ContentType="application/vnd.openxmlformats-officedocument.drawingml.chart+xml"/>
  <Override PartName="/ppt/theme/themeOverride31.xml" ContentType="application/vnd.openxmlformats-officedocument.themeOverride+xml"/>
  <Override PartName="/ppt/charts/chart42.xml" ContentType="application/vnd.openxmlformats-officedocument.drawingml.chart+xml"/>
  <Override PartName="/ppt/theme/themeOverride32.xml" ContentType="application/vnd.openxmlformats-officedocument.themeOverride+xml"/>
  <Override PartName="/ppt/notesSlides/notesSlide20.xml" ContentType="application/vnd.openxmlformats-officedocument.presentationml.notesSlide+xml"/>
  <Override PartName="/ppt/charts/chart43.xml" ContentType="application/vnd.openxmlformats-officedocument.drawingml.chart+xml"/>
  <Override PartName="/ppt/theme/themeOverride33.xml" ContentType="application/vnd.openxmlformats-officedocument.themeOverride+xml"/>
  <Override PartName="/ppt/charts/chart44.xml" ContentType="application/vnd.openxmlformats-officedocument.drawingml.chart+xml"/>
  <Override PartName="/ppt/theme/themeOverride34.xml" ContentType="application/vnd.openxmlformats-officedocument.themeOverride+xml"/>
  <Override PartName="/ppt/charts/chart45.xml" ContentType="application/vnd.openxmlformats-officedocument.drawingml.chart+xml"/>
  <Override PartName="/ppt/theme/themeOverride35.xml" ContentType="application/vnd.openxmlformats-officedocument.themeOverride+xml"/>
  <Override PartName="/ppt/charts/chart46.xml" ContentType="application/vnd.openxmlformats-officedocument.drawingml.chart+xml"/>
  <Override PartName="/ppt/theme/themeOverride36.xml" ContentType="application/vnd.openxmlformats-officedocument.themeOverride+xml"/>
  <Override PartName="/ppt/charts/chart47.xml" ContentType="application/vnd.openxmlformats-officedocument.drawingml.chart+xml"/>
  <Override PartName="/ppt/theme/themeOverride37.xml" ContentType="application/vnd.openxmlformats-officedocument.themeOverride+xml"/>
  <Override PartName="/ppt/charts/chart48.xml" ContentType="application/vnd.openxmlformats-officedocument.drawingml.chart+xml"/>
  <Override PartName="/ppt/theme/themeOverride38.xml" ContentType="application/vnd.openxmlformats-officedocument.themeOverride+xml"/>
  <Override PartName="/ppt/notesSlides/notesSlide21.xml" ContentType="application/vnd.openxmlformats-officedocument.presentationml.notesSlide+xml"/>
  <Override PartName="/ppt/charts/chart49.xml" ContentType="application/vnd.openxmlformats-officedocument.drawingml.chart+xml"/>
  <Override PartName="/ppt/theme/themeOverride39.xml" ContentType="application/vnd.openxmlformats-officedocument.themeOverride+xml"/>
  <Override PartName="/ppt/charts/chart50.xml" ContentType="application/vnd.openxmlformats-officedocument.drawingml.chart+xml"/>
  <Override PartName="/ppt/theme/themeOverride40.xml" ContentType="application/vnd.openxmlformats-officedocument.themeOverride+xml"/>
  <Override PartName="/ppt/charts/chart51.xml" ContentType="application/vnd.openxmlformats-officedocument.drawingml.chart+xml"/>
  <Override PartName="/ppt/theme/themeOverride41.xml" ContentType="application/vnd.openxmlformats-officedocument.themeOverride+xml"/>
  <Override PartName="/ppt/charts/chart52.xml" ContentType="application/vnd.openxmlformats-officedocument.drawingml.chart+xml"/>
  <Override PartName="/ppt/theme/themeOverride42.xml" ContentType="application/vnd.openxmlformats-officedocument.themeOverride+xml"/>
  <Override PartName="/ppt/charts/chart53.xml" ContentType="application/vnd.openxmlformats-officedocument.drawingml.chart+xml"/>
  <Override PartName="/ppt/theme/themeOverride43.xml" ContentType="application/vnd.openxmlformats-officedocument.themeOverride+xml"/>
  <Override PartName="/ppt/charts/chart54.xml" ContentType="application/vnd.openxmlformats-officedocument.drawingml.chart+xml"/>
  <Override PartName="/ppt/theme/themeOverride44.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5.xml" ContentType="application/vnd.openxmlformats-officedocument.drawingml.chart+xml"/>
  <Override PartName="/ppt/theme/themeOverride45.xml" ContentType="application/vnd.openxmlformats-officedocument.themeOverride+xml"/>
  <Override PartName="/ppt/charts/chart56.xml" ContentType="application/vnd.openxmlformats-officedocument.drawingml.chart+xml"/>
  <Override PartName="/ppt/notesSlides/notesSlide25.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heme/themeOverride46.xml" ContentType="application/vnd.openxmlformats-officedocument.themeOverride+xml"/>
  <Override PartName="/ppt/notesSlides/notesSlide26.xml" ContentType="application/vnd.openxmlformats-officedocument.presentationml.notesSlide+xml"/>
  <Override PartName="/ppt/charts/chart59.xml" ContentType="application/vnd.openxmlformats-officedocument.drawingml.chart+xml"/>
  <Override PartName="/ppt/theme/themeOverride47.xml" ContentType="application/vnd.openxmlformats-officedocument.themeOverride+xml"/>
  <Override PartName="/ppt/charts/chart60.xml" ContentType="application/vnd.openxmlformats-officedocument.drawingml.chart+xml"/>
  <Override PartName="/ppt/theme/themeOverride48.xml" ContentType="application/vnd.openxmlformats-officedocument.themeOverride+xml"/>
  <Override PartName="/ppt/notesSlides/notesSlide27.xml" ContentType="application/vnd.openxmlformats-officedocument.presentationml.notesSlide+xml"/>
  <Override PartName="/ppt/charts/chart61.xml" ContentType="application/vnd.openxmlformats-officedocument.drawingml.chart+xml"/>
  <Override PartName="/ppt/theme/themeOverride49.xml" ContentType="application/vnd.openxmlformats-officedocument.themeOverride+xml"/>
  <Override PartName="/ppt/charts/chart62.xml" ContentType="application/vnd.openxmlformats-officedocument.drawingml.chart+xml"/>
  <Override PartName="/ppt/theme/themeOverride50.xml" ContentType="application/vnd.openxmlformats-officedocument.themeOverride+xml"/>
  <Override PartName="/ppt/notesSlides/notesSlide28.xml" ContentType="application/vnd.openxmlformats-officedocument.presentationml.notesSlide+xml"/>
  <Override PartName="/ppt/charts/chart63.xml" ContentType="application/vnd.openxmlformats-officedocument.drawingml.chart+xml"/>
  <Override PartName="/ppt/theme/themeOverride51.xml" ContentType="application/vnd.openxmlformats-officedocument.themeOverride+xml"/>
  <Override PartName="/ppt/charts/chart64.xml" ContentType="application/vnd.openxmlformats-officedocument.drawingml.chart+xml"/>
  <Override PartName="/ppt/theme/themeOverride52.xml" ContentType="application/vnd.openxmlformats-officedocument.themeOverride+xml"/>
  <Override PartName="/ppt/notesSlides/notesSlide29.xml" ContentType="application/vnd.openxmlformats-officedocument.presentationml.notesSlide+xml"/>
  <Override PartName="/ppt/charts/chart65.xml" ContentType="application/vnd.openxmlformats-officedocument.drawingml.chart+xml"/>
  <Override PartName="/ppt/theme/themeOverride53.xml" ContentType="application/vnd.openxmlformats-officedocument.themeOverride+xml"/>
  <Override PartName="/ppt/charts/chart66.xml" ContentType="application/vnd.openxmlformats-officedocument.drawingml.chart+xml"/>
  <Override PartName="/ppt/theme/themeOverride5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6675" r:id="rId5"/>
    <p:sldId id="6635" r:id="rId6"/>
    <p:sldId id="3997" r:id="rId7"/>
    <p:sldId id="6674" r:id="rId8"/>
    <p:sldId id="6712" r:id="rId9"/>
    <p:sldId id="6682" r:id="rId10"/>
    <p:sldId id="4125" r:id="rId11"/>
    <p:sldId id="6720" r:id="rId12"/>
    <p:sldId id="6721" r:id="rId13"/>
    <p:sldId id="6722" r:id="rId14"/>
    <p:sldId id="6727" r:id="rId15"/>
    <p:sldId id="6737" r:id="rId16"/>
    <p:sldId id="6713" r:id="rId17"/>
    <p:sldId id="6714" r:id="rId18"/>
    <p:sldId id="6715" r:id="rId19"/>
    <p:sldId id="6716" r:id="rId20"/>
    <p:sldId id="6723" r:id="rId21"/>
    <p:sldId id="2857" r:id="rId22"/>
    <p:sldId id="6717" r:id="rId23"/>
    <p:sldId id="6703" r:id="rId24"/>
    <p:sldId id="6704" r:id="rId25"/>
    <p:sldId id="6718" r:id="rId26"/>
    <p:sldId id="6719" r:id="rId27"/>
    <p:sldId id="4115" r:id="rId28"/>
    <p:sldId id="6735" r:id="rId29"/>
    <p:sldId id="6711" r:id="rId30"/>
    <p:sldId id="6733" r:id="rId31"/>
    <p:sldId id="6731" r:id="rId32"/>
    <p:sldId id="6732" r:id="rId33"/>
    <p:sldId id="6734" r:id="rId34"/>
    <p:sldId id="6728" r:id="rId35"/>
    <p:sldId id="6729" r:id="rId36"/>
    <p:sldId id="4081" r:id="rId37"/>
  </p:sldIdLst>
  <p:sldSz cx="9906000" cy="6858000" type="A4"/>
  <p:notesSz cx="6805613" cy="9939338"/>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Deal Adv1)" initials="SYW" lastIdx="2" clrIdx="0">
    <p:extLst>
      <p:ext uri="{19B8F6BF-5375-455C-9EA6-DF929625EA0E}">
        <p15:presenceInfo xmlns:p15="http://schemas.microsoft.com/office/powerpoint/2012/main" userId="(KR/Deal Adv1)" providerId="None"/>
      </p:ext>
    </p:extLst>
  </p:cmAuthor>
  <p:cmAuthor id="2" name="Shin, Yong-Woo (KR/Deal Adv1)" initials="SY(A" lastIdx="1" clrIdx="1">
    <p:extLst>
      <p:ext uri="{19B8F6BF-5375-455C-9EA6-DF929625EA0E}">
        <p15:presenceInfo xmlns:p15="http://schemas.microsoft.com/office/powerpoint/2012/main" userId="S::yongwooshin@kr.kpmg.com::92ac645d-ca69-4cd4-a855-e3ef9e35a6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E4"/>
    <a:srgbClr val="EAE3CF"/>
    <a:srgbClr val="DBE8FF"/>
    <a:srgbClr val="D3D1F9"/>
    <a:srgbClr val="FFA44A"/>
    <a:srgbClr val="C3E1F5"/>
    <a:srgbClr val="6D2077"/>
    <a:srgbClr val="00A3A1"/>
    <a:srgbClr val="FF6F61"/>
    <a:srgbClr val="E7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CA2813-65BA-4810-A4C1-91802CD77DA9}" v="1" dt="2021-03-09T12:46:50.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6353" autoAdjust="0"/>
  </p:normalViewPr>
  <p:slideViewPr>
    <p:cSldViewPr snapToGrid="0" showGuides="1">
      <p:cViewPr varScale="1">
        <p:scale>
          <a:sx n="115" d="100"/>
          <a:sy n="115" d="100"/>
        </p:scale>
        <p:origin x="1068" y="96"/>
      </p:cViewPr>
      <p:guideLst/>
    </p:cSldViewPr>
  </p:slideViewPr>
  <p:outlineViewPr>
    <p:cViewPr>
      <p:scale>
        <a:sx n="33" d="100"/>
        <a:sy n="33" d="100"/>
      </p:scale>
      <p:origin x="0" y="-306"/>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48512;&#47928;&#48324;&#49552;&#51061;%20-%20v1.9.xlsx" TargetMode="External"/></Relationships>
</file>

<file path=ppt/charts/_rels/chart10.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6.xml"/></Relationships>
</file>

<file path=ppt/charts/_rels/chart11.xml.rels><?xml version="1.0" encoding="UTF-8" standalone="yes"?>
<Relationships xmlns="http://schemas.openxmlformats.org/package/2006/relationships"><Relationship Id="rId2" Type="http://schemas.openxmlformats.org/officeDocument/2006/relationships/oleObject" Target="file:///C:\Users\skim161\Desktop\Falcon\EBITDA%25\Falcon_PL_DA&#49688;&#51221;&#48376;_210209_EBITDA_bridge.xlsx" TargetMode="External"/><Relationship Id="rId1" Type="http://schemas.openxmlformats.org/officeDocument/2006/relationships/themeOverride" Target="../theme/themeOverride7.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skim161\Desktop\Falcon\EBITDA%25\Falcon_PL_DA&#49688;&#51221;&#48376;_210209_EBITDA_bridge.xlsx" TargetMode="External"/></Relationships>
</file>

<file path=ppt/charts/_rels/chart13.xml.rels><?xml version="1.0" encoding="UTF-8" standalone="yes"?>
<Relationships xmlns="http://schemas.openxmlformats.org/package/2006/relationships"><Relationship Id="rId2" Type="http://schemas.openxmlformats.org/officeDocument/2006/relationships/oleObject" Target="file:///C:\Users\skim161\Desktop\Falcon\EBITDA%25\Falcon_PL_DA&#49688;&#51221;&#48376;_210209_EBITDA_bridge.xlsx" TargetMode="External"/><Relationship Id="rId1" Type="http://schemas.openxmlformats.org/officeDocument/2006/relationships/themeOverride" Target="../theme/themeOverride8.xml"/></Relationships>
</file>

<file path=ppt/charts/_rels/chart14.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19.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1" Type="http://schemas.openxmlformats.org/officeDocument/2006/relationships/oleObject" Target="file:///C:\Users\dlee59\Desktop\FY2020\Falcon\3.%20WP\LDY\Project%20Falcon%20-%20Revenue%20Bridge%20-%20v1.0.xlsx" TargetMode="External"/></Relationships>
</file>

<file path=ppt/charts/_rels/chart20.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0.xml"/></Relationships>
</file>

<file path=ppt/charts/_rels/chart21.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1.xml"/></Relationships>
</file>

<file path=ppt/charts/_rels/chart22.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2.xml"/></Relationships>
</file>

<file path=ppt/charts/_rels/chart23.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3.xml"/></Relationships>
</file>

<file path=ppt/charts/_rels/chart24.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4.xml"/></Relationships>
</file>

<file path=ppt/charts/_rels/chart25.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5.xml"/></Relationships>
</file>

<file path=ppt/charts/_rels/chart26.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6.xml"/></Relationships>
</file>

<file path=ppt/charts/_rels/chart27.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7.xml"/></Relationships>
</file>

<file path=ppt/charts/_rels/chart28.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8.xml"/></Relationships>
</file>

<file path=ppt/charts/_rels/chart29.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19.xml"/></Relationships>
</file>

<file path=ppt/charts/_rels/chart3.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1.xml"/></Relationships>
</file>

<file path=ppt/charts/_rels/chart30.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0.xml"/></Relationships>
</file>

<file path=ppt/charts/_rels/chart31.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1.xml"/></Relationships>
</file>

<file path=ppt/charts/_rels/chart32.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2.xml"/></Relationships>
</file>

<file path=ppt/charts/_rels/chart33.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3.xml"/></Relationships>
</file>

<file path=ppt/charts/_rels/chart34.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4.xml"/></Relationships>
</file>

<file path=ppt/charts/_rels/chart35.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5.xml"/></Relationships>
</file>

<file path=ppt/charts/_rels/chart36.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8.xlsx" TargetMode="External"/><Relationship Id="rId1" Type="http://schemas.openxmlformats.org/officeDocument/2006/relationships/themeOverride" Target="../theme/themeOverride26.xml"/></Relationships>
</file>

<file path=ppt/charts/_rels/chart37.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27.xml"/></Relationships>
</file>

<file path=ppt/charts/_rels/chart38.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28.xml"/></Relationships>
</file>

<file path=ppt/charts/_rels/chart39.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29.xml"/></Relationships>
</file>

<file path=ppt/charts/_rels/chart4.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2.xml"/></Relationships>
</file>

<file path=ppt/charts/_rels/chart40.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0.xml"/></Relationships>
</file>

<file path=ppt/charts/_rels/chart41.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1.xml"/></Relationships>
</file>

<file path=ppt/charts/_rels/chart42.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2.xml"/></Relationships>
</file>

<file path=ppt/charts/_rels/chart43.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3.xml"/></Relationships>
</file>

<file path=ppt/charts/_rels/chart44.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4.xml"/></Relationships>
</file>

<file path=ppt/charts/_rels/chart45.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5.xml"/></Relationships>
</file>

<file path=ppt/charts/_rels/chart46.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6.xml"/></Relationships>
</file>

<file path=ppt/charts/_rels/chart47.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7.xml"/></Relationships>
</file>

<file path=ppt/charts/_rels/chart48.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9.xlsx" TargetMode="External"/><Relationship Id="rId1" Type="http://schemas.openxmlformats.org/officeDocument/2006/relationships/themeOverride" Target="../theme/themeOverride38.xml"/></Relationships>
</file>

<file path=ppt/charts/_rels/chart49.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20&#49552;&#51061;%20master%20-%20v1.0.xlsx" TargetMode="External"/><Relationship Id="rId1" Type="http://schemas.openxmlformats.org/officeDocument/2006/relationships/themeOverride" Target="../theme/themeOverride39.xml"/></Relationships>
</file>

<file path=ppt/charts/_rels/chart5.xml.rels><?xml version="1.0" encoding="UTF-8" standalone="yes"?>
<Relationships xmlns="http://schemas.openxmlformats.org/package/2006/relationships"><Relationship Id="rId1" Type="http://schemas.openxmlformats.org/officeDocument/2006/relationships/oleObject" Target="file:///C:\Users\dlee59\AppData\Local\Microsoft\Windows\INetCache\Content.Outlook\TRZVVQZY\falcon_&#50644;&#51652;%20&#51648;&#44172;&#52264;%20&#49884;&#51109;%20&#47532;&#49436;&#52824;.xlsx" TargetMode="External"/></Relationships>
</file>

<file path=ppt/charts/_rels/chart50.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20&#49552;&#51061;%20master%20-%20v1.0.xlsx" TargetMode="External"/><Relationship Id="rId1" Type="http://schemas.openxmlformats.org/officeDocument/2006/relationships/themeOverride" Target="../theme/themeOverride40.xml"/></Relationships>
</file>

<file path=ppt/charts/_rels/chart51.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20&#49552;&#51061;%20master%20-%20v1.0.xlsx" TargetMode="External"/><Relationship Id="rId1" Type="http://schemas.openxmlformats.org/officeDocument/2006/relationships/themeOverride" Target="../theme/themeOverride41.xml"/></Relationships>
</file>

<file path=ppt/charts/_rels/chart52.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5.xlsx" TargetMode="External"/><Relationship Id="rId1" Type="http://schemas.openxmlformats.org/officeDocument/2006/relationships/themeOverride" Target="../theme/themeOverride42.xml"/></Relationships>
</file>

<file path=ppt/charts/_rels/chart53.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20&#49552;&#51061;%20master%20-%20v1.0.xlsx" TargetMode="External"/><Relationship Id="rId1" Type="http://schemas.openxmlformats.org/officeDocument/2006/relationships/themeOverride" Target="../theme/themeOverride43.xml"/></Relationships>
</file>

<file path=ppt/charts/_rels/chart54.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51228;&#54408;&#48324;&#49552;&#51061;%20-%20v1.5.xlsx" TargetMode="External"/><Relationship Id="rId1" Type="http://schemas.openxmlformats.org/officeDocument/2006/relationships/themeOverride" Target="../theme/themeOverride44.xml"/></Relationships>
</file>

<file path=ppt/charts/_rels/chart55.xml.rels><?xml version="1.0" encoding="UTF-8" standalone="yes"?>
<Relationships xmlns="http://schemas.openxmlformats.org/package/2006/relationships"><Relationship Id="rId2" Type="http://schemas.openxmlformats.org/officeDocument/2006/relationships/oleObject" Target="file:///C:\Users\skim161\Desktop\Falcon\0.KSH\Falcon_datapack_KSH_v0.5.xlsb" TargetMode="External"/><Relationship Id="rId1" Type="http://schemas.openxmlformats.org/officeDocument/2006/relationships/themeOverride" Target="../theme/themeOverride45.xml"/></Relationships>
</file>

<file path=ppt/charts/_rels/chart56.xml.rels><?xml version="1.0" encoding="UTF-8" standalone="yes"?>
<Relationships xmlns="http://schemas.openxmlformats.org/package/2006/relationships"><Relationship Id="rId1" Type="http://schemas.openxmlformats.org/officeDocument/2006/relationships/oleObject" Target="file:///C:\Users\skim161\Desktop\Falcon\0.KSH\Falcon_datapack_KSH_v0.5.xlsb" TargetMode="External"/></Relationships>
</file>

<file path=ppt/charts/_rels/chart57.xml.rels><?xml version="1.0" encoding="UTF-8" standalone="yes"?>
<Relationships xmlns="http://schemas.openxmlformats.org/package/2006/relationships"><Relationship Id="rId1" Type="http://schemas.openxmlformats.org/officeDocument/2006/relationships/oleObject" Target="file:///C:\Users\skim161\Desktop\0205_&#44552;\Falcon_NWC_&#53685;&#54633;_v2.0.xlsx" TargetMode="External"/></Relationships>
</file>

<file path=ppt/charts/_rels/chart58.xml.rels><?xml version="1.0" encoding="UTF-8" standalone="yes"?>
<Relationships xmlns="http://schemas.openxmlformats.org/package/2006/relationships"><Relationship Id="rId2" Type="http://schemas.openxmlformats.org/officeDocument/2006/relationships/oleObject" Target="file:///C:\Users\skim161\Desktop\0205_&#44552;\Falcon_NWC_&#53685;&#54633;_v2.1.xlsx" TargetMode="External"/><Relationship Id="rId1" Type="http://schemas.openxmlformats.org/officeDocument/2006/relationships/themeOverride" Target="../theme/themeOverride46.xml"/></Relationships>
</file>

<file path=ppt/charts/_rels/chart59.xml.rels><?xml version="1.0" encoding="UTF-8" standalone="yes"?>
<Relationships xmlns="http://schemas.openxmlformats.org/package/2006/relationships"><Relationship Id="rId2" Type="http://schemas.openxmlformats.org/officeDocument/2006/relationships/oleObject" Target="file:///C:\Users\skim161\Desktop\0205_&#44552;\Falcon_NWC_&#53685;&#54633;_v2.1.xlsx" TargetMode="External"/><Relationship Id="rId1" Type="http://schemas.openxmlformats.org/officeDocument/2006/relationships/themeOverride" Target="../theme/themeOverride47.xml"/></Relationships>
</file>

<file path=ppt/charts/_rels/chart6.xml.rels><?xml version="1.0" encoding="UTF-8" standalone="yes"?>
<Relationships xmlns="http://schemas.openxmlformats.org/package/2006/relationships"><Relationship Id="rId1" Type="http://schemas.openxmlformats.org/officeDocument/2006/relationships/oleObject" Target="file:///C:\Users\dlee59\AppData\Local\Microsoft\Windows\INetCache\Content.Outlook\TRZVVQZY\falcon_&#50644;&#51652;%20&#51648;&#44172;&#52264;%20&#49884;&#51109;%20&#47532;&#49436;&#52824;.xlsx" TargetMode="External"/></Relationships>
</file>

<file path=ppt/charts/_rels/chart60.xml.rels><?xml version="1.0" encoding="UTF-8" standalone="yes"?>
<Relationships xmlns="http://schemas.openxmlformats.org/package/2006/relationships"><Relationship Id="rId2" Type="http://schemas.openxmlformats.org/officeDocument/2006/relationships/oleObject" Target="file:///C:\Users\skim161\Desktop\0205_&#44552;\Falcon_NWC_&#53685;&#54633;_v2.1.xlsx" TargetMode="External"/><Relationship Id="rId1" Type="http://schemas.openxmlformats.org/officeDocument/2006/relationships/themeOverride" Target="../theme/themeOverride48.xml"/></Relationships>
</file>

<file path=ppt/charts/_rels/chart61.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49.xml"/></Relationships>
</file>

<file path=ppt/charts/_rels/chart62.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50.xml"/></Relationships>
</file>

<file path=ppt/charts/_rels/chart63.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51.xml"/></Relationships>
</file>

<file path=ppt/charts/_rels/chart64.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52.xml"/></Relationships>
</file>

<file path=ppt/charts/_rels/chart65.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53.xml"/></Relationships>
</file>

<file path=ppt/charts/_rels/chart66.xml.rels><?xml version="1.0" encoding="UTF-8" standalone="yes"?>
<Relationships xmlns="http://schemas.openxmlformats.org/package/2006/relationships"><Relationship Id="rId2" Type="http://schemas.openxmlformats.org/officeDocument/2006/relationships/oleObject" Target="file:///C:\Users\skim161\Desktop\0205_&#44552;\Falcon_NWC_&#53685;&#54633;_v2.0.xlsx" TargetMode="External"/><Relationship Id="rId1" Type="http://schemas.openxmlformats.org/officeDocument/2006/relationships/themeOverride" Target="../theme/themeOverride54.xml"/></Relationships>
</file>

<file path=ppt/charts/_rels/chart7.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2" Type="http://schemas.openxmlformats.org/officeDocument/2006/relationships/oleObject" Target="file:///C:\Users\dlee59\Desktop\FY2020\Falcon\3.%20WP\LDY\Project%20Falcon%20-%20Revenue%20Bridge%20-%20v1.0.xlsx"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dirty="0"/>
              <a:t>[</a:t>
            </a:r>
            <a:r>
              <a:rPr lang="ko-KR" altLang="en-US" sz="800" dirty="0"/>
              <a:t>연결</a:t>
            </a:r>
            <a:r>
              <a:rPr lang="en-US" altLang="ko-KR" sz="800" dirty="0"/>
              <a:t>] </a:t>
            </a:r>
            <a:r>
              <a:rPr lang="en-US" sz="800" dirty="0"/>
              <a:t>Revenue Bridge</a:t>
            </a:r>
            <a:r>
              <a:rPr lang="en-US" sz="800" baseline="0" dirty="0"/>
              <a:t> - </a:t>
            </a:r>
            <a:r>
              <a:rPr lang="ko-KR" altLang="en-US" sz="800" baseline="0" dirty="0"/>
              <a:t>부문별</a:t>
            </a:r>
            <a:endParaRPr lang="en-US" sz="800" dirty="0"/>
          </a:p>
        </c:rich>
      </c:tx>
      <c:layout>
        <c:manualLayout>
          <c:xMode val="edge"/>
          <c:yMode val="edge"/>
          <c:x val="2.2857142857142857E-2"/>
          <c:y val="3.6363636363636362E-2"/>
        </c:manualLayout>
      </c:layout>
      <c:overlay val="0"/>
    </c:title>
    <c:autoTitleDeleted val="0"/>
    <c:plotArea>
      <c:layout>
        <c:manualLayout>
          <c:layoutTarget val="inner"/>
          <c:xMode val="edge"/>
          <c:yMode val="edge"/>
          <c:x val="9.8160531506520182E-2"/>
          <c:y val="0.15225244672395349"/>
          <c:w val="0.87633738667124994"/>
          <c:h val="0.50659958552701245"/>
        </c:manualLayout>
      </c:layout>
      <c:barChart>
        <c:barDir val="col"/>
        <c:grouping val="stacked"/>
        <c:varyColors val="0"/>
        <c:ser>
          <c:idx val="0"/>
          <c:order val="0"/>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report!$E$98:$E$113</c:f>
              <c:numCache>
                <c:formatCode>General</c:formatCode>
                <c:ptCount val="16"/>
                <c:pt idx="0" formatCode="#,##0.0,,,;\(#,##0.0,,,\);\-;@">
                  <c:v>786107307236.43494</c:v>
                </c:pt>
                <c:pt idx="5" formatCode="#,##0.0,,,;\(#,##0.0,,,\);\-;@">
                  <c:v>869645227411.0083</c:v>
                </c:pt>
                <c:pt idx="10" formatCode="#,##0.0,,,;\(#,##0.0,,,\);\-;@">
                  <c:v>912743706778.03271</c:v>
                </c:pt>
                <c:pt idx="15" formatCode="#,##0.0,,,;\(#,##0.0,,,\);\-;@">
                  <c:v>823842328372.71936</c:v>
                </c:pt>
              </c:numCache>
            </c:numRef>
          </c:val>
          <c:extLst>
            <c:ext xmlns:c16="http://schemas.microsoft.com/office/drawing/2014/chart" uri="{C3380CC4-5D6E-409C-BE32-E72D297353CC}">
              <c16:uniqueId val="{00000000-1137-45E3-9408-CCD4C6195F1C}"/>
            </c:ext>
          </c:extLst>
        </c:ser>
        <c:ser>
          <c:idx val="1"/>
          <c:order val="1"/>
          <c:spPr>
            <a:noFill/>
            <a:ln w="3175">
              <a:solidFill>
                <a:srgbClr val="FFFFFF"/>
              </a:solidFill>
              <a:prstDash val="solid"/>
            </a:ln>
          </c:spPr>
          <c:invertIfNegative val="0"/>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report!$F$98:$F$113</c:f>
              <c:numCache>
                <c:formatCode>#,##0.0,,,;\(#,##0.0,,,\);\-;@</c:formatCode>
                <c:ptCount val="16"/>
                <c:pt idx="1">
                  <c:v>786107307236.43494</c:v>
                </c:pt>
                <c:pt idx="2">
                  <c:v>840614655037.57361</c:v>
                </c:pt>
                <c:pt idx="3">
                  <c:v>847635211806.65576</c:v>
                </c:pt>
                <c:pt idx="4">
                  <c:v>869645227411.00842</c:v>
                </c:pt>
                <c:pt idx="6">
                  <c:v>869645227411.00842</c:v>
                </c:pt>
                <c:pt idx="7">
                  <c:v>896290599912.48022</c:v>
                </c:pt>
                <c:pt idx="8">
                  <c:v>902971753959.96619</c:v>
                </c:pt>
                <c:pt idx="9">
                  <c:v>912638141534.34106</c:v>
                </c:pt>
                <c:pt idx="11">
                  <c:v>822771705320.6908</c:v>
                </c:pt>
                <c:pt idx="12">
                  <c:v>822771705320.6908</c:v>
                </c:pt>
                <c:pt idx="13">
                  <c:v>822983202841.00134</c:v>
                </c:pt>
                <c:pt idx="14">
                  <c:v>823842328372.71948</c:v>
                </c:pt>
              </c:numCache>
            </c:numRef>
          </c:val>
          <c:extLst>
            <c:ext xmlns:c16="http://schemas.microsoft.com/office/drawing/2014/chart" uri="{C3380CC4-5D6E-409C-BE32-E72D297353CC}">
              <c16:uniqueId val="{00000001-1137-45E3-9408-CCD4C6195F1C}"/>
            </c:ext>
          </c:extLst>
        </c:ser>
        <c:ser>
          <c:idx val="2"/>
          <c:order val="2"/>
          <c:spPr>
            <a:solidFill>
              <a:srgbClr val="6D2077"/>
            </a:solidFill>
            <a:ln w="3175">
              <a:solidFill>
                <a:srgbClr val="FFFFFF"/>
              </a:solidFill>
              <a:prstDash val="solid"/>
            </a:ln>
          </c:spPr>
          <c:invertIfNegative val="0"/>
          <c:dPt>
            <c:idx val="9"/>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03-1137-45E3-9408-CCD4C6195F1C}"/>
              </c:ext>
            </c:extLst>
          </c:dPt>
          <c:dPt>
            <c:idx val="12"/>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05-1137-45E3-9408-CCD4C6195F1C}"/>
              </c:ext>
            </c:extLst>
          </c:dPt>
          <c:dPt>
            <c:idx val="13"/>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07-1137-45E3-9408-CCD4C6195F1C}"/>
              </c:ext>
            </c:extLst>
          </c:dPt>
          <c:dLbls>
            <c:dLbl>
              <c:idx val="1"/>
              <c:layout>
                <c:manualLayout>
                  <c:x val="-2.6381879988880917E-17"/>
                  <c:y val="-3.741036574308655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137-45E3-9408-CCD4C6195F1C}"/>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report!$G$98:$G$113</c:f>
              <c:numCache>
                <c:formatCode>#,##0.0,,,;\(#,##0.0,,,\);\-;@</c:formatCode>
                <c:ptCount val="16"/>
                <c:pt idx="1">
                  <c:v>54507347801.138672</c:v>
                </c:pt>
                <c:pt idx="2">
                  <c:v>7020556769.0820923</c:v>
                </c:pt>
                <c:pt idx="3">
                  <c:v>22187865228.840187</c:v>
                </c:pt>
                <c:pt idx="6">
                  <c:v>26645372501.471802</c:v>
                </c:pt>
                <c:pt idx="7">
                  <c:v>6681154047.4859161</c:v>
                </c:pt>
                <c:pt idx="8">
                  <c:v>9666387574.3748169</c:v>
                </c:pt>
                <c:pt idx="9">
                  <c:v>105565243.69187927</c:v>
                </c:pt>
                <c:pt idx="12">
                  <c:v>211497520.31054688</c:v>
                </c:pt>
                <c:pt idx="13">
                  <c:v>1003165526.9467163</c:v>
                </c:pt>
              </c:numCache>
            </c:numRef>
          </c:val>
          <c:extLst>
            <c:ext xmlns:c16="http://schemas.microsoft.com/office/drawing/2014/chart" uri="{C3380CC4-5D6E-409C-BE32-E72D297353CC}">
              <c16:uniqueId val="{00000009-1137-45E3-9408-CCD4C6195F1C}"/>
            </c:ext>
          </c:extLst>
        </c:ser>
        <c:ser>
          <c:idx val="3"/>
          <c:order val="3"/>
          <c:spPr>
            <a:solidFill>
              <a:srgbClr val="005EB8"/>
            </a:solidFill>
            <a:ln>
              <a:solidFill>
                <a:srgbClr val="005EB8"/>
              </a:solidFill>
            </a:ln>
          </c:spPr>
          <c:invertIfNegative val="0"/>
          <c:dLbls>
            <c:dLbl>
              <c:idx val="11"/>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A-1137-45E3-9408-CCD4C6195F1C}"/>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report!$H$98:$H$113</c:f>
              <c:numCache>
                <c:formatCode>General</c:formatCode>
                <c:ptCount val="16"/>
                <c:pt idx="4" formatCode="#,##0.0,,,;\(#,##0.0,,,\);\-;@">
                  <c:v>177849624.48758698</c:v>
                </c:pt>
                <c:pt idx="11" formatCode="#,##0.0,,,;\(#,##0.0,,,\);\-;@">
                  <c:v>89972001457.342163</c:v>
                </c:pt>
                <c:pt idx="14" formatCode="#,##0.0,,,;\(#,##0.0,,,\);\-;@">
                  <c:v>144039995.22845459</c:v>
                </c:pt>
              </c:numCache>
            </c:numRef>
          </c:val>
          <c:extLst>
            <c:ext xmlns:c16="http://schemas.microsoft.com/office/drawing/2014/chart" uri="{C3380CC4-5D6E-409C-BE32-E72D297353CC}">
              <c16:uniqueId val="{0000000B-1137-45E3-9408-CCD4C6195F1C}"/>
            </c:ext>
          </c:extLst>
        </c:ser>
        <c:ser>
          <c:idx val="4"/>
          <c:order val="4"/>
          <c:invertIfNegative val="0"/>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report!$I$98:$I$113</c:f>
            </c:numRef>
          </c:val>
          <c:extLst>
            <c:ext xmlns:c16="http://schemas.microsoft.com/office/drawing/2014/chart" uri="{C3380CC4-5D6E-409C-BE32-E72D297353CC}">
              <c16:uniqueId val="{0000000C-1137-45E3-9408-CCD4C6195F1C}"/>
            </c:ext>
          </c:extLst>
        </c:ser>
        <c:ser>
          <c:idx val="5"/>
          <c:order val="5"/>
          <c:invertIfNegative val="0"/>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report!$J$98:$J$113</c:f>
            </c:numRef>
          </c:val>
          <c:extLst>
            <c:ext xmlns:c16="http://schemas.microsoft.com/office/drawing/2014/chart" uri="{C3380CC4-5D6E-409C-BE32-E72D297353CC}">
              <c16:uniqueId val="{0000000D-1137-45E3-9408-CCD4C6195F1C}"/>
            </c:ext>
          </c:extLst>
        </c:ser>
        <c:ser>
          <c:idx val="6"/>
          <c:order val="6"/>
          <c:invertIfNegative val="0"/>
          <c:cat>
            <c:strRef>
              <c:f>report!$D$98:$D$113</c:f>
              <c:strCache>
                <c:ptCount val="16"/>
                <c:pt idx="0">
                  <c:v>2017년</c:v>
                </c:pt>
                <c:pt idx="1">
                  <c:v>완성차</c:v>
                </c:pt>
                <c:pt idx="2">
                  <c:v>부품</c:v>
                </c:pt>
                <c:pt idx="3">
                  <c:v>렌탈</c:v>
                </c:pt>
                <c:pt idx="4">
                  <c:v>CC 및 기타</c:v>
                </c:pt>
                <c:pt idx="5">
                  <c:v>2018년</c:v>
                </c:pt>
                <c:pt idx="6">
                  <c:v>완성차</c:v>
                </c:pt>
                <c:pt idx="7">
                  <c:v>부품</c:v>
                </c:pt>
                <c:pt idx="8">
                  <c:v>렌탈</c:v>
                </c:pt>
                <c:pt idx="9">
                  <c:v>CC 및 기타</c:v>
                </c:pt>
                <c:pt idx="10">
                  <c:v>2019년</c:v>
                </c:pt>
                <c:pt idx="11">
                  <c:v>완성차</c:v>
                </c:pt>
                <c:pt idx="12">
                  <c:v>부품</c:v>
                </c:pt>
                <c:pt idx="13">
                  <c:v>렌탈</c:v>
                </c:pt>
                <c:pt idx="14">
                  <c:v>CC 및 기타</c:v>
                </c:pt>
                <c:pt idx="15">
                  <c:v>2020년 9월LTM</c:v>
                </c:pt>
              </c:strCache>
            </c:strRef>
          </c:cat>
          <c:val>
            <c:numRef>
              <c:f>report!$K$98:$K$113</c:f>
            </c:numRef>
          </c:val>
          <c:extLst>
            <c:ext xmlns:c16="http://schemas.microsoft.com/office/drawing/2014/chart" uri="{C3380CC4-5D6E-409C-BE32-E72D297353CC}">
              <c16:uniqueId val="{0000000E-1137-45E3-9408-CCD4C6195F1C}"/>
            </c:ext>
          </c:extLst>
        </c:ser>
        <c:dLbls>
          <c:showLegendKey val="0"/>
          <c:showVal val="0"/>
          <c:showCatName val="0"/>
          <c:showSerName val="0"/>
          <c:showPercent val="0"/>
          <c:showBubbleSize val="0"/>
        </c:dLbls>
        <c:gapWidth val="5"/>
        <c:overlap val="100"/>
        <c:axId val="426014192"/>
        <c:axId val="315990016"/>
      </c:barChart>
      <c:catAx>
        <c:axId val="42601419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315990016"/>
        <c:crosses val="autoZero"/>
        <c:auto val="1"/>
        <c:lblAlgn val="ctr"/>
        <c:lblOffset val="100"/>
        <c:noMultiLvlLbl val="0"/>
      </c:catAx>
      <c:valAx>
        <c:axId val="315990016"/>
        <c:scaling>
          <c:orientation val="minMax"/>
          <c:min val="400000000000"/>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2.5714285714285714E-2"/>
              <c:y val="0.24980887616320688"/>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426014192"/>
        <c:crosses val="autoZero"/>
        <c:crossBetween val="between"/>
        <c:majorUnit val="200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altLang="ko-KR"/>
              <a:t>[</a:t>
            </a:r>
            <a:r>
              <a:rPr lang="ko-KR" altLang="en-US"/>
              <a:t>완성차</a:t>
            </a:r>
            <a:r>
              <a:rPr lang="en-US" altLang="ko-KR"/>
              <a:t>] Revenue Bridge - </a:t>
            </a:r>
            <a:r>
              <a:rPr lang="ko-KR" altLang="en-US"/>
              <a:t>신흥</a:t>
            </a:r>
          </a:p>
        </c:rich>
      </c:tx>
      <c:layout>
        <c:manualLayout>
          <c:xMode val="edge"/>
          <c:yMode val="edge"/>
          <c:x val="2.2926500032832735E-2"/>
          <c:y val="3.564874755704326E-2"/>
        </c:manualLayout>
      </c:layout>
      <c:overlay val="0"/>
    </c:title>
    <c:autoTitleDeleted val="0"/>
    <c:plotArea>
      <c:layout>
        <c:manualLayout>
          <c:layoutTarget val="inner"/>
          <c:xMode val="edge"/>
          <c:yMode val="edge"/>
          <c:x val="0.10051266813319203"/>
          <c:y val="0.14239818030751186"/>
          <c:w val="0.85419277072732969"/>
          <c:h val="0.57520125751559881"/>
        </c:manualLayout>
      </c:layout>
      <c:barChart>
        <c:barDir val="col"/>
        <c:grouping val="stacked"/>
        <c:varyColors val="0"/>
        <c:ser>
          <c:idx val="0"/>
          <c:order val="0"/>
          <c:tx>
            <c:strRef>
              <c:f>Sheet1!$O$152</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Sheet1!$O$342:$O$363</c:f>
              <c:numCache>
                <c:formatCode>General</c:formatCode>
                <c:ptCount val="22"/>
                <c:pt idx="0" formatCode="#,##0.0,,,;\(#,##0.0,,,\);\-;@">
                  <c:v>13924517297.217575</c:v>
                </c:pt>
                <c:pt idx="7" formatCode="#,##0.0,,,;\(#,##0.0,,,\);\-;@">
                  <c:v>13583364257.396809</c:v>
                </c:pt>
                <c:pt idx="14" formatCode="#,##0.0,,,;\(#,##0.0,,,\);\-;@">
                  <c:v>11570780043.215139</c:v>
                </c:pt>
                <c:pt idx="21" formatCode="#,##0.0,,,;\(#,##0.0,,,\);\-;@">
                  <c:v>10226904902.818615</c:v>
                </c:pt>
              </c:numCache>
            </c:numRef>
          </c:val>
          <c:extLst>
            <c:ext xmlns:c16="http://schemas.microsoft.com/office/drawing/2014/chart" uri="{C3380CC4-5D6E-409C-BE32-E72D297353CC}">
              <c16:uniqueId val="{00000000-7F30-4332-95B8-BF4B758C6E2B}"/>
            </c:ext>
          </c:extLst>
        </c:ser>
        <c:ser>
          <c:idx val="1"/>
          <c:order val="1"/>
          <c:tx>
            <c:strRef>
              <c:f>Sheet1!$P$152</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Sheet1!$P$342:$P$363</c:f>
              <c:numCache>
                <c:formatCode>General</c:formatCode>
                <c:ptCount val="22"/>
                <c:pt idx="0" formatCode="#,##0.0,,,;\(#,##0.0,,,\);\-;@">
                  <c:v>104721476397.19157</c:v>
                </c:pt>
                <c:pt idx="7" formatCode="#,##0.0,,,;\(#,##0.0,,,\);\-;@">
                  <c:v>108671026837.33286</c:v>
                </c:pt>
                <c:pt idx="14" formatCode="#,##0.0,,,;\(#,##0.0,,,\);\-;@">
                  <c:v>95853225710.245483</c:v>
                </c:pt>
                <c:pt idx="21" formatCode="#,##0.0,,,;\(#,##0.0,,,\);\-;@">
                  <c:v>67143771382.855835</c:v>
                </c:pt>
              </c:numCache>
            </c:numRef>
          </c:val>
          <c:extLst>
            <c:ext xmlns:c16="http://schemas.microsoft.com/office/drawing/2014/chart" uri="{C3380CC4-5D6E-409C-BE32-E72D297353CC}">
              <c16:uniqueId val="{00000001-7F30-4332-95B8-BF4B758C6E2B}"/>
            </c:ext>
          </c:extLst>
        </c:ser>
        <c:ser>
          <c:idx val="2"/>
          <c:order val="2"/>
          <c:tx>
            <c:strRef>
              <c:f>Sheet1!$Q$152</c:f>
              <c:strCache>
                <c:ptCount val="1"/>
                <c:pt idx="0">
                  <c:v>CL3</c:v>
                </c:pt>
              </c:strCache>
            </c:strRef>
          </c:tx>
          <c:spPr>
            <a:solidFill>
              <a:srgbClr val="C6007E"/>
            </a:solidFill>
            <a:ln w="3175">
              <a:solidFill>
                <a:srgbClr val="FFFFFF"/>
              </a:solidFill>
              <a:prstDash val="solid"/>
            </a:ln>
          </c:spPr>
          <c:invertIfNegative val="0"/>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Sheet1!$Q$342:$Q$363</c:f>
              <c:numCache>
                <c:formatCode>General</c:formatCode>
                <c:ptCount val="22"/>
                <c:pt idx="0" formatCode="#,##0.0,,,;\(#,##0.0,,,\);\-;@">
                  <c:v>332000000</c:v>
                </c:pt>
                <c:pt idx="7" formatCode="#,##0.0,,,;\(#,##0.0,,,\);\-;@">
                  <c:v>39</c:v>
                </c:pt>
                <c:pt idx="14" formatCode="#,##0.0,,,;\(#,##0.0,,,\);\-;@">
                  <c:v>120043261.8217977</c:v>
                </c:pt>
                <c:pt idx="21" formatCode="#,##0.0,,,;\(#,##0.0,,,\);\-;@">
                  <c:v>368281512.2615577</c:v>
                </c:pt>
              </c:numCache>
            </c:numRef>
          </c:val>
          <c:extLst>
            <c:ext xmlns:c16="http://schemas.microsoft.com/office/drawing/2014/chart" uri="{C3380CC4-5D6E-409C-BE32-E72D297353CC}">
              <c16:uniqueId val="{00000002-7F30-4332-95B8-BF4B758C6E2B}"/>
            </c:ext>
          </c:extLst>
        </c:ser>
        <c:ser>
          <c:idx val="3"/>
          <c:order val="3"/>
          <c:tx>
            <c:strRef>
              <c:f>Sheet1!$R$152</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30-4332-95B8-BF4B758C6E2B}"/>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30-4332-95B8-BF4B758C6E2B}"/>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F30-4332-95B8-BF4B758C6E2B}"/>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F30-4332-95B8-BF4B758C6E2B}"/>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Sheet1!$R$342:$R$363</c:f>
              <c:numCache>
                <c:formatCode>General</c:formatCode>
                <c:ptCount val="22"/>
                <c:pt idx="0" formatCode="#,##0.0,,,;\(#,##0.0,,,\);\-;@">
                  <c:v>118977993694.40915</c:v>
                </c:pt>
                <c:pt idx="7" formatCode="#,##0.0,,,;\(#,##0.0,,,\);\-;@">
                  <c:v>122254391133.72966</c:v>
                </c:pt>
                <c:pt idx="14" formatCode="#,##0.0,,,;\(#,##0.0,,,\);\-;@">
                  <c:v>107544049015.28241</c:v>
                </c:pt>
                <c:pt idx="21" formatCode="#,##0.0,,,;\(#,##0.0,,,\);\-;@">
                  <c:v>77738957797.936005</c:v>
                </c:pt>
              </c:numCache>
            </c:numRef>
          </c:val>
          <c:extLst>
            <c:ext xmlns:c16="http://schemas.microsoft.com/office/drawing/2014/chart" uri="{C3380CC4-5D6E-409C-BE32-E72D297353CC}">
              <c16:uniqueId val="{00000007-7F30-4332-95B8-BF4B758C6E2B}"/>
            </c:ext>
          </c:extLst>
        </c:ser>
        <c:ser>
          <c:idx val="4"/>
          <c:order val="4"/>
          <c:tx>
            <c:strRef>
              <c:f>Sheet1!$S$152</c:f>
              <c:strCache>
                <c:ptCount val="1"/>
                <c:pt idx="0">
                  <c:v>Buffer</c:v>
                </c:pt>
              </c:strCache>
            </c:strRef>
          </c:tx>
          <c:spPr>
            <a:noFill/>
            <a:ln w="3175">
              <a:noFill/>
              <a:prstDash val="solid"/>
            </a:ln>
          </c:spPr>
          <c:invertIfNegative val="0"/>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Sheet1!$S$342:$S$363</c:f>
              <c:numCache>
                <c:formatCode>#,##0.0,,,;\(#,##0.0,,,\);\-;@</c:formatCode>
                <c:ptCount val="22"/>
                <c:pt idx="1">
                  <c:v>118680017452.40921</c:v>
                </c:pt>
                <c:pt idx="2">
                  <c:v>118636840654.58838</c:v>
                </c:pt>
                <c:pt idx="3">
                  <c:v>114863275334.82295</c:v>
                </c:pt>
                <c:pt idx="4">
                  <c:v>114863275334.82295</c:v>
                </c:pt>
                <c:pt idx="5">
                  <c:v>122580385315.13878</c:v>
                </c:pt>
                <c:pt idx="6">
                  <c:v>122265410956.16441</c:v>
                </c:pt>
                <c:pt idx="8">
                  <c:v>122265410956.16441</c:v>
                </c:pt>
                <c:pt idx="9">
                  <c:v>120252826741.98274</c:v>
                </c:pt>
                <c:pt idx="10">
                  <c:v>120252826741.98274</c:v>
                </c:pt>
                <c:pt idx="11">
                  <c:v>107435025614.89537</c:v>
                </c:pt>
                <c:pt idx="12">
                  <c:v>107435025614.89537</c:v>
                </c:pt>
                <c:pt idx="13">
                  <c:v>107455890123.80437</c:v>
                </c:pt>
                <c:pt idx="15">
                  <c:v>106812744583.05609</c:v>
                </c:pt>
                <c:pt idx="16">
                  <c:v>106200173874.88588</c:v>
                </c:pt>
                <c:pt idx="17">
                  <c:v>102212689606.49786</c:v>
                </c:pt>
                <c:pt idx="18">
                  <c:v>77490719547.496231</c:v>
                </c:pt>
                <c:pt idx="19">
                  <c:v>76965345666.195511</c:v>
                </c:pt>
                <c:pt idx="20">
                  <c:v>76965345666.195511</c:v>
                </c:pt>
              </c:numCache>
            </c:numRef>
          </c:val>
          <c:extLst>
            <c:ext xmlns:c16="http://schemas.microsoft.com/office/drawing/2014/chart" uri="{C3380CC4-5D6E-409C-BE32-E72D297353CC}">
              <c16:uniqueId val="{00000008-7F30-4332-95B8-BF4B758C6E2B}"/>
            </c:ext>
          </c:extLst>
        </c:ser>
        <c:ser>
          <c:idx val="5"/>
          <c:order val="5"/>
          <c:tx>
            <c:strRef>
              <c:f>Sheet1!$T$152</c:f>
              <c:strCache>
                <c:ptCount val="1"/>
                <c:pt idx="0">
                  <c:v>Positive</c:v>
                </c:pt>
              </c:strCache>
            </c:strRef>
          </c:tx>
          <c:spPr>
            <a:solidFill>
              <a:srgbClr val="6D2077"/>
            </a:solidFill>
            <a:ln w="3175">
              <a:noFill/>
              <a:prstDash val="solid"/>
            </a:ln>
          </c:spPr>
          <c:invertIfNegative val="0"/>
          <c:dLbls>
            <c:dLbl>
              <c:idx val="4"/>
              <c:layout>
                <c:manualLayout>
                  <c:x val="-4.3735176966817976E-17"/>
                  <c:y val="2.062203729303823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F30-4332-95B8-BF4B758C6E2B}"/>
                </c:ext>
              </c:extLst>
            </c:dLbl>
            <c:dLbl>
              <c:idx val="10"/>
              <c:layout>
                <c:manualLayout>
                  <c:x val="-8.3517557552719434E-17"/>
                  <c:y val="-3.4128969738059004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F30-4332-95B8-BF4B758C6E2B}"/>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Sheet1!$T$342:$T$363</c:f>
              <c:numCache>
                <c:formatCode>General</c:formatCode>
                <c:ptCount val="22"/>
                <c:pt idx="4" formatCode="#,##0.0,,,;\(#,##0.0,,,\);\-;@">
                  <c:v>7723115759.9067059</c:v>
                </c:pt>
                <c:pt idx="8" formatCode="#,##0.0,,,;\(#,##0.0,,,\);\-;@">
                  <c:v>797038563.7868762</c:v>
                </c:pt>
                <c:pt idx="10" formatCode="#,##0.0,,,;\(#,##0.0,,,\);\-;@">
                  <c:v>7918013181.0962763</c:v>
                </c:pt>
                <c:pt idx="12" formatCode="#,##0.0,,,;\(#,##0.0,,,\);\-;@">
                  <c:v>20864508.908993103</c:v>
                </c:pt>
                <c:pt idx="13" formatCode="#,##0.0,,,;\(#,##0.0,,,\);\-;@">
                  <c:v>88158891.478048533</c:v>
                </c:pt>
                <c:pt idx="20" formatCode="#,##0.0,,,;\(#,##0.0,,,\);\-;@">
                  <c:v>773612131.7404741</c:v>
                </c:pt>
              </c:numCache>
            </c:numRef>
          </c:val>
          <c:extLst>
            <c:ext xmlns:c16="http://schemas.microsoft.com/office/drawing/2014/chart" uri="{C3380CC4-5D6E-409C-BE32-E72D297353CC}">
              <c16:uniqueId val="{0000000B-7F30-4332-95B8-BF4B758C6E2B}"/>
            </c:ext>
          </c:extLst>
        </c:ser>
        <c:ser>
          <c:idx val="6"/>
          <c:order val="6"/>
          <c:tx>
            <c:strRef>
              <c:f>Sheet1!$U$152</c:f>
              <c:strCache>
                <c:ptCount val="1"/>
                <c:pt idx="0">
                  <c:v>Negative</c:v>
                </c:pt>
              </c:strCache>
            </c:strRef>
          </c:tx>
          <c:spPr>
            <a:solidFill>
              <a:srgbClr val="005EB8"/>
            </a:solidFill>
            <a:ln w="3175">
              <a:noFill/>
              <a:prstDash val="solid"/>
            </a:ln>
          </c:spPr>
          <c:invertIfNegative val="0"/>
          <c:dLbls>
            <c:dLbl>
              <c:idx val="11"/>
              <c:layout>
                <c:manualLayout>
                  <c:x val="0"/>
                  <c:y val="4.8706853568544484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F30-4332-95B8-BF4B758C6E2B}"/>
                </c:ext>
              </c:extLst>
            </c:dLbl>
            <c:dLbl>
              <c:idx val="18"/>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E-7F30-4332-95B8-BF4B758C6E2B}"/>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Sheet1!$M$342:$N$363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Sheet1!$U$342:$U$363</c:f>
              <c:numCache>
                <c:formatCode>\(#,##0.0,,,\);\(#,##0.0,,,\);\-;@</c:formatCode>
                <c:ptCount val="22"/>
                <c:pt idx="1">
                  <c:v>297976241.99993598</c:v>
                </c:pt>
                <c:pt idx="2">
                  <c:v>43176797.82082969</c:v>
                </c:pt>
                <c:pt idx="3">
                  <c:v>3773565319.7654247</c:v>
                </c:pt>
                <c:pt idx="5">
                  <c:v>6005779.5908849575</c:v>
                </c:pt>
                <c:pt idx="6">
                  <c:v>314974358.97435892</c:v>
                </c:pt>
                <c:pt idx="9">
                  <c:v>2809622777.9685469</c:v>
                </c:pt>
                <c:pt idx="11">
                  <c:v>20735814308.183655</c:v>
                </c:pt>
                <c:pt idx="15">
                  <c:v>731304432.22631109</c:v>
                </c:pt>
                <c:pt idx="16">
                  <c:v>612570708.17021322</c:v>
                </c:pt>
                <c:pt idx="17">
                  <c:v>3987484268.3880105</c:v>
                </c:pt>
                <c:pt idx="18">
                  <c:v>24721970059.001633</c:v>
                </c:pt>
                <c:pt idx="19">
                  <c:v>525373881.30071408</c:v>
                </c:pt>
              </c:numCache>
            </c:numRef>
          </c:val>
          <c:extLst>
            <c:ext xmlns:c16="http://schemas.microsoft.com/office/drawing/2014/chart" uri="{C3380CC4-5D6E-409C-BE32-E72D297353CC}">
              <c16:uniqueId val="{0000000D-7F30-4332-95B8-BF4B758C6E2B}"/>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150000000000"/>
        </c:scaling>
        <c:delete val="0"/>
        <c:axPos val="l"/>
        <c:title>
          <c:tx>
            <c:rich>
              <a:bodyPr rot="-5400000" vert="horz"/>
              <a:lstStyle/>
              <a:p>
                <a:pPr>
                  <a:defRPr altLang="ko-KR" sz="700">
                    <a:solidFill>
                      <a:srgbClr val="000000"/>
                    </a:solidFill>
                  </a:defRPr>
                </a:pPr>
                <a:r>
                  <a:rPr lang="ko-KR" altLang="en-US" dirty="0" err="1"/>
                  <a:t>십억원</a:t>
                </a:r>
                <a:endParaRPr lang="ko-KR" altLang="en-US" dirty="0"/>
              </a:p>
            </c:rich>
          </c:tx>
          <c:layout>
            <c:manualLayout>
              <c:xMode val="edge"/>
              <c:yMode val="edge"/>
              <c:x val="3.6719629689206466E-2"/>
              <c:y val="0.36764261528512926"/>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50752106591590318"/>
          <c:y val="0.89187117614048517"/>
          <c:w val="0.11885990162296706"/>
          <c:h val="4.1889228922892291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b="1" i="0" baseline="0">
                <a:effectLst/>
              </a:rPr>
              <a:t>EBITDA% bridge(2018-2019)</a:t>
            </a:r>
            <a:endParaRPr lang="ko-KR" altLang="ko-KR" sz="800">
              <a:effectLst/>
            </a:endParaRPr>
          </a:p>
        </c:rich>
      </c:tx>
      <c:layout>
        <c:manualLayout>
          <c:xMode val="edge"/>
          <c:yMode val="edge"/>
          <c:x val="1.2692562623402859E-3"/>
          <c:y val="0"/>
        </c:manualLayout>
      </c:layout>
      <c:overlay val="0"/>
    </c:title>
    <c:autoTitleDeleted val="0"/>
    <c:plotArea>
      <c:layout>
        <c:manualLayout>
          <c:layoutTarget val="inner"/>
          <c:xMode val="edge"/>
          <c:yMode val="edge"/>
          <c:x val="4.190149093277646E-2"/>
          <c:y val="0.15520679233277659"/>
          <c:w val="0.95041416215176155"/>
          <c:h val="0.563353614889048"/>
        </c:manualLayout>
      </c:layout>
      <c:barChart>
        <c:barDir val="col"/>
        <c:grouping val="stacked"/>
        <c:varyColors val="0"/>
        <c:ser>
          <c:idx val="0"/>
          <c:order val="0"/>
          <c:tx>
            <c:strRef>
              <c:f>'EBITDA%'!$F$94</c:f>
              <c:strCache>
                <c:ptCount val="1"/>
                <c:pt idx="0">
                  <c:v>기초</c:v>
                </c:pt>
              </c:strCache>
            </c:strRef>
          </c:tx>
          <c:spPr>
            <a:solidFill>
              <a:srgbClr val="00338D"/>
            </a:solidFill>
            <a:ln w="3175">
              <a:solidFill>
                <a:srgbClr val="FFFFFF"/>
              </a:solidFill>
              <a:prstDash val="solid"/>
            </a:ln>
          </c:spPr>
          <c:invertIfNegative val="0"/>
          <c:dPt>
            <c:idx val="1"/>
            <c:invertIfNegative val="0"/>
            <c:bubble3D val="0"/>
            <c:spPr>
              <a:noFill/>
              <a:ln w="3175">
                <a:solidFill>
                  <a:srgbClr val="FFFFFF"/>
                </a:solidFill>
                <a:prstDash val="solid"/>
              </a:ln>
            </c:spPr>
            <c:extLst>
              <c:ext xmlns:c16="http://schemas.microsoft.com/office/drawing/2014/chart" uri="{C3380CC4-5D6E-409C-BE32-E72D297353CC}">
                <c16:uniqueId val="{00000001-B62E-4D99-BA53-B25DCAE455F1}"/>
              </c:ext>
            </c:extLst>
          </c:dPt>
          <c:dPt>
            <c:idx val="2"/>
            <c:invertIfNegative val="0"/>
            <c:bubble3D val="0"/>
            <c:spPr>
              <a:noFill/>
              <a:ln w="3175">
                <a:solidFill>
                  <a:srgbClr val="FFFFFF"/>
                </a:solidFill>
                <a:prstDash val="solid"/>
              </a:ln>
            </c:spPr>
            <c:extLst>
              <c:ext xmlns:c16="http://schemas.microsoft.com/office/drawing/2014/chart" uri="{C3380CC4-5D6E-409C-BE32-E72D297353CC}">
                <c16:uniqueId val="{00000003-B62E-4D99-BA53-B25DCAE455F1}"/>
              </c:ext>
            </c:extLst>
          </c:dPt>
          <c:dPt>
            <c:idx val="3"/>
            <c:invertIfNegative val="0"/>
            <c:bubble3D val="0"/>
            <c:spPr>
              <a:noFill/>
              <a:ln w="3175">
                <a:solidFill>
                  <a:srgbClr val="FFFFFF"/>
                </a:solidFill>
                <a:prstDash val="solid"/>
              </a:ln>
            </c:spPr>
            <c:extLst>
              <c:ext xmlns:c16="http://schemas.microsoft.com/office/drawing/2014/chart" uri="{C3380CC4-5D6E-409C-BE32-E72D297353CC}">
                <c16:uniqueId val="{00000005-B62E-4D99-BA53-B25DCAE455F1}"/>
              </c:ext>
            </c:extLst>
          </c:dPt>
          <c:dPt>
            <c:idx val="4"/>
            <c:invertIfNegative val="0"/>
            <c:bubble3D val="0"/>
            <c:spPr>
              <a:noFill/>
              <a:ln w="3175">
                <a:solidFill>
                  <a:srgbClr val="FFFFFF"/>
                </a:solidFill>
                <a:prstDash val="solid"/>
              </a:ln>
            </c:spPr>
            <c:extLst>
              <c:ext xmlns:c16="http://schemas.microsoft.com/office/drawing/2014/chart" uri="{C3380CC4-5D6E-409C-BE32-E72D297353CC}">
                <c16:uniqueId val="{00000007-B62E-4D99-BA53-B25DCAE455F1}"/>
              </c:ext>
            </c:extLst>
          </c:dPt>
          <c:dPt>
            <c:idx val="5"/>
            <c:invertIfNegative val="0"/>
            <c:bubble3D val="0"/>
            <c:spPr>
              <a:noFill/>
              <a:ln w="3175">
                <a:solidFill>
                  <a:srgbClr val="FFFFFF"/>
                </a:solidFill>
                <a:prstDash val="solid"/>
              </a:ln>
            </c:spPr>
            <c:extLst>
              <c:ext xmlns:c16="http://schemas.microsoft.com/office/drawing/2014/chart" uri="{C3380CC4-5D6E-409C-BE32-E72D297353CC}">
                <c16:uniqueId val="{00000009-B62E-4D99-BA53-B25DCAE455F1}"/>
              </c:ext>
            </c:extLst>
          </c:dPt>
          <c:dPt>
            <c:idx val="6"/>
            <c:invertIfNegative val="0"/>
            <c:bubble3D val="0"/>
            <c:spPr>
              <a:noFill/>
              <a:ln w="3175">
                <a:solidFill>
                  <a:srgbClr val="FFFFFF"/>
                </a:solidFill>
                <a:prstDash val="solid"/>
              </a:ln>
            </c:spPr>
            <c:extLst>
              <c:ext xmlns:c16="http://schemas.microsoft.com/office/drawing/2014/chart" uri="{C3380CC4-5D6E-409C-BE32-E72D297353CC}">
                <c16:uniqueId val="{0000000B-B62E-4D99-BA53-B25DCAE455F1}"/>
              </c:ext>
            </c:extLst>
          </c:dPt>
          <c:dPt>
            <c:idx val="7"/>
            <c:invertIfNegative val="0"/>
            <c:bubble3D val="0"/>
            <c:spPr>
              <a:noFill/>
              <a:ln w="3175">
                <a:solidFill>
                  <a:srgbClr val="FFFFFF"/>
                </a:solidFill>
                <a:prstDash val="solid"/>
              </a:ln>
            </c:spPr>
            <c:extLst>
              <c:ext xmlns:c16="http://schemas.microsoft.com/office/drawing/2014/chart" uri="{C3380CC4-5D6E-409C-BE32-E72D297353CC}">
                <c16:uniqueId val="{0000000D-B62E-4D99-BA53-B25DCAE455F1}"/>
              </c:ext>
            </c:extLst>
          </c:dPt>
          <c:dPt>
            <c:idx val="8"/>
            <c:invertIfNegative val="0"/>
            <c:bubble3D val="0"/>
            <c:spPr>
              <a:noFill/>
              <a:ln w="3175">
                <a:solidFill>
                  <a:srgbClr val="FFFFFF"/>
                </a:solidFill>
                <a:prstDash val="solid"/>
              </a:ln>
            </c:spPr>
            <c:extLst>
              <c:ext xmlns:c16="http://schemas.microsoft.com/office/drawing/2014/chart" uri="{C3380CC4-5D6E-409C-BE32-E72D297353CC}">
                <c16:uniqueId val="{0000000F-B62E-4D99-BA53-B25DCAE455F1}"/>
              </c:ext>
            </c:extLst>
          </c:dPt>
          <c:dLbls>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'EBITDA%'!$E$95:$E$104</c:f>
              <c:strCache>
                <c:ptCount val="10"/>
                <c:pt idx="0">
                  <c:v>2018</c:v>
                </c:pt>
                <c:pt idx="1">
                  <c:v>△원재료비% </c:v>
                </c:pt>
                <c:pt idx="2">
                  <c:v>△인건비% </c:v>
                </c:pt>
                <c:pt idx="3">
                  <c:v>△운반보관비% </c:v>
                </c:pt>
                <c:pt idx="4">
                  <c:v>△기타% </c:v>
                </c:pt>
                <c:pt idx="5">
                  <c:v>△판매수수료% </c:v>
                </c:pt>
                <c:pt idx="6">
                  <c:v>△인건비% </c:v>
                </c:pt>
                <c:pt idx="7">
                  <c:v>△공통비% </c:v>
                </c:pt>
                <c:pt idx="8">
                  <c:v>△기타% </c:v>
                </c:pt>
                <c:pt idx="9">
                  <c:v>2019</c:v>
                </c:pt>
              </c:strCache>
            </c:strRef>
          </c:cat>
          <c:val>
            <c:numRef>
              <c:f>'EBITDA%'!$F$95:$F$104</c:f>
              <c:numCache>
                <c:formatCode>0.0%;\(0.0%\);\-</c:formatCode>
                <c:ptCount val="10"/>
                <c:pt idx="0">
                  <c:v>9.534631246175819E-2</c:v>
                </c:pt>
                <c:pt idx="1">
                  <c:v>9.534631246175819E-2</c:v>
                </c:pt>
                <c:pt idx="2">
                  <c:v>0.10328745758559764</c:v>
                </c:pt>
                <c:pt idx="3">
                  <c:v>0.10119819604402633</c:v>
                </c:pt>
                <c:pt idx="4">
                  <c:v>9.9186113483552274E-2</c:v>
                </c:pt>
                <c:pt idx="5">
                  <c:v>9.9186113483552274E-2</c:v>
                </c:pt>
                <c:pt idx="6">
                  <c:v>0.10116875128912933</c:v>
                </c:pt>
                <c:pt idx="7">
                  <c:v>0.10084605327587441</c:v>
                </c:pt>
                <c:pt idx="8">
                  <c:v>0.10084605327587441</c:v>
                </c:pt>
                <c:pt idx="9">
                  <c:v>0.10491063853961817</c:v>
                </c:pt>
              </c:numCache>
            </c:numRef>
          </c:val>
          <c:extLst>
            <c:ext xmlns:c16="http://schemas.microsoft.com/office/drawing/2014/chart" uri="{C3380CC4-5D6E-409C-BE32-E72D297353CC}">
              <c16:uniqueId val="{00000010-B62E-4D99-BA53-B25DCAE455F1}"/>
            </c:ext>
          </c:extLst>
        </c:ser>
        <c:ser>
          <c:idx val="1"/>
          <c:order val="1"/>
          <c:tx>
            <c:strRef>
              <c:f>'EBITDA%'!$G$94</c:f>
              <c:strCache>
                <c:ptCount val="1"/>
                <c:pt idx="0">
                  <c:v>변동값</c:v>
                </c:pt>
              </c:strCache>
            </c:strRef>
          </c:tx>
          <c:spPr>
            <a:solidFill>
              <a:srgbClr val="0091DA"/>
            </a:solidFill>
            <a:ln w="3175">
              <a:solidFill>
                <a:srgbClr val="FFFFFF"/>
              </a:solidFill>
              <a:prstDash val="solid"/>
            </a:ln>
          </c:spPr>
          <c:invertIfNegative val="0"/>
          <c:dPt>
            <c:idx val="1"/>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6-B62E-4D99-BA53-B25DCAE455F1}"/>
              </c:ext>
            </c:extLst>
          </c:dPt>
          <c:dPt>
            <c:idx val="3"/>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2-B62E-4D99-BA53-B25DCAE455F1}"/>
              </c:ext>
            </c:extLst>
          </c:dPt>
          <c:dPt>
            <c:idx val="4"/>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9-B62E-4D99-BA53-B25DCAE455F1}"/>
              </c:ext>
            </c:extLst>
          </c:dPt>
          <c:dPt>
            <c:idx val="5"/>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3-B62E-4D99-BA53-B25DCAE455F1}"/>
              </c:ext>
            </c:extLst>
          </c:dPt>
          <c:dPt>
            <c:idx val="6"/>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7-B62E-4D99-BA53-B25DCAE455F1}"/>
              </c:ext>
            </c:extLst>
          </c:dPt>
          <c:dPt>
            <c:idx val="8"/>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8-B62E-4D99-BA53-B25DCAE455F1}"/>
              </c:ext>
            </c:extLst>
          </c:dPt>
          <c:dLbls>
            <c:dLbl>
              <c:idx val="2"/>
              <c:layout>
                <c:manualLayout>
                  <c:x val="0"/>
                  <c:y val="-3.5353535353535352E-2"/>
                </c:manualLayout>
              </c:layout>
              <c:spPr>
                <a:noFill/>
                <a:ln>
                  <a:noFill/>
                </a:ln>
                <a:effectLst/>
              </c:spPr>
              <c:txPr>
                <a:bodyPr wrap="square" lIns="38100" tIns="19050" rIns="38100" bIns="19050" anchor="ctr">
                  <a:spAutoFit/>
                </a:bodyPr>
                <a:lstStyle/>
                <a:p>
                  <a:pPr>
                    <a:defRPr>
                      <a:solidFill>
                        <a:sysClr val="windowText" lastClr="000000"/>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62E-4D99-BA53-B25DCAE455F1}"/>
                </c:ext>
              </c:extLst>
            </c:dLbl>
            <c:dLbl>
              <c:idx val="3"/>
              <c:layout>
                <c:manualLayout>
                  <c:x val="-5.9118364539608953E-17"/>
                  <c:y val="-4.5454545454545456E-2"/>
                </c:manualLayout>
              </c:layout>
              <c:tx>
                <c:rich>
                  <a:bodyPr wrap="square" lIns="38100" tIns="19050" rIns="38100" bIns="19050" anchor="ctr">
                    <a:spAutoFit/>
                  </a:bodyPr>
                  <a:lstStyle/>
                  <a:p>
                    <a:pPr>
                      <a:defRPr>
                        <a:solidFill>
                          <a:sysClr val="windowText" lastClr="000000"/>
                        </a:solidFill>
                      </a:defRPr>
                    </a:pPr>
                    <a:r>
                      <a:rPr lang="en-US" altLang="ko-KR" dirty="0"/>
                      <a:t>(</a:t>
                    </a:r>
                    <a:fld id="{5332C21C-7B8E-4B47-85A0-D6AB69C286E6}" type="VALUE">
                      <a:rPr lang="en-US" altLang="ko-KR" smtClean="0"/>
                      <a:pPr>
                        <a:defRPr>
                          <a:solidFill>
                            <a:sysClr val="windowText" lastClr="000000"/>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B62E-4D99-BA53-B25DCAE455F1}"/>
                </c:ext>
              </c:extLst>
            </c:dLbl>
            <c:dLbl>
              <c:idx val="4"/>
              <c:tx>
                <c:rich>
                  <a:bodyPr wrap="square" lIns="38100" tIns="19050" rIns="38100" bIns="19050" anchor="ctr">
                    <a:spAutoFit/>
                  </a:bodyPr>
                  <a:lstStyle/>
                  <a:p>
                    <a:pPr>
                      <a:defRPr>
                        <a:solidFill>
                          <a:schemeClr val="tx1">
                            <a:lumMod val="95000"/>
                            <a:lumOff val="5000"/>
                          </a:schemeClr>
                        </a:solidFill>
                      </a:defRPr>
                    </a:pPr>
                    <a:r>
                      <a:rPr lang="en-US" altLang="ko-KR" dirty="0"/>
                      <a:t>(</a:t>
                    </a:r>
                    <a:fld id="{DB311F66-22A5-48F9-AC6B-06CC031BEE87}" type="VALUE">
                      <a:rPr lang="en-US" altLang="ko-KR" smtClean="0"/>
                      <a:pPr>
                        <a:defRPr>
                          <a:solidFill>
                            <a:schemeClr val="tx1">
                              <a:lumMod val="95000"/>
                              <a:lumOff val="5000"/>
                            </a:schemeClr>
                          </a:solidFill>
                        </a:defRPr>
                      </a:pPr>
                      <a:t>[값]</a:t>
                    </a:fld>
                    <a:r>
                      <a:rPr lang="en-US" altLang="ko-KR" dirty="0"/>
                      <a:t>)</a:t>
                    </a:r>
                  </a:p>
                </c:rich>
              </c:tx>
              <c:spPr>
                <a:noFill/>
                <a:ln>
                  <a:noFill/>
                </a:ln>
                <a:effectLst/>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B62E-4D99-BA53-B25DCAE455F1}"/>
                </c:ext>
              </c:extLst>
            </c:dLbl>
            <c:dLbl>
              <c:idx val="5"/>
              <c:layout>
                <c:manualLayout>
                  <c:x val="0"/>
                  <c:y val="1.13160032051101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62E-4D99-BA53-B25DCAE455F1}"/>
                </c:ext>
              </c:extLst>
            </c:dLbl>
            <c:dLbl>
              <c:idx val="6"/>
              <c:layout>
                <c:manualLayout>
                  <c:x val="0"/>
                  <c:y val="-6.2303428051259969E-2"/>
                </c:manualLayout>
              </c:layout>
              <c:tx>
                <c:rich>
                  <a:bodyPr wrap="square" lIns="38100" tIns="19050" rIns="38100" bIns="19050" anchor="ctr">
                    <a:spAutoFit/>
                  </a:bodyPr>
                  <a:lstStyle/>
                  <a:p>
                    <a:pPr>
                      <a:defRPr>
                        <a:solidFill>
                          <a:schemeClr val="tx1"/>
                        </a:solidFill>
                      </a:defRPr>
                    </a:pPr>
                    <a:r>
                      <a:rPr lang="en-US" altLang="ko-KR" dirty="0"/>
                      <a:t>(</a:t>
                    </a:r>
                    <a:fld id="{588A223A-6EFA-4F4E-8B86-F162B6E8FE94}" type="VALUE">
                      <a:rPr lang="en-US" altLang="ko-KR" smtClean="0"/>
                      <a:pPr>
                        <a:defRPr>
                          <a:solidFill>
                            <a:schemeClr val="tx1"/>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B62E-4D99-BA53-B25DCAE455F1}"/>
                </c:ext>
              </c:extLst>
            </c:dLbl>
            <c:dLbl>
              <c:idx val="7"/>
              <c:layout>
                <c:manualLayout>
                  <c:x val="2.8358893181426878E-3"/>
                  <c:y val="-4.153561870083998E-2"/>
                </c:manualLayout>
              </c:layout>
              <c:tx>
                <c:rich>
                  <a:bodyPr wrap="square" lIns="38100" tIns="19050" rIns="38100" bIns="19050" anchor="ctr">
                    <a:spAutoFit/>
                  </a:bodyPr>
                  <a:lstStyle/>
                  <a:p>
                    <a:pPr>
                      <a:defRPr>
                        <a:solidFill>
                          <a:schemeClr val="tx1"/>
                        </a:solidFill>
                      </a:defRPr>
                    </a:pPr>
                    <a:r>
                      <a:rPr lang="en-US" altLang="ko-KR" dirty="0"/>
                      <a:t>(</a:t>
                    </a:r>
                    <a:fld id="{214D68D0-D512-40FC-9B9F-DDB37A9D9273}" type="VALUE">
                      <a:rPr lang="en-US" altLang="ko-KR" smtClean="0"/>
                      <a:pPr>
                        <a:defRPr>
                          <a:solidFill>
                            <a:schemeClr val="tx1"/>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B62E-4D99-BA53-B25DCAE455F1}"/>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'EBITDA%'!$E$95:$E$104</c:f>
              <c:strCache>
                <c:ptCount val="10"/>
                <c:pt idx="0">
                  <c:v>2018</c:v>
                </c:pt>
                <c:pt idx="1">
                  <c:v>△원재료비% </c:v>
                </c:pt>
                <c:pt idx="2">
                  <c:v>△인건비% </c:v>
                </c:pt>
                <c:pt idx="3">
                  <c:v>△운반보관비% </c:v>
                </c:pt>
                <c:pt idx="4">
                  <c:v>△기타% </c:v>
                </c:pt>
                <c:pt idx="5">
                  <c:v>△판매수수료% </c:v>
                </c:pt>
                <c:pt idx="6">
                  <c:v>△인건비% </c:v>
                </c:pt>
                <c:pt idx="7">
                  <c:v>△공통비% </c:v>
                </c:pt>
                <c:pt idx="8">
                  <c:v>△기타% </c:v>
                </c:pt>
                <c:pt idx="9">
                  <c:v>2019</c:v>
                </c:pt>
              </c:strCache>
            </c:strRef>
          </c:cat>
          <c:val>
            <c:numRef>
              <c:f>'EBITDA%'!$G$95:$G$104</c:f>
              <c:numCache>
                <c:formatCode>0.0%;\(0.0%\);\-</c:formatCode>
                <c:ptCount val="10"/>
                <c:pt idx="1">
                  <c:v>7.9411451238394493E-3</c:v>
                </c:pt>
                <c:pt idx="2">
                  <c:v>9.6209704983640787E-5</c:v>
                </c:pt>
                <c:pt idx="3">
                  <c:v>2.1854712465549514E-3</c:v>
                </c:pt>
                <c:pt idx="4">
                  <c:v>2.0120825604740544E-3</c:v>
                </c:pt>
                <c:pt idx="5">
                  <c:v>4.3650343383598161E-3</c:v>
                </c:pt>
                <c:pt idx="6">
                  <c:v>2.3823965327827573E-3</c:v>
                </c:pt>
                <c:pt idx="7">
                  <c:v>3.226980132549212E-4</c:v>
                </c:pt>
                <c:pt idx="8">
                  <c:v>4.0645852637437585E-3</c:v>
                </c:pt>
              </c:numCache>
            </c:numRef>
          </c:val>
          <c:extLst>
            <c:ext xmlns:c16="http://schemas.microsoft.com/office/drawing/2014/chart" uri="{C3380CC4-5D6E-409C-BE32-E72D297353CC}">
              <c16:uniqueId val="{00000014-B62E-4D99-BA53-B25DCAE455F1}"/>
            </c:ext>
          </c:extLst>
        </c:ser>
        <c:dLbls>
          <c:showLegendKey val="0"/>
          <c:showVal val="0"/>
          <c:showCatName val="0"/>
          <c:showSerName val="0"/>
          <c:showPercent val="0"/>
          <c:showBubbleSize val="0"/>
        </c:dLbls>
        <c:gapWidth val="40"/>
        <c:overlap val="100"/>
        <c:axId val="1223130015"/>
        <c:axId val="1206067823"/>
      </c:barChart>
      <c:catAx>
        <c:axId val="122313001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800">
                <a:solidFill>
                  <a:srgbClr val="000000"/>
                </a:solidFill>
              </a:defRPr>
            </a:pPr>
            <a:endParaRPr lang="ko-KR"/>
          </a:p>
        </c:txPr>
        <c:crossAx val="1206067823"/>
        <c:crosses val="autoZero"/>
        <c:auto val="1"/>
        <c:lblAlgn val="ctr"/>
        <c:lblOffset val="100"/>
        <c:noMultiLvlLbl val="0"/>
      </c:catAx>
      <c:valAx>
        <c:axId val="1206067823"/>
        <c:scaling>
          <c:orientation val="minMax"/>
          <c:max val="0.12000000000000001"/>
          <c:min val="8.500000000000002E-2"/>
        </c:scaling>
        <c:delete val="0"/>
        <c:axPos val="l"/>
        <c:numFmt formatCode="0.0%;\(0.0%\);\-" sourceLinked="1"/>
        <c:majorTickMark val="out"/>
        <c:minorTickMark val="none"/>
        <c:tickLblPos val="nextTo"/>
        <c:spPr>
          <a:ln w="3175">
            <a:solidFill>
              <a:srgbClr val="000000"/>
            </a:solidFill>
            <a:prstDash val="solid"/>
          </a:ln>
        </c:spPr>
        <c:txPr>
          <a:bodyPr/>
          <a:lstStyle/>
          <a:p>
            <a:pPr>
              <a:defRPr>
                <a:solidFill>
                  <a:srgbClr val="000000"/>
                </a:solidFill>
              </a:defRPr>
            </a:pPr>
            <a:endParaRPr lang="ko-KR"/>
          </a:p>
        </c:txPr>
        <c:crossAx val="1223130015"/>
        <c:crosses val="autoZero"/>
        <c:crossBetween val="between"/>
      </c:val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00338D"/>
                </a:solidFill>
                <a:latin typeface="Arial"/>
                <a:ea typeface="Arial"/>
                <a:cs typeface="Arial"/>
              </a:defRPr>
            </a:pPr>
            <a:r>
              <a:rPr lang="en-US" altLang="ko-KR" sz="800" b="1" i="0" baseline="0">
                <a:effectLst/>
              </a:rPr>
              <a:t>EBITDA% bridge(2019-2020.3Q.LTM)</a:t>
            </a:r>
            <a:endParaRPr lang="ko-KR" altLang="ko-KR" sz="800">
              <a:effectLst/>
            </a:endParaRPr>
          </a:p>
        </c:rich>
      </c:tx>
      <c:layout>
        <c:manualLayout>
          <c:xMode val="edge"/>
          <c:yMode val="edge"/>
          <c:x val="1.2692562623402859E-3"/>
          <c:y val="0"/>
        </c:manualLayout>
      </c:layout>
      <c:overlay val="0"/>
    </c:title>
    <c:autoTitleDeleted val="0"/>
    <c:plotArea>
      <c:layout>
        <c:manualLayout>
          <c:layoutTarget val="inner"/>
          <c:xMode val="edge"/>
          <c:yMode val="edge"/>
          <c:x val="4.190149093277646E-2"/>
          <c:y val="0.15520679233277659"/>
          <c:w val="0.95041416215176155"/>
          <c:h val="0.563353614889048"/>
        </c:manualLayout>
      </c:layout>
      <c:barChart>
        <c:barDir val="col"/>
        <c:grouping val="stacked"/>
        <c:varyColors val="0"/>
        <c:ser>
          <c:idx val="0"/>
          <c:order val="0"/>
          <c:tx>
            <c:strRef>
              <c:f>'EBITDA%'!$F$117</c:f>
              <c:strCache>
                <c:ptCount val="1"/>
                <c:pt idx="0">
                  <c:v>기초</c:v>
                </c:pt>
              </c:strCache>
            </c:strRef>
          </c:tx>
          <c:spPr>
            <a:solidFill>
              <a:srgbClr val="00338D"/>
            </a:solidFill>
            <a:ln w="3175">
              <a:solidFill>
                <a:srgbClr val="FFFFFF"/>
              </a:solidFill>
              <a:prstDash val="solid"/>
            </a:ln>
          </c:spPr>
          <c:invertIfNegative val="0"/>
          <c:dPt>
            <c:idx val="1"/>
            <c:invertIfNegative val="0"/>
            <c:bubble3D val="0"/>
            <c:spPr>
              <a:noFill/>
              <a:ln w="3175">
                <a:solidFill>
                  <a:srgbClr val="FFFFFF"/>
                </a:solidFill>
                <a:prstDash val="solid"/>
              </a:ln>
            </c:spPr>
            <c:extLst>
              <c:ext xmlns:c16="http://schemas.microsoft.com/office/drawing/2014/chart" uri="{C3380CC4-5D6E-409C-BE32-E72D297353CC}">
                <c16:uniqueId val="{00000001-5454-4328-8462-E2674C3CEC28}"/>
              </c:ext>
            </c:extLst>
          </c:dPt>
          <c:dPt>
            <c:idx val="2"/>
            <c:invertIfNegative val="0"/>
            <c:bubble3D val="0"/>
            <c:spPr>
              <a:noFill/>
              <a:ln w="3175">
                <a:solidFill>
                  <a:srgbClr val="FFFFFF"/>
                </a:solidFill>
                <a:prstDash val="solid"/>
              </a:ln>
            </c:spPr>
            <c:extLst>
              <c:ext xmlns:c16="http://schemas.microsoft.com/office/drawing/2014/chart" uri="{C3380CC4-5D6E-409C-BE32-E72D297353CC}">
                <c16:uniqueId val="{00000003-5454-4328-8462-E2674C3CEC28}"/>
              </c:ext>
            </c:extLst>
          </c:dPt>
          <c:dPt>
            <c:idx val="3"/>
            <c:invertIfNegative val="0"/>
            <c:bubble3D val="0"/>
            <c:spPr>
              <a:noFill/>
              <a:ln w="3175">
                <a:solidFill>
                  <a:srgbClr val="FFFFFF"/>
                </a:solidFill>
                <a:prstDash val="solid"/>
              </a:ln>
            </c:spPr>
            <c:extLst>
              <c:ext xmlns:c16="http://schemas.microsoft.com/office/drawing/2014/chart" uri="{C3380CC4-5D6E-409C-BE32-E72D297353CC}">
                <c16:uniqueId val="{00000005-5454-4328-8462-E2674C3CEC28}"/>
              </c:ext>
            </c:extLst>
          </c:dPt>
          <c:dPt>
            <c:idx val="4"/>
            <c:invertIfNegative val="0"/>
            <c:bubble3D val="0"/>
            <c:spPr>
              <a:noFill/>
              <a:ln w="3175">
                <a:solidFill>
                  <a:srgbClr val="FFFFFF"/>
                </a:solidFill>
                <a:prstDash val="solid"/>
              </a:ln>
            </c:spPr>
            <c:extLst>
              <c:ext xmlns:c16="http://schemas.microsoft.com/office/drawing/2014/chart" uri="{C3380CC4-5D6E-409C-BE32-E72D297353CC}">
                <c16:uniqueId val="{00000007-5454-4328-8462-E2674C3CEC28}"/>
              </c:ext>
            </c:extLst>
          </c:dPt>
          <c:dPt>
            <c:idx val="5"/>
            <c:invertIfNegative val="0"/>
            <c:bubble3D val="0"/>
            <c:spPr>
              <a:noFill/>
              <a:ln w="3175">
                <a:solidFill>
                  <a:srgbClr val="FFFFFF"/>
                </a:solidFill>
                <a:prstDash val="solid"/>
              </a:ln>
            </c:spPr>
            <c:extLst>
              <c:ext xmlns:c16="http://schemas.microsoft.com/office/drawing/2014/chart" uri="{C3380CC4-5D6E-409C-BE32-E72D297353CC}">
                <c16:uniqueId val="{00000009-5454-4328-8462-E2674C3CEC28}"/>
              </c:ext>
            </c:extLst>
          </c:dPt>
          <c:dPt>
            <c:idx val="6"/>
            <c:invertIfNegative val="0"/>
            <c:bubble3D val="0"/>
            <c:spPr>
              <a:noFill/>
              <a:ln w="3175">
                <a:solidFill>
                  <a:srgbClr val="FFFFFF"/>
                </a:solidFill>
                <a:prstDash val="solid"/>
              </a:ln>
            </c:spPr>
            <c:extLst>
              <c:ext xmlns:c16="http://schemas.microsoft.com/office/drawing/2014/chart" uri="{C3380CC4-5D6E-409C-BE32-E72D297353CC}">
                <c16:uniqueId val="{0000000B-5454-4328-8462-E2674C3CEC28}"/>
              </c:ext>
            </c:extLst>
          </c:dPt>
          <c:dPt>
            <c:idx val="7"/>
            <c:invertIfNegative val="0"/>
            <c:bubble3D val="0"/>
            <c:spPr>
              <a:noFill/>
              <a:ln w="3175">
                <a:solidFill>
                  <a:srgbClr val="FFFFFF"/>
                </a:solidFill>
                <a:prstDash val="solid"/>
              </a:ln>
            </c:spPr>
            <c:extLst>
              <c:ext xmlns:c16="http://schemas.microsoft.com/office/drawing/2014/chart" uri="{C3380CC4-5D6E-409C-BE32-E72D297353CC}">
                <c16:uniqueId val="{0000000D-5454-4328-8462-E2674C3CEC28}"/>
              </c:ext>
            </c:extLst>
          </c:dPt>
          <c:dPt>
            <c:idx val="8"/>
            <c:invertIfNegative val="0"/>
            <c:bubble3D val="0"/>
            <c:spPr>
              <a:noFill/>
              <a:ln w="3175">
                <a:solidFill>
                  <a:srgbClr val="FFFFFF"/>
                </a:solidFill>
                <a:prstDash val="solid"/>
              </a:ln>
            </c:spPr>
            <c:extLst>
              <c:ext xmlns:c16="http://schemas.microsoft.com/office/drawing/2014/chart" uri="{C3380CC4-5D6E-409C-BE32-E72D297353CC}">
                <c16:uniqueId val="{0000000F-5454-4328-8462-E2674C3CEC28}"/>
              </c:ext>
            </c:extLst>
          </c:dPt>
          <c:dLbls>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'EBITDA%'!$E$118:$E$127</c:f>
              <c:strCache>
                <c:ptCount val="10"/>
                <c:pt idx="0">
                  <c:v>2019</c:v>
                </c:pt>
                <c:pt idx="1">
                  <c:v>△원재료비% </c:v>
                </c:pt>
                <c:pt idx="2">
                  <c:v>△인건비% </c:v>
                </c:pt>
                <c:pt idx="3">
                  <c:v>△운반보관비% </c:v>
                </c:pt>
                <c:pt idx="4">
                  <c:v>△기타% </c:v>
                </c:pt>
                <c:pt idx="5">
                  <c:v>△판매수수료% </c:v>
                </c:pt>
                <c:pt idx="6">
                  <c:v>△인건비% </c:v>
                </c:pt>
                <c:pt idx="7">
                  <c:v>△공통비% </c:v>
                </c:pt>
                <c:pt idx="8">
                  <c:v>△기타% </c:v>
                </c:pt>
                <c:pt idx="9">
                  <c:v>2020.3Q.LTM</c:v>
                </c:pt>
              </c:strCache>
            </c:strRef>
          </c:cat>
          <c:val>
            <c:numRef>
              <c:f>'EBITDA%'!$F$118:$F$127</c:f>
              <c:numCache>
                <c:formatCode>0.0%;\(0.0%\);\-</c:formatCode>
                <c:ptCount val="10"/>
                <c:pt idx="0">
                  <c:v>0.10491063853961821</c:v>
                </c:pt>
                <c:pt idx="1">
                  <c:v>0.10491063853961821</c:v>
                </c:pt>
                <c:pt idx="2">
                  <c:v>0.10796847397582912</c:v>
                </c:pt>
                <c:pt idx="3">
                  <c:v>0.10854463998625494</c:v>
                </c:pt>
                <c:pt idx="4">
                  <c:v>0.10932816117626611</c:v>
                </c:pt>
                <c:pt idx="5">
                  <c:v>0.11248866268925785</c:v>
                </c:pt>
                <c:pt idx="6">
                  <c:v>0.10555604616167905</c:v>
                </c:pt>
                <c:pt idx="7">
                  <c:v>0.10181767882882516</c:v>
                </c:pt>
                <c:pt idx="8">
                  <c:v>9.6806561874837604E-2</c:v>
                </c:pt>
                <c:pt idx="9">
                  <c:v>9.6806561874837604E-2</c:v>
                </c:pt>
              </c:numCache>
            </c:numRef>
          </c:val>
          <c:extLst>
            <c:ext xmlns:c16="http://schemas.microsoft.com/office/drawing/2014/chart" uri="{C3380CC4-5D6E-409C-BE32-E72D297353CC}">
              <c16:uniqueId val="{00000010-5454-4328-8462-E2674C3CEC28}"/>
            </c:ext>
          </c:extLst>
        </c:ser>
        <c:ser>
          <c:idx val="1"/>
          <c:order val="1"/>
          <c:tx>
            <c:strRef>
              <c:f>'EBITDA%'!$G$117</c:f>
              <c:strCache>
                <c:ptCount val="1"/>
                <c:pt idx="0">
                  <c:v>변동값</c:v>
                </c:pt>
              </c:strCache>
            </c:strRef>
          </c:tx>
          <c:spPr>
            <a:solidFill>
              <a:srgbClr val="0091DA"/>
            </a:solidFill>
            <a:ln w="3175">
              <a:solidFill>
                <a:srgbClr val="FFFFFF"/>
              </a:solidFill>
              <a:prstDash val="solid"/>
            </a:ln>
          </c:spPr>
          <c:invertIfNegative val="0"/>
          <c:dPt>
            <c:idx val="1"/>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5-5454-4328-8462-E2674C3CEC28}"/>
              </c:ext>
            </c:extLst>
          </c:dPt>
          <c:dPt>
            <c:idx val="2"/>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1-5454-4328-8462-E2674C3CEC28}"/>
              </c:ext>
            </c:extLst>
          </c:dPt>
          <c:dPt>
            <c:idx val="3"/>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2-5454-4328-8462-E2674C3CEC28}"/>
              </c:ext>
            </c:extLst>
          </c:dPt>
          <c:dPt>
            <c:idx val="4"/>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6-5454-4328-8462-E2674C3CEC28}"/>
              </c:ext>
            </c:extLst>
          </c:dPt>
          <c:dPt>
            <c:idx val="5"/>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3-5454-4328-8462-E2674C3CEC28}"/>
              </c:ext>
            </c:extLst>
          </c:dPt>
          <c:dPt>
            <c:idx val="6"/>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7-5454-4328-8462-E2674C3CEC28}"/>
              </c:ext>
            </c:extLst>
          </c:dPt>
          <c:dPt>
            <c:idx val="7"/>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8-5454-4328-8462-E2674C3CEC28}"/>
              </c:ext>
            </c:extLst>
          </c:dPt>
          <c:dPt>
            <c:idx val="8"/>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9-5454-4328-8462-E2674C3CEC28}"/>
              </c:ext>
            </c:extLst>
          </c:dPt>
          <c:dLbls>
            <c:dLbl>
              <c:idx val="2"/>
              <c:layout>
                <c:manualLayout>
                  <c:x val="0"/>
                  <c:y val="-3.5353535353535352E-2"/>
                </c:manualLayout>
              </c:layout>
              <c:spPr>
                <a:noFill/>
                <a:ln>
                  <a:noFill/>
                </a:ln>
                <a:effectLst/>
              </c:spPr>
              <c:txPr>
                <a:bodyPr wrap="square" lIns="38100" tIns="19050" rIns="38100" bIns="19050" anchor="ctr">
                  <a:spAutoFit/>
                </a:bodyPr>
                <a:lstStyle/>
                <a:p>
                  <a:pPr>
                    <a:defRPr>
                      <a:solidFill>
                        <a:sysClr val="windowText" lastClr="000000"/>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454-4328-8462-E2674C3CEC28}"/>
                </c:ext>
              </c:extLst>
            </c:dLbl>
            <c:dLbl>
              <c:idx val="3"/>
              <c:layout>
                <c:manualLayout>
                  <c:x val="-5.9118364539608953E-17"/>
                  <c:y val="-4.5454545454545456E-2"/>
                </c:manualLayout>
              </c:layout>
              <c:spPr>
                <a:noFill/>
                <a:ln>
                  <a:noFill/>
                </a:ln>
                <a:effectLst/>
              </c:spPr>
              <c:txPr>
                <a:bodyPr wrap="square" lIns="38100" tIns="19050" rIns="38100" bIns="19050" anchor="ctr">
                  <a:spAutoFit/>
                </a:bodyPr>
                <a:lstStyle/>
                <a:p>
                  <a:pPr>
                    <a:defRPr>
                      <a:solidFill>
                        <a:sysClr val="windowText" lastClr="000000"/>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454-4328-8462-E2674C3CEC28}"/>
                </c:ext>
              </c:extLst>
            </c:dLbl>
            <c:dLbl>
              <c:idx val="5"/>
              <c:layout>
                <c:manualLayout>
                  <c:x val="0"/>
                  <c:y val="-4.0404040404040407E-2"/>
                </c:manualLayout>
              </c:layout>
              <c:tx>
                <c:rich>
                  <a:bodyPr wrap="square" lIns="38100" tIns="19050" rIns="38100" bIns="19050" anchor="ctr">
                    <a:spAutoFit/>
                  </a:bodyPr>
                  <a:lstStyle/>
                  <a:p>
                    <a:pPr>
                      <a:defRPr>
                        <a:solidFill>
                          <a:sysClr val="windowText" lastClr="000000"/>
                        </a:solidFill>
                      </a:defRPr>
                    </a:pPr>
                    <a:r>
                      <a:rPr lang="en-US" altLang="ko-KR" dirty="0"/>
                      <a:t>(</a:t>
                    </a:r>
                    <a:fld id="{C12B2529-93FD-4AE5-A83D-0B32CAA82D8E}" type="VALUE">
                      <a:rPr lang="en-US" altLang="ko-KR" smtClean="0"/>
                      <a:pPr>
                        <a:defRPr>
                          <a:solidFill>
                            <a:sysClr val="windowText" lastClr="000000"/>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454-4328-8462-E2674C3CEC28}"/>
                </c:ext>
              </c:extLst>
            </c:dLbl>
            <c:dLbl>
              <c:idx val="6"/>
              <c:tx>
                <c:rich>
                  <a:bodyPr/>
                  <a:lstStyle/>
                  <a:p>
                    <a:r>
                      <a:rPr lang="en-US" altLang="ko-KR"/>
                      <a:t>(</a:t>
                    </a:r>
                    <a:fld id="{16383B29-5858-46A6-BCB1-0B34309FC5EA}" type="VALUE">
                      <a:rPr lang="en-US" altLang="ko-KR" smtClean="0"/>
                      <a:pPr/>
                      <a:t>[값]</a:t>
                    </a:fld>
                    <a:r>
                      <a:rPr lang="en-US" altLang="ko-K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5454-4328-8462-E2674C3CEC28}"/>
                </c:ext>
              </c:extLst>
            </c:dLbl>
            <c:dLbl>
              <c:idx val="7"/>
              <c:tx>
                <c:rich>
                  <a:bodyPr/>
                  <a:lstStyle/>
                  <a:p>
                    <a:r>
                      <a:rPr lang="en-US" altLang="ko-KR"/>
                      <a:t>(</a:t>
                    </a:r>
                    <a:fld id="{779A0AB9-F119-468C-A3D8-B88D26322F65}" type="VALUE">
                      <a:rPr lang="en-US" altLang="ko-KR" smtClean="0"/>
                      <a:pPr/>
                      <a:t>[값]</a:t>
                    </a:fld>
                    <a:r>
                      <a:rPr lang="en-US" altLang="ko-K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5454-4328-8462-E2674C3CEC28}"/>
                </c:ext>
              </c:extLst>
            </c:dLbl>
            <c:dLbl>
              <c:idx val="8"/>
              <c:tx>
                <c:rich>
                  <a:bodyPr/>
                  <a:lstStyle/>
                  <a:p>
                    <a:r>
                      <a:rPr lang="en-US" altLang="ko-KR"/>
                      <a:t>(</a:t>
                    </a:r>
                    <a:fld id="{40BBB23B-11D2-4DCB-BF9E-8DA0C801A216}" type="VALUE">
                      <a:rPr lang="en-US" altLang="ko-KR" smtClean="0"/>
                      <a:pPr/>
                      <a:t>[값]</a:t>
                    </a:fld>
                    <a:r>
                      <a:rPr lang="en-US" altLang="ko-K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5454-4328-8462-E2674C3CEC28}"/>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'EBITDA%'!$E$118:$E$127</c:f>
              <c:strCache>
                <c:ptCount val="10"/>
                <c:pt idx="0">
                  <c:v>2019</c:v>
                </c:pt>
                <c:pt idx="1">
                  <c:v>△원재료비% </c:v>
                </c:pt>
                <c:pt idx="2">
                  <c:v>△인건비% </c:v>
                </c:pt>
                <c:pt idx="3">
                  <c:v>△운반보관비% </c:v>
                </c:pt>
                <c:pt idx="4">
                  <c:v>△기타% </c:v>
                </c:pt>
                <c:pt idx="5">
                  <c:v>△판매수수료% </c:v>
                </c:pt>
                <c:pt idx="6">
                  <c:v>△인건비% </c:v>
                </c:pt>
                <c:pt idx="7">
                  <c:v>△공통비% </c:v>
                </c:pt>
                <c:pt idx="8">
                  <c:v>△기타% </c:v>
                </c:pt>
                <c:pt idx="9">
                  <c:v>2020.3Q.LTM</c:v>
                </c:pt>
              </c:strCache>
            </c:strRef>
          </c:cat>
          <c:val>
            <c:numRef>
              <c:f>'EBITDA%'!$G$118:$G$127</c:f>
              <c:numCache>
                <c:formatCode>0.0%;\(0.0%\);\-</c:formatCode>
                <c:ptCount val="10"/>
                <c:pt idx="1">
                  <c:v>3.0578354362109095E-3</c:v>
                </c:pt>
                <c:pt idx="2">
                  <c:v>5.7616601042581594E-4</c:v>
                </c:pt>
                <c:pt idx="3">
                  <c:v>7.8352119001116882E-4</c:v>
                </c:pt>
                <c:pt idx="4">
                  <c:v>4.8368329924687037E-3</c:v>
                </c:pt>
                <c:pt idx="5">
                  <c:v>1.6763314794769613E-3</c:v>
                </c:pt>
                <c:pt idx="6">
                  <c:v>6.9326165275788026E-3</c:v>
                </c:pt>
                <c:pt idx="7">
                  <c:v>3.7383673328538897E-3</c:v>
                </c:pt>
                <c:pt idx="8">
                  <c:v>5.0111169539875516E-3</c:v>
                </c:pt>
              </c:numCache>
            </c:numRef>
          </c:val>
          <c:extLst>
            <c:ext xmlns:c16="http://schemas.microsoft.com/office/drawing/2014/chart" uri="{C3380CC4-5D6E-409C-BE32-E72D297353CC}">
              <c16:uniqueId val="{00000014-5454-4328-8462-E2674C3CEC28}"/>
            </c:ext>
          </c:extLst>
        </c:ser>
        <c:dLbls>
          <c:showLegendKey val="0"/>
          <c:showVal val="0"/>
          <c:showCatName val="0"/>
          <c:showSerName val="0"/>
          <c:showPercent val="0"/>
          <c:showBubbleSize val="0"/>
        </c:dLbls>
        <c:gapWidth val="40"/>
        <c:overlap val="100"/>
        <c:axId val="1223130015"/>
        <c:axId val="1206067823"/>
      </c:barChart>
      <c:catAx>
        <c:axId val="122313001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800">
                <a:solidFill>
                  <a:srgbClr val="000000"/>
                </a:solidFill>
              </a:defRPr>
            </a:pPr>
            <a:endParaRPr lang="ko-KR"/>
          </a:p>
        </c:txPr>
        <c:crossAx val="1206067823"/>
        <c:crosses val="autoZero"/>
        <c:auto val="1"/>
        <c:lblAlgn val="ctr"/>
        <c:lblOffset val="100"/>
        <c:noMultiLvlLbl val="0"/>
      </c:catAx>
      <c:valAx>
        <c:axId val="1206067823"/>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a:solidFill>
                  <a:srgbClr val="000000"/>
                </a:solidFill>
              </a:defRPr>
            </a:pPr>
            <a:endParaRPr lang="ko-KR"/>
          </a:p>
        </c:txPr>
        <c:crossAx val="1223130015"/>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a:t>EBITDA% bridge(2017-2018)</a:t>
            </a:r>
          </a:p>
        </c:rich>
      </c:tx>
      <c:layout>
        <c:manualLayout>
          <c:xMode val="edge"/>
          <c:yMode val="edge"/>
          <c:x val="1.2692562623402859E-3"/>
          <c:y val="0"/>
        </c:manualLayout>
      </c:layout>
      <c:overlay val="0"/>
    </c:title>
    <c:autoTitleDeleted val="0"/>
    <c:plotArea>
      <c:layout>
        <c:manualLayout>
          <c:layoutTarget val="inner"/>
          <c:xMode val="edge"/>
          <c:yMode val="edge"/>
          <c:x val="4.190149093277646E-2"/>
          <c:y val="0.15520679233277659"/>
          <c:w val="0.95041416215176155"/>
          <c:h val="0.563353614889048"/>
        </c:manualLayout>
      </c:layout>
      <c:barChart>
        <c:barDir val="col"/>
        <c:grouping val="stacked"/>
        <c:varyColors val="0"/>
        <c:ser>
          <c:idx val="0"/>
          <c:order val="0"/>
          <c:tx>
            <c:strRef>
              <c:f>'EBITDA%'!$F$73</c:f>
              <c:strCache>
                <c:ptCount val="1"/>
                <c:pt idx="0">
                  <c:v>기초</c:v>
                </c:pt>
              </c:strCache>
            </c:strRef>
          </c:tx>
          <c:spPr>
            <a:solidFill>
              <a:srgbClr val="00338D"/>
            </a:solidFill>
            <a:ln w="3175">
              <a:solidFill>
                <a:srgbClr val="FFFFFF"/>
              </a:solidFill>
              <a:prstDash val="solid"/>
            </a:ln>
          </c:spPr>
          <c:invertIfNegative val="0"/>
          <c:dPt>
            <c:idx val="1"/>
            <c:invertIfNegative val="0"/>
            <c:bubble3D val="0"/>
            <c:spPr>
              <a:noFill/>
              <a:ln w="3175">
                <a:solidFill>
                  <a:srgbClr val="FFFFFF"/>
                </a:solidFill>
                <a:prstDash val="solid"/>
              </a:ln>
            </c:spPr>
            <c:extLst>
              <c:ext xmlns:c16="http://schemas.microsoft.com/office/drawing/2014/chart" uri="{C3380CC4-5D6E-409C-BE32-E72D297353CC}">
                <c16:uniqueId val="{00000001-3DE9-42D5-BDB4-245B96D830DF}"/>
              </c:ext>
            </c:extLst>
          </c:dPt>
          <c:dPt>
            <c:idx val="2"/>
            <c:invertIfNegative val="0"/>
            <c:bubble3D val="0"/>
            <c:spPr>
              <a:noFill/>
              <a:ln w="3175">
                <a:solidFill>
                  <a:srgbClr val="FFFFFF"/>
                </a:solidFill>
                <a:prstDash val="solid"/>
              </a:ln>
            </c:spPr>
            <c:extLst>
              <c:ext xmlns:c16="http://schemas.microsoft.com/office/drawing/2014/chart" uri="{C3380CC4-5D6E-409C-BE32-E72D297353CC}">
                <c16:uniqueId val="{00000003-3DE9-42D5-BDB4-245B96D830DF}"/>
              </c:ext>
            </c:extLst>
          </c:dPt>
          <c:dPt>
            <c:idx val="3"/>
            <c:invertIfNegative val="0"/>
            <c:bubble3D val="0"/>
            <c:spPr>
              <a:noFill/>
              <a:ln w="3175">
                <a:solidFill>
                  <a:srgbClr val="FFFFFF"/>
                </a:solidFill>
                <a:prstDash val="solid"/>
              </a:ln>
            </c:spPr>
            <c:extLst>
              <c:ext xmlns:c16="http://schemas.microsoft.com/office/drawing/2014/chart" uri="{C3380CC4-5D6E-409C-BE32-E72D297353CC}">
                <c16:uniqueId val="{00000005-3DE9-42D5-BDB4-245B96D830DF}"/>
              </c:ext>
            </c:extLst>
          </c:dPt>
          <c:dPt>
            <c:idx val="4"/>
            <c:invertIfNegative val="0"/>
            <c:bubble3D val="0"/>
            <c:spPr>
              <a:noFill/>
              <a:ln w="3175">
                <a:solidFill>
                  <a:srgbClr val="FFFFFF"/>
                </a:solidFill>
                <a:prstDash val="solid"/>
              </a:ln>
            </c:spPr>
            <c:extLst>
              <c:ext xmlns:c16="http://schemas.microsoft.com/office/drawing/2014/chart" uri="{C3380CC4-5D6E-409C-BE32-E72D297353CC}">
                <c16:uniqueId val="{00000007-3DE9-42D5-BDB4-245B96D830DF}"/>
              </c:ext>
            </c:extLst>
          </c:dPt>
          <c:dPt>
            <c:idx val="5"/>
            <c:invertIfNegative val="0"/>
            <c:bubble3D val="0"/>
            <c:spPr>
              <a:noFill/>
              <a:ln w="3175">
                <a:solidFill>
                  <a:srgbClr val="FFFFFF"/>
                </a:solidFill>
                <a:prstDash val="solid"/>
              </a:ln>
            </c:spPr>
            <c:extLst>
              <c:ext xmlns:c16="http://schemas.microsoft.com/office/drawing/2014/chart" uri="{C3380CC4-5D6E-409C-BE32-E72D297353CC}">
                <c16:uniqueId val="{00000009-3DE9-42D5-BDB4-245B96D830DF}"/>
              </c:ext>
            </c:extLst>
          </c:dPt>
          <c:dPt>
            <c:idx val="6"/>
            <c:invertIfNegative val="0"/>
            <c:bubble3D val="0"/>
            <c:spPr>
              <a:noFill/>
              <a:ln w="3175">
                <a:solidFill>
                  <a:srgbClr val="FFFFFF"/>
                </a:solidFill>
                <a:prstDash val="solid"/>
              </a:ln>
            </c:spPr>
            <c:extLst>
              <c:ext xmlns:c16="http://schemas.microsoft.com/office/drawing/2014/chart" uri="{C3380CC4-5D6E-409C-BE32-E72D297353CC}">
                <c16:uniqueId val="{0000000B-3DE9-42D5-BDB4-245B96D830DF}"/>
              </c:ext>
            </c:extLst>
          </c:dPt>
          <c:dPt>
            <c:idx val="7"/>
            <c:invertIfNegative val="0"/>
            <c:bubble3D val="0"/>
            <c:spPr>
              <a:noFill/>
              <a:ln w="3175">
                <a:solidFill>
                  <a:srgbClr val="FFFFFF"/>
                </a:solidFill>
                <a:prstDash val="solid"/>
              </a:ln>
            </c:spPr>
            <c:extLst>
              <c:ext xmlns:c16="http://schemas.microsoft.com/office/drawing/2014/chart" uri="{C3380CC4-5D6E-409C-BE32-E72D297353CC}">
                <c16:uniqueId val="{0000000D-3DE9-42D5-BDB4-245B96D830DF}"/>
              </c:ext>
            </c:extLst>
          </c:dPt>
          <c:dPt>
            <c:idx val="8"/>
            <c:invertIfNegative val="0"/>
            <c:bubble3D val="0"/>
            <c:spPr>
              <a:noFill/>
              <a:ln w="3175">
                <a:solidFill>
                  <a:srgbClr val="FFFFFF"/>
                </a:solidFill>
                <a:prstDash val="solid"/>
              </a:ln>
            </c:spPr>
            <c:extLst>
              <c:ext xmlns:c16="http://schemas.microsoft.com/office/drawing/2014/chart" uri="{C3380CC4-5D6E-409C-BE32-E72D297353CC}">
                <c16:uniqueId val="{0000000F-3DE9-42D5-BDB4-245B96D830DF}"/>
              </c:ext>
            </c:extLst>
          </c:dPt>
          <c:dLbls>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'EBITDA%'!$E$74:$E$83</c:f>
              <c:strCache>
                <c:ptCount val="10"/>
                <c:pt idx="0">
                  <c:v>2017</c:v>
                </c:pt>
                <c:pt idx="1">
                  <c:v>△원재료비% </c:v>
                </c:pt>
                <c:pt idx="2">
                  <c:v>△인건비% </c:v>
                </c:pt>
                <c:pt idx="3">
                  <c:v>△운반보관비% </c:v>
                </c:pt>
                <c:pt idx="4">
                  <c:v>△기타% </c:v>
                </c:pt>
                <c:pt idx="5">
                  <c:v>△판매수수료% </c:v>
                </c:pt>
                <c:pt idx="6">
                  <c:v>△인건비% </c:v>
                </c:pt>
                <c:pt idx="7">
                  <c:v>△공통비% </c:v>
                </c:pt>
                <c:pt idx="8">
                  <c:v>△기타% </c:v>
                </c:pt>
                <c:pt idx="9">
                  <c:v>2018</c:v>
                </c:pt>
              </c:strCache>
            </c:strRef>
          </c:cat>
          <c:val>
            <c:numRef>
              <c:f>'EBITDA%'!$F$74:$F$83</c:f>
              <c:numCache>
                <c:formatCode>0.0%;\(0.0%\);\-</c:formatCode>
                <c:ptCount val="10"/>
                <c:pt idx="0">
                  <c:v>0.10845586802783912</c:v>
                </c:pt>
                <c:pt idx="1">
                  <c:v>0.10051257923818131</c:v>
                </c:pt>
                <c:pt idx="2">
                  <c:v>0.10051257923818131</c:v>
                </c:pt>
                <c:pt idx="3">
                  <c:v>0.10330105476840262</c:v>
                </c:pt>
                <c:pt idx="4">
                  <c:v>0.10231720116768631</c:v>
                </c:pt>
                <c:pt idx="5">
                  <c:v>9.9049727012238659E-2</c:v>
                </c:pt>
                <c:pt idx="6">
                  <c:v>9.6509191041943304E-2</c:v>
                </c:pt>
                <c:pt idx="7">
                  <c:v>9.6509191041943304E-2</c:v>
                </c:pt>
                <c:pt idx="8">
                  <c:v>9.5023614448503282E-2</c:v>
                </c:pt>
                <c:pt idx="9">
                  <c:v>9.5023614448503282E-2</c:v>
                </c:pt>
              </c:numCache>
            </c:numRef>
          </c:val>
          <c:extLst>
            <c:ext xmlns:c16="http://schemas.microsoft.com/office/drawing/2014/chart" uri="{C3380CC4-5D6E-409C-BE32-E72D297353CC}">
              <c16:uniqueId val="{00000010-3DE9-42D5-BDB4-245B96D830DF}"/>
            </c:ext>
          </c:extLst>
        </c:ser>
        <c:ser>
          <c:idx val="1"/>
          <c:order val="1"/>
          <c:tx>
            <c:strRef>
              <c:f>'EBITDA%'!$G$73</c:f>
              <c:strCache>
                <c:ptCount val="1"/>
                <c:pt idx="0">
                  <c:v>변동값</c:v>
                </c:pt>
              </c:strCache>
            </c:strRef>
          </c:tx>
          <c:spPr>
            <a:solidFill>
              <a:srgbClr val="0091DA"/>
            </a:solidFill>
            <a:ln w="3175">
              <a:solidFill>
                <a:srgbClr val="FFFFFF"/>
              </a:solidFill>
              <a:prstDash val="solid"/>
            </a:ln>
          </c:spPr>
          <c:invertIfNegative val="0"/>
          <c:dPt>
            <c:idx val="1"/>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5-3DE9-42D5-BDB4-245B96D830DF}"/>
              </c:ext>
            </c:extLst>
          </c:dPt>
          <c:dPt>
            <c:idx val="2"/>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1-3DE9-42D5-BDB4-245B96D830DF}"/>
              </c:ext>
            </c:extLst>
          </c:dPt>
          <c:dPt>
            <c:idx val="3"/>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2-3DE9-42D5-BDB4-245B96D830DF}"/>
              </c:ext>
            </c:extLst>
          </c:dPt>
          <c:dPt>
            <c:idx val="4"/>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6-3DE9-42D5-BDB4-245B96D830DF}"/>
              </c:ext>
            </c:extLst>
          </c:dPt>
          <c:dPt>
            <c:idx val="5"/>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3-3DE9-42D5-BDB4-245B96D830DF}"/>
              </c:ext>
            </c:extLst>
          </c:dPt>
          <c:dPt>
            <c:idx val="6"/>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7-3DE9-42D5-BDB4-245B96D830DF}"/>
              </c:ext>
            </c:extLst>
          </c:dPt>
          <c:dPt>
            <c:idx val="7"/>
            <c:invertIfNegative val="0"/>
            <c:bubble3D val="0"/>
            <c:spPr>
              <a:solidFill>
                <a:srgbClr val="6D2077"/>
              </a:solidFill>
              <a:ln w="3175">
                <a:solidFill>
                  <a:srgbClr val="FFFFFF"/>
                </a:solidFill>
                <a:prstDash val="solid"/>
              </a:ln>
            </c:spPr>
            <c:extLst>
              <c:ext xmlns:c16="http://schemas.microsoft.com/office/drawing/2014/chart" uri="{C3380CC4-5D6E-409C-BE32-E72D297353CC}">
                <c16:uniqueId val="{00000018-3DE9-42D5-BDB4-245B96D830DF}"/>
              </c:ext>
            </c:extLst>
          </c:dPt>
          <c:dPt>
            <c:idx val="8"/>
            <c:invertIfNegative val="0"/>
            <c:bubble3D val="0"/>
            <c:spPr>
              <a:solidFill>
                <a:srgbClr val="005EB8"/>
              </a:solidFill>
              <a:ln w="3175">
                <a:solidFill>
                  <a:srgbClr val="FFFFFF"/>
                </a:solidFill>
                <a:prstDash val="solid"/>
              </a:ln>
            </c:spPr>
            <c:extLst>
              <c:ext xmlns:c16="http://schemas.microsoft.com/office/drawing/2014/chart" uri="{C3380CC4-5D6E-409C-BE32-E72D297353CC}">
                <c16:uniqueId val="{00000019-3DE9-42D5-BDB4-245B96D830DF}"/>
              </c:ext>
            </c:extLst>
          </c:dPt>
          <c:dLbls>
            <c:dLbl>
              <c:idx val="1"/>
              <c:tx>
                <c:rich>
                  <a:bodyPr/>
                  <a:lstStyle/>
                  <a:p>
                    <a:r>
                      <a:rPr lang="en-US" altLang="ko-KR"/>
                      <a:t>(</a:t>
                    </a:r>
                    <a:fld id="{703FA99E-DDFD-4912-9B15-6F04C26CD459}" type="VALUE">
                      <a:rPr lang="en-US" altLang="ko-KR" smtClean="0"/>
                      <a:pPr/>
                      <a:t>[값]</a:t>
                    </a:fld>
                    <a:r>
                      <a:rPr lang="en-US" altLang="ko-K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3DE9-42D5-BDB4-245B96D830DF}"/>
                </c:ext>
              </c:extLst>
            </c:dLbl>
            <c:dLbl>
              <c:idx val="2"/>
              <c:layout>
                <c:manualLayout>
                  <c:x val="-1.417944659071396E-3"/>
                  <c:y val="-7.66283524904220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DE9-42D5-BDB4-245B96D830DF}"/>
                </c:ext>
              </c:extLst>
            </c:dLbl>
            <c:dLbl>
              <c:idx val="3"/>
              <c:layout>
                <c:manualLayout>
                  <c:x val="-5.9118364539608953E-17"/>
                  <c:y val="-4.5454545454545456E-2"/>
                </c:manualLayout>
              </c:layout>
              <c:tx>
                <c:rich>
                  <a:bodyPr wrap="square" lIns="38100" tIns="19050" rIns="38100" bIns="19050" anchor="ctr">
                    <a:spAutoFit/>
                  </a:bodyPr>
                  <a:lstStyle/>
                  <a:p>
                    <a:pPr>
                      <a:defRPr>
                        <a:solidFill>
                          <a:sysClr val="windowText" lastClr="000000"/>
                        </a:solidFill>
                      </a:defRPr>
                    </a:pPr>
                    <a:r>
                      <a:rPr lang="en-US" altLang="ko-KR" dirty="0"/>
                      <a:t>(</a:t>
                    </a:r>
                    <a:fld id="{22181EBC-1F69-4112-8E46-C8C826FBA9EA}" type="VALUE">
                      <a:rPr lang="en-US" altLang="ko-KR" smtClean="0"/>
                      <a:pPr>
                        <a:defRPr>
                          <a:solidFill>
                            <a:sysClr val="windowText" lastClr="000000"/>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3DE9-42D5-BDB4-245B96D830DF}"/>
                </c:ext>
              </c:extLst>
            </c:dLbl>
            <c:dLbl>
              <c:idx val="4"/>
              <c:layout>
                <c:manualLayout>
                  <c:x val="-5.1990703564907062E-17"/>
                  <c:y val="-6.2303462012058483E-2"/>
                </c:manualLayout>
              </c:layout>
              <c:tx>
                <c:rich>
                  <a:bodyPr wrap="square" lIns="38100" tIns="19050" rIns="38100" bIns="19050" anchor="ctr">
                    <a:spAutoFit/>
                  </a:bodyPr>
                  <a:lstStyle/>
                  <a:p>
                    <a:pPr>
                      <a:defRPr>
                        <a:solidFill>
                          <a:schemeClr val="tx1"/>
                        </a:solidFill>
                      </a:defRPr>
                    </a:pPr>
                    <a:r>
                      <a:rPr lang="en-US" altLang="ko-KR"/>
                      <a:t>(</a:t>
                    </a:r>
                    <a:fld id="{EC55AE81-8EA0-4EB9-B84C-4703AC4AF63E}" type="VALUE">
                      <a:rPr lang="en-US" altLang="ko-KR" smtClean="0"/>
                      <a:pPr>
                        <a:defRPr>
                          <a:solidFill>
                            <a:schemeClr val="tx1"/>
                          </a:solidFill>
                        </a:defRPr>
                      </a:pPr>
                      <a:t>[값]</a:t>
                    </a:fld>
                    <a:r>
                      <a:rPr lang="en-US" altLang="ko-K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3DE9-42D5-BDB4-245B96D830DF}"/>
                </c:ext>
              </c:extLst>
            </c:dLbl>
            <c:dLbl>
              <c:idx val="5"/>
              <c:layout>
                <c:manualLayout>
                  <c:x val="0"/>
                  <c:y val="-4.0404040404040407E-2"/>
                </c:manualLayout>
              </c:layout>
              <c:tx>
                <c:rich>
                  <a:bodyPr wrap="square" lIns="38100" tIns="19050" rIns="38100" bIns="19050" anchor="ctr">
                    <a:spAutoFit/>
                  </a:bodyPr>
                  <a:lstStyle/>
                  <a:p>
                    <a:pPr>
                      <a:defRPr>
                        <a:solidFill>
                          <a:sysClr val="windowText" lastClr="000000"/>
                        </a:solidFill>
                      </a:defRPr>
                    </a:pPr>
                    <a:r>
                      <a:rPr lang="en-US" altLang="ko-KR" dirty="0"/>
                      <a:t>(</a:t>
                    </a:r>
                    <a:fld id="{17FA2831-7D88-49ED-818A-3931A1B79C74}" type="VALUE">
                      <a:rPr lang="en-US" altLang="ko-KR" smtClean="0"/>
                      <a:pPr>
                        <a:defRPr>
                          <a:solidFill>
                            <a:sysClr val="windowText" lastClr="000000"/>
                          </a:solidFill>
                        </a:defRPr>
                      </a:pPr>
                      <a:t>[값]</a:t>
                    </a:fld>
                    <a:r>
                      <a:rPr lang="en-US" altLang="ko-KR" dirty="0"/>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3DE9-42D5-BDB4-245B96D830DF}"/>
                </c:ext>
              </c:extLst>
            </c:dLbl>
            <c:dLbl>
              <c:idx val="6"/>
              <c:layout>
                <c:manualLayout>
                  <c:x val="0"/>
                  <c:y val="-5.5380855121829706E-2"/>
                </c:manualLayout>
              </c:layout>
              <c:tx>
                <c:rich>
                  <a:bodyPr wrap="square" lIns="38100" tIns="19050" rIns="38100" bIns="19050" anchor="ctr">
                    <a:spAutoFit/>
                  </a:bodyPr>
                  <a:lstStyle/>
                  <a:p>
                    <a:pPr>
                      <a:defRPr>
                        <a:solidFill>
                          <a:schemeClr val="tx1"/>
                        </a:solidFill>
                      </a:defRPr>
                    </a:pPr>
                    <a:r>
                      <a:rPr lang="en-US" altLang="ko-KR" dirty="0">
                        <a:solidFill>
                          <a:schemeClr val="tx1"/>
                        </a:solidFill>
                      </a:rPr>
                      <a:t>(</a:t>
                    </a:r>
                    <a:fld id="{55AE94B2-B208-45F0-A212-6BC96B85AACE}" type="VALUE">
                      <a:rPr lang="en-US" altLang="ko-KR" smtClean="0">
                        <a:solidFill>
                          <a:schemeClr val="tx1"/>
                        </a:solidFill>
                      </a:rPr>
                      <a:pPr>
                        <a:defRPr>
                          <a:solidFill>
                            <a:schemeClr val="tx1"/>
                          </a:solidFill>
                        </a:defRPr>
                      </a:pPr>
                      <a:t>[값]</a:t>
                    </a:fld>
                    <a:r>
                      <a:rPr lang="en-US" altLang="ko-KR" dirty="0">
                        <a:solidFill>
                          <a:schemeClr val="tx1"/>
                        </a:solidFill>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3DE9-42D5-BDB4-245B96D830DF}"/>
                </c:ext>
              </c:extLst>
            </c:dLbl>
            <c:dLbl>
              <c:idx val="7"/>
              <c:layout>
                <c:manualLayout>
                  <c:x val="-1.0398140712981412E-16"/>
                  <c:y val="-4.8458248231601053E-2"/>
                </c:manualLayout>
              </c:layout>
              <c:spPr>
                <a:noFill/>
                <a:ln>
                  <a:noFill/>
                </a:ln>
                <a:effectLst/>
              </c:spPr>
              <c:txPr>
                <a:bodyPr wrap="square" lIns="38100" tIns="19050" rIns="38100" bIns="19050" anchor="ctr">
                  <a:spAutoFit/>
                </a:bodyPr>
                <a:lstStyle/>
                <a:p>
                  <a:pPr>
                    <a:defRPr>
                      <a:solidFill>
                        <a:schemeClr val="tx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3DE9-42D5-BDB4-245B96D830DF}"/>
                </c:ext>
              </c:extLst>
            </c:dLbl>
            <c:dLbl>
              <c:idx val="8"/>
              <c:layout>
                <c:manualLayout>
                  <c:x val="0"/>
                  <c:y val="-6.2303462012058421E-2"/>
                </c:manualLayout>
              </c:layout>
              <c:tx>
                <c:rich>
                  <a:bodyPr wrap="square" lIns="38100" tIns="19050" rIns="38100" bIns="19050" anchor="ctr">
                    <a:spAutoFit/>
                  </a:bodyPr>
                  <a:lstStyle/>
                  <a:p>
                    <a:pPr>
                      <a:defRPr>
                        <a:solidFill>
                          <a:schemeClr val="tx1"/>
                        </a:solidFill>
                      </a:defRPr>
                    </a:pPr>
                    <a:r>
                      <a:rPr lang="en-US" altLang="ko-KR" dirty="0">
                        <a:solidFill>
                          <a:schemeClr val="tx1"/>
                        </a:solidFill>
                      </a:rPr>
                      <a:t>(</a:t>
                    </a:r>
                    <a:fld id="{4F16053B-97B9-4D3C-9B29-0EF16140574F}" type="VALUE">
                      <a:rPr lang="en-US" altLang="ko-KR" smtClean="0">
                        <a:solidFill>
                          <a:schemeClr val="tx1"/>
                        </a:solidFill>
                      </a:rPr>
                      <a:pPr>
                        <a:defRPr>
                          <a:solidFill>
                            <a:schemeClr val="tx1"/>
                          </a:solidFill>
                        </a:defRPr>
                      </a:pPr>
                      <a:t>[값]</a:t>
                    </a:fld>
                    <a:r>
                      <a:rPr lang="en-US" altLang="ko-KR" dirty="0">
                        <a:solidFill>
                          <a:schemeClr val="tx1"/>
                        </a:solidFill>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3DE9-42D5-BDB4-245B96D830DF}"/>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'EBITDA%'!$E$74:$E$83</c:f>
              <c:strCache>
                <c:ptCount val="10"/>
                <c:pt idx="0">
                  <c:v>2017</c:v>
                </c:pt>
                <c:pt idx="1">
                  <c:v>△원재료비% </c:v>
                </c:pt>
                <c:pt idx="2">
                  <c:v>△인건비% </c:v>
                </c:pt>
                <c:pt idx="3">
                  <c:v>△운반보관비% </c:v>
                </c:pt>
                <c:pt idx="4">
                  <c:v>△기타% </c:v>
                </c:pt>
                <c:pt idx="5">
                  <c:v>△판매수수료% </c:v>
                </c:pt>
                <c:pt idx="6">
                  <c:v>△인건비% </c:v>
                </c:pt>
                <c:pt idx="7">
                  <c:v>△공통비% </c:v>
                </c:pt>
                <c:pt idx="8">
                  <c:v>△기타% </c:v>
                </c:pt>
                <c:pt idx="9">
                  <c:v>2018</c:v>
                </c:pt>
              </c:strCache>
            </c:strRef>
          </c:cat>
          <c:val>
            <c:numRef>
              <c:f>'EBITDA%'!$G$74:$G$83</c:f>
              <c:numCache>
                <c:formatCode>0.0%;\(0.0%\);\-</c:formatCode>
                <c:ptCount val="10"/>
                <c:pt idx="1">
                  <c:v>7.9432887896578042E-3</c:v>
                </c:pt>
                <c:pt idx="2">
                  <c:v>4.3111817251781509E-3</c:v>
                </c:pt>
                <c:pt idx="3">
                  <c:v>1.522706194956841E-3</c:v>
                </c:pt>
                <c:pt idx="4">
                  <c:v>9.8385360071631678E-4</c:v>
                </c:pt>
                <c:pt idx="5">
                  <c:v>3.2674741554476472E-3</c:v>
                </c:pt>
                <c:pt idx="6">
                  <c:v>2.5405359702953545E-3</c:v>
                </c:pt>
                <c:pt idx="7">
                  <c:v>1.2274488086668339E-3</c:v>
                </c:pt>
                <c:pt idx="8">
                  <c:v>2.7130254021068556E-3</c:v>
                </c:pt>
              </c:numCache>
            </c:numRef>
          </c:val>
          <c:extLst>
            <c:ext xmlns:c16="http://schemas.microsoft.com/office/drawing/2014/chart" uri="{C3380CC4-5D6E-409C-BE32-E72D297353CC}">
              <c16:uniqueId val="{00000014-3DE9-42D5-BDB4-245B96D830DF}"/>
            </c:ext>
          </c:extLst>
        </c:ser>
        <c:dLbls>
          <c:showLegendKey val="0"/>
          <c:showVal val="0"/>
          <c:showCatName val="0"/>
          <c:showSerName val="0"/>
          <c:showPercent val="0"/>
          <c:showBubbleSize val="0"/>
        </c:dLbls>
        <c:gapWidth val="40"/>
        <c:overlap val="100"/>
        <c:axId val="1223130015"/>
        <c:axId val="1206067823"/>
      </c:barChart>
      <c:catAx>
        <c:axId val="122313001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defRPr>
            </a:pPr>
            <a:endParaRPr lang="ko-KR"/>
          </a:p>
        </c:txPr>
        <c:crossAx val="1206067823"/>
        <c:crosses val="autoZero"/>
        <c:auto val="1"/>
        <c:lblAlgn val="ctr"/>
        <c:lblOffset val="100"/>
        <c:noMultiLvlLbl val="0"/>
      </c:catAx>
      <c:valAx>
        <c:axId val="1206067823"/>
        <c:scaling>
          <c:orientation val="minMax"/>
          <c:max val="0.12000000000000001"/>
          <c:min val="8.500000000000002E-2"/>
        </c:scaling>
        <c:delete val="0"/>
        <c:axPos val="l"/>
        <c:numFmt formatCode="0.0%;\(0.0%\);\-" sourceLinked="1"/>
        <c:majorTickMark val="out"/>
        <c:minorTickMark val="none"/>
        <c:tickLblPos val="nextTo"/>
        <c:spPr>
          <a:ln w="3175">
            <a:solidFill>
              <a:srgbClr val="000000"/>
            </a:solidFill>
            <a:prstDash val="solid"/>
          </a:ln>
        </c:spPr>
        <c:txPr>
          <a:bodyPr/>
          <a:lstStyle/>
          <a:p>
            <a:pPr>
              <a:defRPr>
                <a:solidFill>
                  <a:srgbClr val="000000"/>
                </a:solidFill>
              </a:defRPr>
            </a:pPr>
            <a:endParaRPr lang="ko-KR"/>
          </a:p>
        </c:txPr>
        <c:crossAx val="1223130015"/>
        <c:crosses val="autoZero"/>
        <c:crossBetween val="between"/>
      </c:val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[D/S]</a:t>
            </a:r>
            <a:r>
              <a:rPr lang="en-US" sz="800" baseline="0"/>
              <a:t> </a:t>
            </a:r>
            <a:r>
              <a:rPr lang="ko-KR" altLang="en-US" sz="800" baseline="0"/>
              <a:t>매출액 변동</a:t>
            </a:r>
            <a:endParaRPr lang="en-US" sz="800"/>
          </a:p>
        </c:rich>
      </c:tx>
      <c:layout>
        <c:manualLayout>
          <c:xMode val="edge"/>
          <c:yMode val="edge"/>
          <c:x val="2.2222222222222223E-2"/>
          <c:y val="3.7037037037037035E-2"/>
        </c:manualLayout>
      </c:layout>
      <c:overlay val="0"/>
    </c:title>
    <c:autoTitleDeleted val="0"/>
    <c:plotArea>
      <c:layout>
        <c:manualLayout>
          <c:layoutTarget val="inner"/>
          <c:xMode val="edge"/>
          <c:yMode val="edge"/>
          <c:x val="0.12864370078740159"/>
          <c:y val="0.19111112561266816"/>
          <c:w val="0.65191185476815394"/>
          <c:h val="0.38930589928777415"/>
        </c:manualLayout>
      </c:layout>
      <c:barChart>
        <c:barDir val="col"/>
        <c:grouping val="clustered"/>
        <c:varyColors val="0"/>
        <c:ser>
          <c:idx val="0"/>
          <c:order val="0"/>
          <c:tx>
            <c:strRef>
              <c:f>Sheet1!$BE$6</c:f>
              <c:strCache>
                <c:ptCount val="1"/>
                <c:pt idx="0">
                  <c:v>'17</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Sheet1!$BD$7:$BD$10</c:f>
              <c:strCache>
                <c:ptCount val="4"/>
                <c:pt idx="0">
                  <c:v>로지피아</c:v>
                </c:pt>
                <c:pt idx="1">
                  <c:v>DMHS NA</c:v>
                </c:pt>
                <c:pt idx="2">
                  <c:v>DMHS EU</c:v>
                </c:pt>
                <c:pt idx="3">
                  <c:v>Rushlift</c:v>
                </c:pt>
              </c:strCache>
            </c:strRef>
          </c:cat>
          <c:val>
            <c:numRef>
              <c:f>Sheet1!$BE$7:$BE$10</c:f>
              <c:numCache>
                <c:formatCode>#,##0,,,;\(#,##0,,,\);\-;@</c:formatCode>
                <c:ptCount val="4"/>
                <c:pt idx="0">
                  <c:v>0</c:v>
                </c:pt>
                <c:pt idx="1">
                  <c:v>0</c:v>
                </c:pt>
                <c:pt idx="2">
                  <c:v>0</c:v>
                </c:pt>
                <c:pt idx="3">
                  <c:v>52955601100.260002</c:v>
                </c:pt>
              </c:numCache>
            </c:numRef>
          </c:val>
          <c:extLst>
            <c:ext xmlns:c16="http://schemas.microsoft.com/office/drawing/2014/chart" uri="{C3380CC4-5D6E-409C-BE32-E72D297353CC}">
              <c16:uniqueId val="{00000000-5DDD-4151-99E8-85A5F2A61179}"/>
            </c:ext>
          </c:extLst>
        </c:ser>
        <c:ser>
          <c:idx val="1"/>
          <c:order val="1"/>
          <c:tx>
            <c:strRef>
              <c:f>Sheet1!$BF$6</c:f>
              <c:strCache>
                <c:ptCount val="1"/>
                <c:pt idx="0">
                  <c:v>'18</c:v>
                </c:pt>
              </c:strCache>
            </c:strRef>
          </c:tx>
          <c:spPr>
            <a:solidFill>
              <a:srgbClr val="0091DA"/>
            </a:solidFill>
            <a:ln w="3175">
              <a:solidFill>
                <a:srgbClr val="FFFFFF"/>
              </a:solidFill>
              <a:prstDash val="solid"/>
            </a:ln>
          </c:spPr>
          <c:invertIfNegative val="0"/>
          <c:dLbls>
            <c:dLbl>
              <c:idx val="1"/>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1-5DDD-4151-99E8-85A5F2A6117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Sheet1!$BD$7:$BD$10</c:f>
              <c:strCache>
                <c:ptCount val="4"/>
                <c:pt idx="0">
                  <c:v>로지피아</c:v>
                </c:pt>
                <c:pt idx="1">
                  <c:v>DMHS NA</c:v>
                </c:pt>
                <c:pt idx="2">
                  <c:v>DMHS EU</c:v>
                </c:pt>
                <c:pt idx="3">
                  <c:v>Rushlift</c:v>
                </c:pt>
              </c:strCache>
            </c:strRef>
          </c:cat>
          <c:val>
            <c:numRef>
              <c:f>Sheet1!$BF$7:$BF$10</c:f>
              <c:numCache>
                <c:formatCode>#,##0,,,;\(#,##0,,,\);\-;@</c:formatCode>
                <c:ptCount val="4"/>
                <c:pt idx="0">
                  <c:v>0</c:v>
                </c:pt>
                <c:pt idx="1">
                  <c:v>9477610445.8194733</c:v>
                </c:pt>
                <c:pt idx="2">
                  <c:v>0</c:v>
                </c:pt>
                <c:pt idx="3">
                  <c:v>65512397594.168945</c:v>
                </c:pt>
              </c:numCache>
            </c:numRef>
          </c:val>
          <c:extLst>
            <c:ext xmlns:c16="http://schemas.microsoft.com/office/drawing/2014/chart" uri="{C3380CC4-5D6E-409C-BE32-E72D297353CC}">
              <c16:uniqueId val="{00000002-5DDD-4151-99E8-85A5F2A61179}"/>
            </c:ext>
          </c:extLst>
        </c:ser>
        <c:ser>
          <c:idx val="2"/>
          <c:order val="2"/>
          <c:tx>
            <c:strRef>
              <c:f>Sheet1!$BG$6</c:f>
              <c:strCache>
                <c:ptCount val="1"/>
                <c:pt idx="0">
                  <c:v>'19</c:v>
                </c:pt>
              </c:strCache>
            </c:strRef>
          </c:tx>
          <c:spPr>
            <a:solidFill>
              <a:srgbClr val="6D2077"/>
            </a:solidFill>
            <a:ln w="3175">
              <a:solidFill>
                <a:srgbClr val="FFFFFF"/>
              </a:solidFill>
              <a:prstDash val="solid"/>
            </a:ln>
          </c:spPr>
          <c:invertIfNegative val="0"/>
          <c:dLbls>
            <c:dLbl>
              <c:idx val="0"/>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3-5DDD-4151-99E8-85A5F2A6117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Sheet1!$BD$7:$BD$10</c:f>
              <c:strCache>
                <c:ptCount val="4"/>
                <c:pt idx="0">
                  <c:v>로지피아</c:v>
                </c:pt>
                <c:pt idx="1">
                  <c:v>DMHS NA</c:v>
                </c:pt>
                <c:pt idx="2">
                  <c:v>DMHS EU</c:v>
                </c:pt>
                <c:pt idx="3">
                  <c:v>Rushlift</c:v>
                </c:pt>
              </c:strCache>
            </c:strRef>
          </c:cat>
          <c:val>
            <c:numRef>
              <c:f>Sheet1!$BG$7:$BG$10</c:f>
              <c:numCache>
                <c:formatCode>#,##0,,,;\(#,##0,,,\);\-;@</c:formatCode>
                <c:ptCount val="4"/>
                <c:pt idx="0">
                  <c:v>5269097181.999897</c:v>
                </c:pt>
                <c:pt idx="1">
                  <c:v>16442922973.039455</c:v>
                </c:pt>
                <c:pt idx="2">
                  <c:v>0</c:v>
                </c:pt>
                <c:pt idx="3">
                  <c:v>64328988775.119453</c:v>
                </c:pt>
              </c:numCache>
            </c:numRef>
          </c:val>
          <c:extLst>
            <c:ext xmlns:c16="http://schemas.microsoft.com/office/drawing/2014/chart" uri="{C3380CC4-5D6E-409C-BE32-E72D297353CC}">
              <c16:uniqueId val="{00000004-5DDD-4151-99E8-85A5F2A61179}"/>
            </c:ext>
          </c:extLst>
        </c:ser>
        <c:ser>
          <c:idx val="3"/>
          <c:order val="3"/>
          <c:tx>
            <c:strRef>
              <c:f>Sheet1!$BH$6</c:f>
              <c:strCache>
                <c:ptCount val="1"/>
                <c:pt idx="0">
                  <c:v>'20</c:v>
                </c:pt>
              </c:strCache>
            </c:strRef>
          </c:tx>
          <c:spPr>
            <a:solidFill>
              <a:srgbClr val="005EB8"/>
            </a:solidFill>
            <a:ln w="3175">
              <a:solidFill>
                <a:srgbClr val="FFFFFF"/>
              </a:solidFill>
              <a:prstDash val="solid"/>
            </a:ln>
          </c:spPr>
          <c:invertIfNegative val="0"/>
          <c:dLbls>
            <c:dLbl>
              <c:idx val="2"/>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5-5DDD-4151-99E8-85A5F2A6117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Sheet1!$BD$7:$BD$10</c:f>
              <c:strCache>
                <c:ptCount val="4"/>
                <c:pt idx="0">
                  <c:v>로지피아</c:v>
                </c:pt>
                <c:pt idx="1">
                  <c:v>DMHS NA</c:v>
                </c:pt>
                <c:pt idx="2">
                  <c:v>DMHS EU</c:v>
                </c:pt>
                <c:pt idx="3">
                  <c:v>Rushlift</c:v>
                </c:pt>
              </c:strCache>
            </c:strRef>
          </c:cat>
          <c:val>
            <c:numRef>
              <c:f>Sheet1!$BH$7:$BH$10</c:f>
              <c:numCache>
                <c:formatCode>#,##0,,,;\(#,##0,,,\);\-;@</c:formatCode>
                <c:ptCount val="4"/>
                <c:pt idx="0">
                  <c:v>25574392539.713036</c:v>
                </c:pt>
                <c:pt idx="1">
                  <c:v>19680829504.538284</c:v>
                </c:pt>
                <c:pt idx="2">
                  <c:v>1885455000</c:v>
                </c:pt>
                <c:pt idx="3">
                  <c:v>64977964541.238403</c:v>
                </c:pt>
              </c:numCache>
            </c:numRef>
          </c:val>
          <c:extLst>
            <c:ext xmlns:c16="http://schemas.microsoft.com/office/drawing/2014/chart" uri="{C3380CC4-5D6E-409C-BE32-E72D297353CC}">
              <c16:uniqueId val="{00000006-5DDD-4151-99E8-85A5F2A61179}"/>
            </c:ext>
          </c:extLst>
        </c:ser>
        <c:dLbls>
          <c:dLblPos val="ctr"/>
          <c:showLegendKey val="0"/>
          <c:showVal val="1"/>
          <c:showCatName val="0"/>
          <c:showSerName val="0"/>
          <c:showPercent val="0"/>
          <c:showBubbleSize val="0"/>
        </c:dLbls>
        <c:gapWidth val="40"/>
        <c:axId val="371469343"/>
        <c:axId val="1145328335"/>
      </c:barChart>
      <c:catAx>
        <c:axId val="37146934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45328335"/>
        <c:crosses val="autoZero"/>
        <c:auto val="1"/>
        <c:lblAlgn val="ctr"/>
        <c:lblOffset val="100"/>
        <c:noMultiLvlLbl val="0"/>
      </c:catAx>
      <c:valAx>
        <c:axId val="1145328335"/>
        <c:scaling>
          <c:orientation val="minMax"/>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2.2222222222222223E-2"/>
              <c:y val="0.25548978252718413"/>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371469343"/>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a:t>
            </a:r>
            <a:r>
              <a:rPr lang="ko-KR" altLang="en-US" sz="800"/>
              <a:t>완성차</a:t>
            </a:r>
            <a:r>
              <a:rPr lang="en-US" altLang="ko-KR" sz="800"/>
              <a:t>] </a:t>
            </a:r>
            <a:r>
              <a:rPr lang="ko-KR" altLang="en-US" sz="800"/>
              <a:t>지역별 </a:t>
            </a:r>
            <a:r>
              <a:rPr lang="en-US" altLang="ko-KR" sz="800"/>
              <a:t>ASP</a:t>
            </a:r>
            <a:r>
              <a:rPr lang="ko-KR" altLang="en-US" sz="800"/>
              <a:t> 변동</a:t>
            </a:r>
            <a:endParaRPr lang="en-US" sz="800"/>
          </a:p>
        </c:rich>
      </c:tx>
      <c:layout>
        <c:manualLayout>
          <c:xMode val="edge"/>
          <c:yMode val="edge"/>
          <c:x val="2.2897549691739485E-2"/>
          <c:y val="3.5683830026959552E-2"/>
        </c:manualLayout>
      </c:layout>
      <c:overlay val="0"/>
    </c:title>
    <c:autoTitleDeleted val="0"/>
    <c:plotArea>
      <c:layout>
        <c:manualLayout>
          <c:layoutTarget val="inner"/>
          <c:xMode val="edge"/>
          <c:yMode val="edge"/>
          <c:x val="9.8925108817521964E-2"/>
          <c:y val="0.23449795133319967"/>
          <c:w val="0.77135215534520818"/>
          <c:h val="0.53833590299216461"/>
        </c:manualLayout>
      </c:layout>
      <c:barChart>
        <c:barDir val="col"/>
        <c:grouping val="clustered"/>
        <c:varyColors val="0"/>
        <c:ser>
          <c:idx val="0"/>
          <c:order val="0"/>
          <c:tx>
            <c:strRef>
              <c:f>Sheet1!$P$6</c:f>
              <c:strCache>
                <c:ptCount val="1"/>
                <c:pt idx="0">
                  <c:v>'17</c:v>
                </c:pt>
              </c:strCache>
            </c:strRef>
          </c:tx>
          <c:spPr>
            <a:solidFill>
              <a:srgbClr val="00338D"/>
            </a:solidFill>
            <a:ln>
              <a:solidFill>
                <a:schemeClr val="bg1"/>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Sheet1!$O$23:$O$28</c:f>
              <c:strCache>
                <c:ptCount val="6"/>
                <c:pt idx="0">
                  <c:v>내수</c:v>
                </c:pt>
                <c:pt idx="1">
                  <c:v>북미</c:v>
                </c:pt>
                <c:pt idx="2">
                  <c:v>서유럽</c:v>
                </c:pt>
                <c:pt idx="3">
                  <c:v>영국</c:v>
                </c:pt>
                <c:pt idx="4">
                  <c:v>중국</c:v>
                </c:pt>
                <c:pt idx="5">
                  <c:v>신흥</c:v>
                </c:pt>
              </c:strCache>
            </c:strRef>
          </c:cat>
          <c:val>
            <c:numRef>
              <c:f>Sheet1!$P$23:$P$28</c:f>
              <c:numCache>
                <c:formatCode>#,##0,,;\(#,##0,,\);\-;@</c:formatCode>
                <c:ptCount val="6"/>
                <c:pt idx="0">
                  <c:v>33780922.965188459</c:v>
                </c:pt>
                <c:pt idx="1">
                  <c:v>28788711.649590213</c:v>
                </c:pt>
                <c:pt idx="2">
                  <c:v>22169732.739694193</c:v>
                </c:pt>
                <c:pt idx="3">
                  <c:v>20658225.477754537</c:v>
                </c:pt>
                <c:pt idx="4">
                  <c:v>13694763.247637501</c:v>
                </c:pt>
                <c:pt idx="5">
                  <c:v>24276268.862356484</c:v>
                </c:pt>
              </c:numCache>
            </c:numRef>
          </c:val>
          <c:extLst>
            <c:ext xmlns:c16="http://schemas.microsoft.com/office/drawing/2014/chart" uri="{C3380CC4-5D6E-409C-BE32-E72D297353CC}">
              <c16:uniqueId val="{00000000-CBF0-4A97-9453-280BDFB5A7EB}"/>
            </c:ext>
          </c:extLst>
        </c:ser>
        <c:ser>
          <c:idx val="1"/>
          <c:order val="1"/>
          <c:tx>
            <c:strRef>
              <c:f>Sheet1!$Q$6</c:f>
              <c:strCache>
                <c:ptCount val="1"/>
                <c:pt idx="0">
                  <c:v>'18</c:v>
                </c:pt>
              </c:strCache>
            </c:strRef>
          </c:tx>
          <c:spPr>
            <a:solidFill>
              <a:srgbClr val="0091DA"/>
            </a:solidFill>
            <a:ln>
              <a:solidFill>
                <a:schemeClr val="bg1"/>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Sheet1!$O$23:$O$28</c:f>
              <c:strCache>
                <c:ptCount val="6"/>
                <c:pt idx="0">
                  <c:v>내수</c:v>
                </c:pt>
                <c:pt idx="1">
                  <c:v>북미</c:v>
                </c:pt>
                <c:pt idx="2">
                  <c:v>서유럽</c:v>
                </c:pt>
                <c:pt idx="3">
                  <c:v>영국</c:v>
                </c:pt>
                <c:pt idx="4">
                  <c:v>중국</c:v>
                </c:pt>
                <c:pt idx="5">
                  <c:v>신흥</c:v>
                </c:pt>
              </c:strCache>
            </c:strRef>
          </c:cat>
          <c:val>
            <c:numRef>
              <c:f>Sheet1!$Q$23:$Q$28</c:f>
              <c:numCache>
                <c:formatCode>#,##0,,;\(#,##0,,\);\-;@</c:formatCode>
                <c:ptCount val="6"/>
                <c:pt idx="0">
                  <c:v>34378278.964614108</c:v>
                </c:pt>
                <c:pt idx="1">
                  <c:v>29140396.057997026</c:v>
                </c:pt>
                <c:pt idx="2">
                  <c:v>22915048.085680857</c:v>
                </c:pt>
                <c:pt idx="3">
                  <c:v>16619513.594615972</c:v>
                </c:pt>
                <c:pt idx="4">
                  <c:v>11939934.426619971</c:v>
                </c:pt>
                <c:pt idx="5">
                  <c:v>23635300.784102924</c:v>
                </c:pt>
              </c:numCache>
            </c:numRef>
          </c:val>
          <c:extLst>
            <c:ext xmlns:c16="http://schemas.microsoft.com/office/drawing/2014/chart" uri="{C3380CC4-5D6E-409C-BE32-E72D297353CC}">
              <c16:uniqueId val="{00000001-CBF0-4A97-9453-280BDFB5A7EB}"/>
            </c:ext>
          </c:extLst>
        </c:ser>
        <c:ser>
          <c:idx val="2"/>
          <c:order val="2"/>
          <c:tx>
            <c:strRef>
              <c:f>Sheet1!$R$6</c:f>
              <c:strCache>
                <c:ptCount val="1"/>
                <c:pt idx="0">
                  <c:v>'19</c:v>
                </c:pt>
              </c:strCache>
            </c:strRef>
          </c:tx>
          <c:spPr>
            <a:solidFill>
              <a:srgbClr val="6D2077"/>
            </a:solidFill>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Sheet1!$O$23:$O$28</c:f>
              <c:strCache>
                <c:ptCount val="6"/>
                <c:pt idx="0">
                  <c:v>내수</c:v>
                </c:pt>
                <c:pt idx="1">
                  <c:v>북미</c:v>
                </c:pt>
                <c:pt idx="2">
                  <c:v>서유럽</c:v>
                </c:pt>
                <c:pt idx="3">
                  <c:v>영국</c:v>
                </c:pt>
                <c:pt idx="4">
                  <c:v>중국</c:v>
                </c:pt>
                <c:pt idx="5">
                  <c:v>신흥</c:v>
                </c:pt>
              </c:strCache>
            </c:strRef>
          </c:cat>
          <c:val>
            <c:numRef>
              <c:f>Sheet1!$R$23:$R$28</c:f>
              <c:numCache>
                <c:formatCode>#,##0,,;\(#,##0,,\);\-;@</c:formatCode>
                <c:ptCount val="6"/>
                <c:pt idx="0">
                  <c:v>34584691.577416129</c:v>
                </c:pt>
                <c:pt idx="1">
                  <c:v>31207033.62629091</c:v>
                </c:pt>
                <c:pt idx="2">
                  <c:v>24097018.95806795</c:v>
                </c:pt>
                <c:pt idx="3">
                  <c:v>17761126.326087367</c:v>
                </c:pt>
                <c:pt idx="4">
                  <c:v>11837756.013952391</c:v>
                </c:pt>
                <c:pt idx="5">
                  <c:v>25654591.845248669</c:v>
                </c:pt>
              </c:numCache>
            </c:numRef>
          </c:val>
          <c:extLst>
            <c:ext xmlns:c16="http://schemas.microsoft.com/office/drawing/2014/chart" uri="{C3380CC4-5D6E-409C-BE32-E72D297353CC}">
              <c16:uniqueId val="{00000002-CBF0-4A97-9453-280BDFB5A7EB}"/>
            </c:ext>
          </c:extLst>
        </c:ser>
        <c:ser>
          <c:idx val="3"/>
          <c:order val="3"/>
          <c:tx>
            <c:strRef>
              <c:f>Sheet1!$S$6</c:f>
              <c:strCache>
                <c:ptCount val="1"/>
                <c:pt idx="0">
                  <c:v>'20</c:v>
                </c:pt>
              </c:strCache>
            </c:strRef>
          </c:tx>
          <c:spPr>
            <a:solidFill>
              <a:srgbClr val="005EB8"/>
            </a:solidFill>
            <a:ln>
              <a:solidFill>
                <a:schemeClr val="bg1"/>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Sheet1!$O$23:$O$28</c:f>
              <c:strCache>
                <c:ptCount val="6"/>
                <c:pt idx="0">
                  <c:v>내수</c:v>
                </c:pt>
                <c:pt idx="1">
                  <c:v>북미</c:v>
                </c:pt>
                <c:pt idx="2">
                  <c:v>서유럽</c:v>
                </c:pt>
                <c:pt idx="3">
                  <c:v>영국</c:v>
                </c:pt>
                <c:pt idx="4">
                  <c:v>중국</c:v>
                </c:pt>
                <c:pt idx="5">
                  <c:v>신흥</c:v>
                </c:pt>
              </c:strCache>
            </c:strRef>
          </c:cat>
          <c:val>
            <c:numRef>
              <c:f>Sheet1!$S$23:$S$28</c:f>
              <c:numCache>
                <c:formatCode>#,##0,,;\(#,##0,,\);\-;@</c:formatCode>
                <c:ptCount val="6"/>
                <c:pt idx="0">
                  <c:v>33758941.564620011</c:v>
                </c:pt>
                <c:pt idx="1">
                  <c:v>31924424.138168477</c:v>
                </c:pt>
                <c:pt idx="2">
                  <c:v>20600717.752780575</c:v>
                </c:pt>
                <c:pt idx="3">
                  <c:v>22657227.626425028</c:v>
                </c:pt>
                <c:pt idx="4">
                  <c:v>13776138.211805174</c:v>
                </c:pt>
                <c:pt idx="5">
                  <c:v>23303044.903458036</c:v>
                </c:pt>
              </c:numCache>
            </c:numRef>
          </c:val>
          <c:extLst>
            <c:ext xmlns:c16="http://schemas.microsoft.com/office/drawing/2014/chart" uri="{C3380CC4-5D6E-409C-BE32-E72D297353CC}">
              <c16:uniqueId val="{00000003-CBF0-4A97-9453-280BDFB5A7EB}"/>
            </c:ext>
          </c:extLst>
        </c:ser>
        <c:dLbls>
          <c:dLblPos val="ctr"/>
          <c:showLegendKey val="0"/>
          <c:showVal val="1"/>
          <c:showCatName val="0"/>
          <c:showSerName val="0"/>
          <c:showPercent val="0"/>
          <c:showBubbleSize val="0"/>
        </c:dLbls>
        <c:gapWidth val="40"/>
        <c:axId val="968405647"/>
        <c:axId val="1145330831"/>
      </c:barChart>
      <c:catAx>
        <c:axId val="96840564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45330831"/>
        <c:crosses val="autoZero"/>
        <c:auto val="1"/>
        <c:lblAlgn val="ctr"/>
        <c:lblOffset val="100"/>
        <c:noMultiLvlLbl val="0"/>
      </c:catAx>
      <c:valAx>
        <c:axId val="1145330831"/>
        <c:scaling>
          <c:orientation val="minMax"/>
        </c:scaling>
        <c:delete val="0"/>
        <c:axPos val="l"/>
        <c:title>
          <c:tx>
            <c:rich>
              <a:bodyPr rot="-5400000" vert="horz"/>
              <a:lstStyle/>
              <a:p>
                <a:pPr>
                  <a:defRPr altLang="ko-KR" sz="700">
                    <a:solidFill>
                      <a:srgbClr val="000000"/>
                    </a:solidFill>
                  </a:defRPr>
                </a:pPr>
                <a:r>
                  <a:rPr lang="ko-KR" altLang="en-US" sz="700" dirty="0"/>
                  <a:t>천만원</a:t>
                </a:r>
                <a:endParaRPr lang="en-US" sz="700" dirty="0"/>
              </a:p>
            </c:rich>
          </c:tx>
          <c:layout>
            <c:manualLayout>
              <c:xMode val="edge"/>
              <c:yMode val="edge"/>
              <c:x val="3.4020818228272694E-2"/>
              <c:y val="0.33150733635725743"/>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8405647"/>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a:t>
            </a:r>
            <a:r>
              <a:rPr lang="ko-KR" altLang="en-US" sz="800"/>
              <a:t>완성차</a:t>
            </a:r>
            <a:r>
              <a:rPr lang="en-US" altLang="ko-KR" sz="800"/>
              <a:t>] </a:t>
            </a:r>
            <a:r>
              <a:rPr lang="ko-KR" altLang="en-US" sz="800"/>
              <a:t>지역별 매출액 변동</a:t>
            </a:r>
            <a:endParaRPr lang="en-US" sz="800"/>
          </a:p>
        </c:rich>
      </c:tx>
      <c:layout>
        <c:manualLayout>
          <c:xMode val="edge"/>
          <c:yMode val="edge"/>
          <c:x val="2.2897549691739485E-2"/>
          <c:y val="3.5683830026959552E-2"/>
        </c:manualLayout>
      </c:layout>
      <c:overlay val="0"/>
    </c:title>
    <c:autoTitleDeleted val="0"/>
    <c:plotArea>
      <c:layout>
        <c:manualLayout>
          <c:layoutTarget val="inner"/>
          <c:xMode val="edge"/>
          <c:yMode val="edge"/>
          <c:x val="0.11156231687858027"/>
          <c:y val="0.2230861858322882"/>
          <c:w val="0.75041806467950001"/>
          <c:h val="0.47826298490680275"/>
        </c:manualLayout>
      </c:layout>
      <c:barChart>
        <c:barDir val="col"/>
        <c:grouping val="clustered"/>
        <c:varyColors val="0"/>
        <c:ser>
          <c:idx val="0"/>
          <c:order val="0"/>
          <c:tx>
            <c:strRef>
              <c:f>Sheet1!$P$6</c:f>
              <c:strCache>
                <c:ptCount val="1"/>
                <c:pt idx="0">
                  <c:v>'17</c:v>
                </c:pt>
              </c:strCache>
            </c:strRef>
          </c:tx>
          <c:spPr>
            <a:solidFill>
              <a:srgbClr val="00338D"/>
            </a:solidFill>
            <a:ln w="3175">
              <a:solidFill>
                <a:srgbClr val="FFFFFF"/>
              </a:solidFill>
              <a:prstDash val="solid"/>
            </a:ln>
          </c:spPr>
          <c:invertIfNegative val="0"/>
          <c:dLbls>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0-63F1-4F79-AB43-78ED26B68CC5}"/>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1-63F1-4F79-AB43-78ED26B68CC5}"/>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Sheet1!$O$7:$O$12</c:f>
              <c:strCache>
                <c:ptCount val="6"/>
                <c:pt idx="0">
                  <c:v>내수</c:v>
                </c:pt>
                <c:pt idx="1">
                  <c:v>북미</c:v>
                </c:pt>
                <c:pt idx="2">
                  <c:v>서유럽</c:v>
                </c:pt>
                <c:pt idx="3">
                  <c:v>영국</c:v>
                </c:pt>
                <c:pt idx="4">
                  <c:v>중국</c:v>
                </c:pt>
                <c:pt idx="5">
                  <c:v>신흥</c:v>
                </c:pt>
              </c:strCache>
            </c:strRef>
          </c:cat>
          <c:val>
            <c:numRef>
              <c:f>Sheet1!$P$7:$P$12</c:f>
              <c:numCache>
                <c:formatCode>#,##0,,,;\(#,##0,,,\);\-;@</c:formatCode>
                <c:ptCount val="6"/>
                <c:pt idx="0">
                  <c:v>291867174419.22827</c:v>
                </c:pt>
                <c:pt idx="1">
                  <c:v>129635568558.10474</c:v>
                </c:pt>
                <c:pt idx="2">
                  <c:v>71563897283.732849</c:v>
                </c:pt>
                <c:pt idx="3">
                  <c:v>28590984061.21228</c:v>
                </c:pt>
                <c:pt idx="4">
                  <c:v>10955810598.110001</c:v>
                </c:pt>
                <c:pt idx="5">
                  <c:v>118977993694.40913</c:v>
                </c:pt>
              </c:numCache>
            </c:numRef>
          </c:val>
          <c:extLst>
            <c:ext xmlns:c16="http://schemas.microsoft.com/office/drawing/2014/chart" uri="{C3380CC4-5D6E-409C-BE32-E72D297353CC}">
              <c16:uniqueId val="{00000002-63F1-4F79-AB43-78ED26B68CC5}"/>
            </c:ext>
          </c:extLst>
        </c:ser>
        <c:ser>
          <c:idx val="1"/>
          <c:order val="1"/>
          <c:tx>
            <c:strRef>
              <c:f>Sheet1!$Q$6</c:f>
              <c:strCache>
                <c:ptCount val="1"/>
                <c:pt idx="0">
                  <c:v>'18</c:v>
                </c:pt>
              </c:strCache>
            </c:strRef>
          </c:tx>
          <c:spPr>
            <a:solidFill>
              <a:srgbClr val="0091DA"/>
            </a:solidFill>
            <a:ln w="3175">
              <a:solidFill>
                <a:srgbClr val="FFFFFF"/>
              </a:solidFill>
              <a:prstDash val="solid"/>
            </a:ln>
          </c:spPr>
          <c:invertIfNegative val="0"/>
          <c:dLbls>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3-63F1-4F79-AB43-78ED26B68CC5}"/>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4-63F1-4F79-AB43-78ED26B68CC5}"/>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Sheet1!$O$7:$O$12</c:f>
              <c:strCache>
                <c:ptCount val="6"/>
                <c:pt idx="0">
                  <c:v>내수</c:v>
                </c:pt>
                <c:pt idx="1">
                  <c:v>북미</c:v>
                </c:pt>
                <c:pt idx="2">
                  <c:v>서유럽</c:v>
                </c:pt>
                <c:pt idx="3">
                  <c:v>영국</c:v>
                </c:pt>
                <c:pt idx="4">
                  <c:v>중국</c:v>
                </c:pt>
                <c:pt idx="5">
                  <c:v>신흥</c:v>
                </c:pt>
              </c:strCache>
            </c:strRef>
          </c:cat>
          <c:val>
            <c:numRef>
              <c:f>Sheet1!$Q$7:$Q$12</c:f>
              <c:numCache>
                <c:formatCode>#,##0,,,;\(#,##0,,,\);\-;@</c:formatCode>
                <c:ptCount val="6"/>
                <c:pt idx="0">
                  <c:v>285992902706.62476</c:v>
                </c:pt>
                <c:pt idx="1">
                  <c:v>161700057725.8255</c:v>
                </c:pt>
                <c:pt idx="2">
                  <c:v>90514439938.439392</c:v>
                </c:pt>
                <c:pt idx="3">
                  <c:v>28136836515.684841</c:v>
                </c:pt>
                <c:pt idx="4">
                  <c:v>19103895082.591953</c:v>
                </c:pt>
                <c:pt idx="5">
                  <c:v>122265410956.16443</c:v>
                </c:pt>
              </c:numCache>
            </c:numRef>
          </c:val>
          <c:extLst>
            <c:ext xmlns:c16="http://schemas.microsoft.com/office/drawing/2014/chart" uri="{C3380CC4-5D6E-409C-BE32-E72D297353CC}">
              <c16:uniqueId val="{00000005-63F1-4F79-AB43-78ED26B68CC5}"/>
            </c:ext>
          </c:extLst>
        </c:ser>
        <c:ser>
          <c:idx val="2"/>
          <c:order val="2"/>
          <c:tx>
            <c:strRef>
              <c:f>Sheet1!$R$6</c:f>
              <c:strCache>
                <c:ptCount val="1"/>
                <c:pt idx="0">
                  <c:v>'19</c:v>
                </c:pt>
              </c:strCache>
            </c:strRef>
          </c:tx>
          <c:spPr>
            <a:solidFill>
              <a:srgbClr val="6D2077"/>
            </a:solidFill>
            <a:ln w="3175">
              <a:solidFill>
                <a:srgbClr val="FFFFFF"/>
              </a:solidFill>
              <a:prstDash val="solid"/>
            </a:ln>
          </c:spPr>
          <c:invertIfNegative val="0"/>
          <c:dLbls>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6-63F1-4F79-AB43-78ED26B68CC5}"/>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7-63F1-4F79-AB43-78ED26B68CC5}"/>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Sheet1!$O$7:$O$12</c:f>
              <c:strCache>
                <c:ptCount val="6"/>
                <c:pt idx="0">
                  <c:v>내수</c:v>
                </c:pt>
                <c:pt idx="1">
                  <c:v>북미</c:v>
                </c:pt>
                <c:pt idx="2">
                  <c:v>서유럽</c:v>
                </c:pt>
                <c:pt idx="3">
                  <c:v>영국</c:v>
                </c:pt>
                <c:pt idx="4">
                  <c:v>중국</c:v>
                </c:pt>
                <c:pt idx="5">
                  <c:v>신흥</c:v>
                </c:pt>
              </c:strCache>
            </c:strRef>
          </c:cat>
          <c:val>
            <c:numRef>
              <c:f>Sheet1!$R$7:$R$12</c:f>
              <c:numCache>
                <c:formatCode>#,##0,,,;\(#,##0,,,\);\-;@</c:formatCode>
                <c:ptCount val="6"/>
                <c:pt idx="0">
                  <c:v>258485984849.60812</c:v>
                </c:pt>
                <c:pt idx="1">
                  <c:v>205623144563.6308</c:v>
                </c:pt>
                <c:pt idx="2">
                  <c:v>105665428131.12796</c:v>
                </c:pt>
                <c:pt idx="3">
                  <c:v>28222429732.152828</c:v>
                </c:pt>
                <c:pt idx="4">
                  <c:v>22775842570.844402</c:v>
                </c:pt>
                <c:pt idx="5">
                  <c:v>107544049015.28242</c:v>
                </c:pt>
              </c:numCache>
            </c:numRef>
          </c:val>
          <c:extLst>
            <c:ext xmlns:c16="http://schemas.microsoft.com/office/drawing/2014/chart" uri="{C3380CC4-5D6E-409C-BE32-E72D297353CC}">
              <c16:uniqueId val="{00000008-63F1-4F79-AB43-78ED26B68CC5}"/>
            </c:ext>
          </c:extLst>
        </c:ser>
        <c:ser>
          <c:idx val="3"/>
          <c:order val="3"/>
          <c:tx>
            <c:strRef>
              <c:f>Sheet1!$S$6</c:f>
              <c:strCache>
                <c:ptCount val="1"/>
                <c:pt idx="0">
                  <c:v>'20</c:v>
                </c:pt>
              </c:strCache>
            </c:strRef>
          </c:tx>
          <c:spPr>
            <a:solidFill>
              <a:srgbClr val="005EB8"/>
            </a:solidFill>
            <a:ln w="3175">
              <a:solidFill>
                <a:srgbClr val="FFFFFF"/>
              </a:solidFill>
              <a:prstDash val="solid"/>
            </a:ln>
          </c:spPr>
          <c:invertIfNegative val="0"/>
          <c:dLbls>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9-63F1-4F79-AB43-78ED26B68CC5}"/>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A-63F1-4F79-AB43-78ED26B68CC5}"/>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Sheet1!$O$7:$O$12</c:f>
              <c:strCache>
                <c:ptCount val="6"/>
                <c:pt idx="0">
                  <c:v>내수</c:v>
                </c:pt>
                <c:pt idx="1">
                  <c:v>북미</c:v>
                </c:pt>
                <c:pt idx="2">
                  <c:v>서유럽</c:v>
                </c:pt>
                <c:pt idx="3">
                  <c:v>영국</c:v>
                </c:pt>
                <c:pt idx="4">
                  <c:v>중국</c:v>
                </c:pt>
                <c:pt idx="5">
                  <c:v>신흥</c:v>
                </c:pt>
              </c:strCache>
            </c:strRef>
          </c:cat>
          <c:val>
            <c:numRef>
              <c:f>Sheet1!$S$7:$S$12</c:f>
              <c:numCache>
                <c:formatCode>#,##0,,,;\(#,##0,,,\);\-;@</c:formatCode>
                <c:ptCount val="6"/>
                <c:pt idx="0">
                  <c:v>235873724712.00003</c:v>
                </c:pt>
                <c:pt idx="1">
                  <c:v>190780358649.69482</c:v>
                </c:pt>
                <c:pt idx="2">
                  <c:v>84874957141.455963</c:v>
                </c:pt>
                <c:pt idx="3">
                  <c:v>20618077140.046776</c:v>
                </c:pt>
                <c:pt idx="4">
                  <c:v>20719311870.554981</c:v>
                </c:pt>
                <c:pt idx="5">
                  <c:v>77738957797.936005</c:v>
                </c:pt>
              </c:numCache>
            </c:numRef>
          </c:val>
          <c:extLst>
            <c:ext xmlns:c16="http://schemas.microsoft.com/office/drawing/2014/chart" uri="{C3380CC4-5D6E-409C-BE32-E72D297353CC}">
              <c16:uniqueId val="{0000000B-63F1-4F79-AB43-78ED26B68CC5}"/>
            </c:ext>
          </c:extLst>
        </c:ser>
        <c:dLbls>
          <c:dLblPos val="ctr"/>
          <c:showLegendKey val="0"/>
          <c:showVal val="1"/>
          <c:showCatName val="0"/>
          <c:showSerName val="0"/>
          <c:showPercent val="0"/>
          <c:showBubbleSize val="0"/>
        </c:dLbls>
        <c:gapWidth val="40"/>
        <c:axId val="968405647"/>
        <c:axId val="1145330831"/>
      </c:barChart>
      <c:catAx>
        <c:axId val="96840564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45330831"/>
        <c:crosses val="autoZero"/>
        <c:auto val="1"/>
        <c:lblAlgn val="ctr"/>
        <c:lblOffset val="100"/>
        <c:noMultiLvlLbl val="0"/>
      </c:catAx>
      <c:valAx>
        <c:axId val="1145330831"/>
        <c:scaling>
          <c:orientation val="minMax"/>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3.415128243836163E-2"/>
              <c:y val="0.32336648034424598"/>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8405647"/>
        <c:crosses val="autoZero"/>
        <c:crossBetween val="between"/>
      </c:valAx>
      <c:spPr>
        <a:noFill/>
        <a:ln w="25400">
          <a:noFill/>
        </a:ln>
      </c:spPr>
    </c:plotArea>
    <c:legend>
      <c:legendPos val="b"/>
      <c:layout>
        <c:manualLayout>
          <c:xMode val="edge"/>
          <c:yMode val="edge"/>
          <c:x val="0.39410066990989412"/>
          <c:y val="0.85018096159667866"/>
          <c:w val="0.15993834946019256"/>
          <c:h val="8.160433998683265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a:t>
            </a:r>
            <a:r>
              <a:rPr lang="ko-KR" altLang="en-US" sz="800"/>
              <a:t>완성차</a:t>
            </a:r>
            <a:r>
              <a:rPr lang="en-US" altLang="ko-KR" sz="800"/>
              <a:t>] </a:t>
            </a:r>
            <a:r>
              <a:rPr lang="ko-KR" altLang="en-US" sz="800"/>
              <a:t>지역별 판매량 변동</a:t>
            </a:r>
            <a:endParaRPr lang="en-US" sz="800"/>
          </a:p>
        </c:rich>
      </c:tx>
      <c:layout>
        <c:manualLayout>
          <c:xMode val="edge"/>
          <c:yMode val="edge"/>
          <c:x val="2.2897549691739485E-2"/>
          <c:y val="3.5683830026959552E-2"/>
        </c:manualLayout>
      </c:layout>
      <c:overlay val="0"/>
    </c:title>
    <c:autoTitleDeleted val="0"/>
    <c:plotArea>
      <c:layout>
        <c:manualLayout>
          <c:layoutTarget val="inner"/>
          <c:xMode val="edge"/>
          <c:yMode val="edge"/>
          <c:x val="0.10347754612852417"/>
          <c:y val="0.24036782995617567"/>
          <c:w val="0.7626030375790066"/>
          <c:h val="0.53833590299216461"/>
        </c:manualLayout>
      </c:layout>
      <c:barChart>
        <c:barDir val="col"/>
        <c:grouping val="clustered"/>
        <c:varyColors val="0"/>
        <c:ser>
          <c:idx val="0"/>
          <c:order val="0"/>
          <c:tx>
            <c:strRef>
              <c:f>Sheet1!$P$6</c:f>
              <c:strCache>
                <c:ptCount val="1"/>
                <c:pt idx="0">
                  <c:v>'17</c:v>
                </c:pt>
              </c:strCache>
            </c:strRef>
          </c:tx>
          <c:spPr>
            <a:solidFill>
              <a:srgbClr val="00338D"/>
            </a:solidFill>
            <a:ln>
              <a:solidFill>
                <a:schemeClr val="bg1"/>
              </a:solidFill>
            </a:ln>
          </c:spPr>
          <c:invertIfNegative val="0"/>
          <c:dLbls>
            <c:dLbl>
              <c:idx val="3"/>
              <c:layout>
                <c:manualLayout>
                  <c:x val="-6.1707150174311306E-3"/>
                  <c:y val="3.8205696376650472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6B7-4E57-89E5-437238DE4449}"/>
                </c:ext>
              </c:extLst>
            </c:dLbl>
            <c:dLbl>
              <c:idx val="4"/>
              <c:spPr>
                <a:noFill/>
                <a:ln>
                  <a:noFill/>
                </a:ln>
                <a:effectLst/>
              </c:spPr>
              <c:txPr>
                <a:bodyPr wrap="square" lIns="38100" tIns="19050" rIns="38100" bIns="19050" anchor="ctr">
                  <a:spAutoFit/>
                </a:bodyPr>
                <a:lstStyle/>
                <a:p>
                  <a:pPr>
                    <a:defRPr sz="700">
                      <a:solidFill>
                        <a:schemeClr val="tx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1-F6B7-4E57-89E5-437238DE444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Sheet1!$O$15:$O$20</c:f>
              <c:strCache>
                <c:ptCount val="6"/>
                <c:pt idx="0">
                  <c:v>내수</c:v>
                </c:pt>
                <c:pt idx="1">
                  <c:v>북미</c:v>
                </c:pt>
                <c:pt idx="2">
                  <c:v>서유럽</c:v>
                </c:pt>
                <c:pt idx="3">
                  <c:v>영국</c:v>
                </c:pt>
                <c:pt idx="4">
                  <c:v>중국</c:v>
                </c:pt>
                <c:pt idx="5">
                  <c:v>신흥</c:v>
                </c:pt>
              </c:strCache>
            </c:strRef>
          </c:cat>
          <c:val>
            <c:numRef>
              <c:f>Sheet1!$P$15:$P$20</c:f>
              <c:numCache>
                <c:formatCode>#,##0.0,;\(#,##0.0,\);\-;@</c:formatCode>
                <c:ptCount val="6"/>
                <c:pt idx="0">
                  <c:v>8640</c:v>
                </c:pt>
                <c:pt idx="1">
                  <c:v>4503</c:v>
                </c:pt>
                <c:pt idx="2">
                  <c:v>3228</c:v>
                </c:pt>
                <c:pt idx="3">
                  <c:v>1384</c:v>
                </c:pt>
                <c:pt idx="4">
                  <c:v>800</c:v>
                </c:pt>
                <c:pt idx="5">
                  <c:v>4901</c:v>
                </c:pt>
              </c:numCache>
            </c:numRef>
          </c:val>
          <c:extLst>
            <c:ext xmlns:c16="http://schemas.microsoft.com/office/drawing/2014/chart" uri="{C3380CC4-5D6E-409C-BE32-E72D297353CC}">
              <c16:uniqueId val="{00000002-F6B7-4E57-89E5-437238DE4449}"/>
            </c:ext>
          </c:extLst>
        </c:ser>
        <c:ser>
          <c:idx val="1"/>
          <c:order val="1"/>
          <c:tx>
            <c:strRef>
              <c:f>Sheet1!$Q$6</c:f>
              <c:strCache>
                <c:ptCount val="1"/>
                <c:pt idx="0">
                  <c:v>'18</c:v>
                </c:pt>
              </c:strCache>
            </c:strRef>
          </c:tx>
          <c:spPr>
            <a:solidFill>
              <a:srgbClr val="0091DA"/>
            </a:solidFill>
            <a:ln>
              <a:solidFill>
                <a:schemeClr val="bg1"/>
              </a:solidFill>
            </a:ln>
          </c:spPr>
          <c:invertIfNegative val="0"/>
          <c:dLbls>
            <c:dLbl>
              <c:idx val="3"/>
              <c:layout>
                <c:manualLayout>
                  <c:x val="-6.1707150174310551E-3"/>
                  <c:y val="5.4840076572884568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B7-4E57-89E5-437238DE4449}"/>
                </c:ext>
              </c:extLst>
            </c:dLbl>
            <c:dLbl>
              <c:idx val="4"/>
              <c:layout>
                <c:manualLayout>
                  <c:x val="-7.5418978966565454E-17"/>
                  <c:y val="3.1683853168135136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6B7-4E57-89E5-437238DE444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Sheet1!$O$15:$O$20</c:f>
              <c:strCache>
                <c:ptCount val="6"/>
                <c:pt idx="0">
                  <c:v>내수</c:v>
                </c:pt>
                <c:pt idx="1">
                  <c:v>북미</c:v>
                </c:pt>
                <c:pt idx="2">
                  <c:v>서유럽</c:v>
                </c:pt>
                <c:pt idx="3">
                  <c:v>영국</c:v>
                </c:pt>
                <c:pt idx="4">
                  <c:v>중국</c:v>
                </c:pt>
                <c:pt idx="5">
                  <c:v>신흥</c:v>
                </c:pt>
              </c:strCache>
            </c:strRef>
          </c:cat>
          <c:val>
            <c:numRef>
              <c:f>Sheet1!$Q$15:$Q$20</c:f>
              <c:numCache>
                <c:formatCode>#,##0.0,;\(#,##0.0,\);\-;@</c:formatCode>
                <c:ptCount val="6"/>
                <c:pt idx="0">
                  <c:v>8319</c:v>
                </c:pt>
                <c:pt idx="1">
                  <c:v>5549</c:v>
                </c:pt>
                <c:pt idx="2">
                  <c:v>3950</c:v>
                </c:pt>
                <c:pt idx="3">
                  <c:v>1693</c:v>
                </c:pt>
                <c:pt idx="4">
                  <c:v>1600</c:v>
                </c:pt>
                <c:pt idx="5">
                  <c:v>5173</c:v>
                </c:pt>
              </c:numCache>
            </c:numRef>
          </c:val>
          <c:extLst>
            <c:ext xmlns:c16="http://schemas.microsoft.com/office/drawing/2014/chart" uri="{C3380CC4-5D6E-409C-BE32-E72D297353CC}">
              <c16:uniqueId val="{00000005-F6B7-4E57-89E5-437238DE4449}"/>
            </c:ext>
          </c:extLst>
        </c:ser>
        <c:ser>
          <c:idx val="2"/>
          <c:order val="2"/>
          <c:tx>
            <c:strRef>
              <c:f>Sheet1!$R$6</c:f>
              <c:strCache>
                <c:ptCount val="1"/>
                <c:pt idx="0">
                  <c:v>'19</c:v>
                </c:pt>
              </c:strCache>
            </c:strRef>
          </c:tx>
          <c:spPr>
            <a:solidFill>
              <a:srgbClr val="6D2077"/>
            </a:solidFill>
            <a:ln>
              <a:solidFill>
                <a:schemeClr val="bg1"/>
              </a:solidFill>
            </a:ln>
          </c:spPr>
          <c:invertIfNegative val="0"/>
          <c:dLbls>
            <c:dLbl>
              <c:idx val="3"/>
              <c:layout>
                <c:manualLayout>
                  <c:x val="-2.0569050058103517E-3"/>
                  <c:y val="3.1091478015307348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6B7-4E57-89E5-437238DE4449}"/>
                </c:ext>
              </c:extLst>
            </c:dLbl>
            <c:dLbl>
              <c:idx val="4"/>
              <c:layout>
                <c:manualLayout>
                  <c:x val="4.1138100116206279E-3"/>
                  <c:y val="3.0975718335261471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6B7-4E57-89E5-437238DE444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Sheet1!$O$15:$O$20</c:f>
              <c:strCache>
                <c:ptCount val="6"/>
                <c:pt idx="0">
                  <c:v>내수</c:v>
                </c:pt>
                <c:pt idx="1">
                  <c:v>북미</c:v>
                </c:pt>
                <c:pt idx="2">
                  <c:v>서유럽</c:v>
                </c:pt>
                <c:pt idx="3">
                  <c:v>영국</c:v>
                </c:pt>
                <c:pt idx="4">
                  <c:v>중국</c:v>
                </c:pt>
                <c:pt idx="5">
                  <c:v>신흥</c:v>
                </c:pt>
              </c:strCache>
            </c:strRef>
          </c:cat>
          <c:val>
            <c:numRef>
              <c:f>Sheet1!$R$15:$R$20</c:f>
              <c:numCache>
                <c:formatCode>#,##0.0,;\(#,##0.0,\);\-;@</c:formatCode>
                <c:ptCount val="6"/>
                <c:pt idx="0">
                  <c:v>7474</c:v>
                </c:pt>
                <c:pt idx="1">
                  <c:v>6589</c:v>
                </c:pt>
                <c:pt idx="2">
                  <c:v>4385</c:v>
                </c:pt>
                <c:pt idx="3">
                  <c:v>1589</c:v>
                </c:pt>
                <c:pt idx="4">
                  <c:v>1924</c:v>
                </c:pt>
                <c:pt idx="5">
                  <c:v>4192</c:v>
                </c:pt>
              </c:numCache>
            </c:numRef>
          </c:val>
          <c:extLst>
            <c:ext xmlns:c16="http://schemas.microsoft.com/office/drawing/2014/chart" uri="{C3380CC4-5D6E-409C-BE32-E72D297353CC}">
              <c16:uniqueId val="{00000008-F6B7-4E57-89E5-437238DE4449}"/>
            </c:ext>
          </c:extLst>
        </c:ser>
        <c:ser>
          <c:idx val="3"/>
          <c:order val="3"/>
          <c:tx>
            <c:strRef>
              <c:f>Sheet1!$S$6</c:f>
              <c:strCache>
                <c:ptCount val="1"/>
                <c:pt idx="0">
                  <c:v>'20</c:v>
                </c:pt>
              </c:strCache>
            </c:strRef>
          </c:tx>
          <c:spPr>
            <a:solidFill>
              <a:srgbClr val="005EB8"/>
            </a:solidFill>
            <a:ln>
              <a:solidFill>
                <a:schemeClr val="bg1"/>
              </a:solidFill>
            </a:ln>
          </c:spPr>
          <c:invertIfNegative val="0"/>
          <c:dLbls>
            <c:dLbl>
              <c:idx val="3"/>
              <c:layout>
                <c:manualLayout>
                  <c:x val="0"/>
                  <c:y val="2.1763534414566771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6B7-4E57-89E5-437238DE4449}"/>
                </c:ext>
              </c:extLst>
            </c:dLbl>
            <c:dLbl>
              <c:idx val="4"/>
              <c:layout>
                <c:manualLayout>
                  <c:x val="0"/>
                  <c:y val="3.5591099652649422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6B7-4E57-89E5-437238DE4449}"/>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Sheet1!$O$15:$O$20</c:f>
              <c:strCache>
                <c:ptCount val="6"/>
                <c:pt idx="0">
                  <c:v>내수</c:v>
                </c:pt>
                <c:pt idx="1">
                  <c:v>북미</c:v>
                </c:pt>
                <c:pt idx="2">
                  <c:v>서유럽</c:v>
                </c:pt>
                <c:pt idx="3">
                  <c:v>영국</c:v>
                </c:pt>
                <c:pt idx="4">
                  <c:v>중국</c:v>
                </c:pt>
                <c:pt idx="5">
                  <c:v>신흥</c:v>
                </c:pt>
              </c:strCache>
            </c:strRef>
          </c:cat>
          <c:val>
            <c:numRef>
              <c:f>Sheet1!$S$15:$S$20</c:f>
              <c:numCache>
                <c:formatCode>#,##0.0,;\(#,##0.0,\);\-;@</c:formatCode>
                <c:ptCount val="6"/>
                <c:pt idx="0">
                  <c:v>6987</c:v>
                </c:pt>
                <c:pt idx="1">
                  <c:v>5976</c:v>
                </c:pt>
                <c:pt idx="2">
                  <c:v>4120</c:v>
                </c:pt>
                <c:pt idx="3">
                  <c:v>910</c:v>
                </c:pt>
                <c:pt idx="4">
                  <c:v>1504</c:v>
                </c:pt>
                <c:pt idx="5">
                  <c:v>3336</c:v>
                </c:pt>
              </c:numCache>
            </c:numRef>
          </c:val>
          <c:extLst>
            <c:ext xmlns:c16="http://schemas.microsoft.com/office/drawing/2014/chart" uri="{C3380CC4-5D6E-409C-BE32-E72D297353CC}">
              <c16:uniqueId val="{0000000B-F6B7-4E57-89E5-437238DE4449}"/>
            </c:ext>
          </c:extLst>
        </c:ser>
        <c:dLbls>
          <c:dLblPos val="ctr"/>
          <c:showLegendKey val="0"/>
          <c:showVal val="1"/>
          <c:showCatName val="0"/>
          <c:showSerName val="0"/>
          <c:showPercent val="0"/>
          <c:showBubbleSize val="0"/>
        </c:dLbls>
        <c:gapWidth val="40"/>
        <c:axId val="968405647"/>
        <c:axId val="1145330831"/>
      </c:barChart>
      <c:catAx>
        <c:axId val="96840564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45330831"/>
        <c:crosses val="autoZero"/>
        <c:auto val="1"/>
        <c:lblAlgn val="ctr"/>
        <c:lblOffset val="100"/>
        <c:noMultiLvlLbl val="0"/>
      </c:catAx>
      <c:valAx>
        <c:axId val="1145330831"/>
        <c:scaling>
          <c:orientation val="minMax"/>
        </c:scaling>
        <c:delete val="0"/>
        <c:axPos val="l"/>
        <c:title>
          <c:tx>
            <c:rich>
              <a:bodyPr rot="-5400000" vert="horz"/>
              <a:lstStyle/>
              <a:p>
                <a:pPr>
                  <a:defRPr altLang="ko-KR" sz="700">
                    <a:solidFill>
                      <a:srgbClr val="000000"/>
                    </a:solidFill>
                  </a:defRPr>
                </a:pPr>
                <a:r>
                  <a:rPr lang="ko-KR" altLang="en-US" sz="700" dirty="0"/>
                  <a:t>천대</a:t>
                </a:r>
                <a:endParaRPr lang="en-US" sz="700" dirty="0"/>
              </a:p>
            </c:rich>
          </c:tx>
          <c:layout>
            <c:manualLayout>
              <c:xMode val="edge"/>
              <c:yMode val="edge"/>
              <c:x val="3.217728253695748E-2"/>
              <c:y val="0.31235391592846051"/>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8405647"/>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a:t>
            </a:r>
            <a:r>
              <a:rPr lang="ko-KR" altLang="en-US" sz="800"/>
              <a:t>부품</a:t>
            </a:r>
            <a:r>
              <a:rPr lang="en-US" altLang="ko-KR" sz="800"/>
              <a:t>] </a:t>
            </a:r>
            <a:r>
              <a:rPr lang="ko-KR" altLang="en-US" sz="800"/>
              <a:t>지역별 매출액 변동</a:t>
            </a:r>
            <a:endParaRPr lang="en-US" sz="800"/>
          </a:p>
        </c:rich>
      </c:tx>
      <c:layout>
        <c:manualLayout>
          <c:xMode val="edge"/>
          <c:yMode val="edge"/>
          <c:x val="2.2222222222222223E-2"/>
          <c:y val="3.7037037037037035E-2"/>
        </c:manualLayout>
      </c:layout>
      <c:overlay val="0"/>
    </c:title>
    <c:autoTitleDeleted val="0"/>
    <c:plotArea>
      <c:layout>
        <c:manualLayout>
          <c:layoutTarget val="inner"/>
          <c:xMode val="edge"/>
          <c:yMode val="edge"/>
          <c:x val="0.1134417979826628"/>
          <c:y val="0.19746671401005778"/>
          <c:w val="0.76137129625492683"/>
          <c:h val="0.44709561304836903"/>
        </c:manualLayout>
      </c:layout>
      <c:barChart>
        <c:barDir val="col"/>
        <c:grouping val="clustered"/>
        <c:varyColors val="0"/>
        <c:ser>
          <c:idx val="0"/>
          <c:order val="0"/>
          <c:tx>
            <c:strRef>
              <c:f>Sheet1!$AV$20</c:f>
              <c:strCache>
                <c:ptCount val="1"/>
                <c:pt idx="0">
                  <c:v>'17</c:v>
                </c:pt>
              </c:strCache>
            </c:strRef>
          </c:tx>
          <c:spPr>
            <a:solidFill>
              <a:srgbClr val="00338D"/>
            </a:solidFill>
            <a:ln w="3175">
              <a:solidFill>
                <a:srgbClr val="FFFFFF"/>
              </a:solidFill>
              <a:prstDash val="solid"/>
            </a:ln>
          </c:spPr>
          <c:invertIfNegative val="0"/>
          <c:dLbls>
            <c:dLbl>
              <c:idx val="2"/>
              <c:layout>
                <c:manualLayout>
                  <c:x val="0"/>
                  <c:y val="1.6085974271644522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DFD-433F-BEE6-6EC349173FED}"/>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1-EDFD-433F-BEE6-6EC349173FED}"/>
                </c:ext>
              </c:extLst>
            </c:dLbl>
            <c:dLbl>
              <c:idx val="5"/>
              <c:layout>
                <c:manualLayout>
                  <c:x val="-1.6446869574443433E-16"/>
                  <c:y val="1.998869479618608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DFD-433F-BEE6-6EC349173FED}"/>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Sheet1!$AU$21:$AU$26</c:f>
              <c:strCache>
                <c:ptCount val="6"/>
                <c:pt idx="0">
                  <c:v>내수</c:v>
                </c:pt>
                <c:pt idx="1">
                  <c:v>북미</c:v>
                </c:pt>
                <c:pt idx="2">
                  <c:v>서유럽</c:v>
                </c:pt>
                <c:pt idx="3">
                  <c:v>영국</c:v>
                </c:pt>
                <c:pt idx="4">
                  <c:v>중국</c:v>
                </c:pt>
                <c:pt idx="5">
                  <c:v>신흥</c:v>
                </c:pt>
              </c:strCache>
            </c:strRef>
          </c:cat>
          <c:val>
            <c:numRef>
              <c:f>Sheet1!$AV$21:$AV$26</c:f>
              <c:numCache>
                <c:formatCode>#,##0,,,;\(#,##0,,,\);\-;@</c:formatCode>
                <c:ptCount val="6"/>
                <c:pt idx="0">
                  <c:v>35424751367.999992</c:v>
                </c:pt>
                <c:pt idx="1">
                  <c:v>23034614430.766392</c:v>
                </c:pt>
                <c:pt idx="2">
                  <c:v>7981303094.6264277</c:v>
                </c:pt>
                <c:pt idx="3" formatCode="#,##0.0,,,;\(#,##0.0,,,\);\-;@">
                  <c:v>2780370954.3821998</c:v>
                </c:pt>
                <c:pt idx="4" formatCode="#,##0.0,,,;\(#,##0.0,,,\);\-;@">
                  <c:v>2267658550.6173501</c:v>
                </c:pt>
                <c:pt idx="5" formatCode="#,##0.0,,,;\(#,##0.0,,,\);\-;@">
                  <c:v>8417810626</c:v>
                </c:pt>
              </c:numCache>
            </c:numRef>
          </c:val>
          <c:extLst>
            <c:ext xmlns:c16="http://schemas.microsoft.com/office/drawing/2014/chart" uri="{C3380CC4-5D6E-409C-BE32-E72D297353CC}">
              <c16:uniqueId val="{00000003-EDFD-433F-BEE6-6EC349173FED}"/>
            </c:ext>
          </c:extLst>
        </c:ser>
        <c:ser>
          <c:idx val="1"/>
          <c:order val="1"/>
          <c:tx>
            <c:strRef>
              <c:f>Sheet1!$AW$20</c:f>
              <c:strCache>
                <c:ptCount val="1"/>
                <c:pt idx="0">
                  <c:v>'18</c:v>
                </c:pt>
              </c:strCache>
            </c:strRef>
          </c:tx>
          <c:spPr>
            <a:solidFill>
              <a:srgbClr val="0091DA"/>
            </a:solidFill>
            <a:ln w="3175">
              <a:solidFill>
                <a:srgbClr val="FFFFFF"/>
              </a:solidFill>
              <a:prstDash val="solid"/>
            </a:ln>
          </c:spPr>
          <c:invertIfNegative val="0"/>
          <c:dLbls>
            <c:dLbl>
              <c:idx val="2"/>
              <c:layout>
                <c:manualLayout>
                  <c:x val="2.2427808504660303E-3"/>
                  <c:y val="3.4075426479175233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DFD-433F-BEE6-6EC349173FED}"/>
                </c:ext>
              </c:extLst>
            </c:dLbl>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5-EDFD-433F-BEE6-6EC349173FED}"/>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6-EDFD-433F-BEE6-6EC349173FED}"/>
                </c:ext>
              </c:extLst>
            </c:dLbl>
            <c:dLbl>
              <c:idx val="5"/>
              <c:layout>
                <c:manualLayout>
                  <c:x val="-2.2427808504660303E-3"/>
                  <c:y val="1.7802897689149107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DFD-433F-BEE6-6EC349173FED}"/>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Sheet1!$AU$21:$AU$26</c:f>
              <c:strCache>
                <c:ptCount val="6"/>
                <c:pt idx="0">
                  <c:v>내수</c:v>
                </c:pt>
                <c:pt idx="1">
                  <c:v>북미</c:v>
                </c:pt>
                <c:pt idx="2">
                  <c:v>서유럽</c:v>
                </c:pt>
                <c:pt idx="3">
                  <c:v>영국</c:v>
                </c:pt>
                <c:pt idx="4">
                  <c:v>중국</c:v>
                </c:pt>
                <c:pt idx="5">
                  <c:v>신흥</c:v>
                </c:pt>
              </c:strCache>
            </c:strRef>
          </c:cat>
          <c:val>
            <c:numRef>
              <c:f>Sheet1!$AW$21:$AW$26</c:f>
              <c:numCache>
                <c:formatCode>#,##0,,,;\(#,##0,,,\);\-;@</c:formatCode>
                <c:ptCount val="6"/>
                <c:pt idx="0">
                  <c:v>39245410059.999992</c:v>
                </c:pt>
                <c:pt idx="1">
                  <c:v>25059975020.585331</c:v>
                </c:pt>
                <c:pt idx="2">
                  <c:v>9993132163.6226997</c:v>
                </c:pt>
                <c:pt idx="3" formatCode="#,##0.0,,,;\(#,##0.0,,,\);\-;@">
                  <c:v>4390045323.0418034</c:v>
                </c:pt>
                <c:pt idx="4" formatCode="#,##0.0,,,;\(#,##0.0,,,\);\-;@">
                  <c:v>3214951753.8275008</c:v>
                </c:pt>
                <c:pt idx="5" formatCode="#,##0.0,,,;\(#,##0.0,,,\);\-;@">
                  <c:v>8173330430.999999</c:v>
                </c:pt>
              </c:numCache>
            </c:numRef>
          </c:val>
          <c:extLst>
            <c:ext xmlns:c16="http://schemas.microsoft.com/office/drawing/2014/chart" uri="{C3380CC4-5D6E-409C-BE32-E72D297353CC}">
              <c16:uniqueId val="{00000008-EDFD-433F-BEE6-6EC349173FED}"/>
            </c:ext>
          </c:extLst>
        </c:ser>
        <c:ser>
          <c:idx val="2"/>
          <c:order val="2"/>
          <c:tx>
            <c:strRef>
              <c:f>Sheet1!$AX$20</c:f>
              <c:strCache>
                <c:ptCount val="1"/>
                <c:pt idx="0">
                  <c:v>'19</c:v>
                </c:pt>
              </c:strCache>
            </c:strRef>
          </c:tx>
          <c:spPr>
            <a:solidFill>
              <a:srgbClr val="6D2077"/>
            </a:solidFill>
            <a:ln w="3175">
              <a:solidFill>
                <a:srgbClr val="FFFFFF"/>
              </a:solidFill>
              <a:prstDash val="solid"/>
            </a:ln>
          </c:spPr>
          <c:invertIfNegative val="0"/>
          <c:dLbls>
            <c:dLbl>
              <c:idx val="2"/>
              <c:layout>
                <c:manualLayout>
                  <c:x val="-4.4855617009320605E-3"/>
                  <c:y val="2.7616909052806744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FD-433F-BEE6-6EC349173FED}"/>
                </c:ext>
              </c:extLst>
            </c:dLbl>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A-EDFD-433F-BEE6-6EC349173FED}"/>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B-EDFD-433F-BEE6-6EC349173FED}"/>
                </c:ext>
              </c:extLst>
            </c:dLbl>
            <c:dLbl>
              <c:idx val="5"/>
              <c:layout>
                <c:manualLayout>
                  <c:x val="-4.4855617009320605E-3"/>
                  <c:y val="3.0491092332671478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DFD-433F-BEE6-6EC349173FED}"/>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Sheet1!$AU$21:$AU$26</c:f>
              <c:strCache>
                <c:ptCount val="6"/>
                <c:pt idx="0">
                  <c:v>내수</c:v>
                </c:pt>
                <c:pt idx="1">
                  <c:v>북미</c:v>
                </c:pt>
                <c:pt idx="2">
                  <c:v>서유럽</c:v>
                </c:pt>
                <c:pt idx="3">
                  <c:v>영국</c:v>
                </c:pt>
                <c:pt idx="4">
                  <c:v>중국</c:v>
                </c:pt>
                <c:pt idx="5">
                  <c:v>신흥</c:v>
                </c:pt>
              </c:strCache>
            </c:strRef>
          </c:cat>
          <c:val>
            <c:numRef>
              <c:f>Sheet1!$AX$21:$AX$26</c:f>
              <c:numCache>
                <c:formatCode>#,##0,,,;\(#,##0,,,\);\-;@</c:formatCode>
                <c:ptCount val="6"/>
                <c:pt idx="0">
                  <c:v>41006903169</c:v>
                </c:pt>
                <c:pt idx="1">
                  <c:v>29224033504.067535</c:v>
                </c:pt>
                <c:pt idx="2">
                  <c:v>9270847791.8688011</c:v>
                </c:pt>
                <c:pt idx="3" formatCode="#,##0.0,,,;\(#,##0.0,,,\);\-;@">
                  <c:v>4842010363.8828974</c:v>
                </c:pt>
                <c:pt idx="4" formatCode="#,##0.0,,,;\(#,##0.0,,,\);\-;@">
                  <c:v>3670078575.4801593</c:v>
                </c:pt>
                <c:pt idx="5" formatCode="#,##0.0,,,;\(#,##0.0,,,\);\-;@">
                  <c:v>9592321014</c:v>
                </c:pt>
              </c:numCache>
            </c:numRef>
          </c:val>
          <c:extLst>
            <c:ext xmlns:c16="http://schemas.microsoft.com/office/drawing/2014/chart" uri="{C3380CC4-5D6E-409C-BE32-E72D297353CC}">
              <c16:uniqueId val="{0000000D-EDFD-433F-BEE6-6EC349173FED}"/>
            </c:ext>
          </c:extLst>
        </c:ser>
        <c:ser>
          <c:idx val="3"/>
          <c:order val="3"/>
          <c:tx>
            <c:strRef>
              <c:f>Sheet1!$AY$20</c:f>
              <c:strCache>
                <c:ptCount val="1"/>
                <c:pt idx="0">
                  <c:v>'20</c:v>
                </c:pt>
              </c:strCache>
            </c:strRef>
          </c:tx>
          <c:spPr>
            <a:solidFill>
              <a:srgbClr val="005EB8"/>
            </a:solidFill>
            <a:ln w="3175">
              <a:solidFill>
                <a:srgbClr val="FFFFFF"/>
              </a:solidFill>
              <a:prstDash val="solid"/>
            </a:ln>
          </c:spPr>
          <c:invertIfNegative val="0"/>
          <c:dLbls>
            <c:dLbl>
              <c:idx val="2"/>
              <c:layout>
                <c:manualLayout>
                  <c:x val="0"/>
                  <c:y val="3.15556967842354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DFD-433F-BEE6-6EC349173FED}"/>
                </c:ext>
              </c:extLst>
            </c:dLbl>
            <c:dLbl>
              <c:idx val="3"/>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F-EDFD-433F-BEE6-6EC349173FED}"/>
                </c:ext>
              </c:extLst>
            </c:dLbl>
            <c:dLbl>
              <c:idx val="4"/>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10-EDFD-433F-BEE6-6EC349173FED}"/>
                </c:ext>
              </c:extLst>
            </c:dLbl>
            <c:dLbl>
              <c:idx val="5"/>
              <c:layout>
                <c:manualLayout>
                  <c:x val="-2.2427808504660303E-3"/>
                  <c:y val="7.0691725498706866E-3"/>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DFD-433F-BEE6-6EC349173FED}"/>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Sheet1!$AU$21:$AU$26</c:f>
              <c:strCache>
                <c:ptCount val="6"/>
                <c:pt idx="0">
                  <c:v>내수</c:v>
                </c:pt>
                <c:pt idx="1">
                  <c:v>북미</c:v>
                </c:pt>
                <c:pt idx="2">
                  <c:v>서유럽</c:v>
                </c:pt>
                <c:pt idx="3">
                  <c:v>영국</c:v>
                </c:pt>
                <c:pt idx="4">
                  <c:v>중국</c:v>
                </c:pt>
                <c:pt idx="5">
                  <c:v>신흥</c:v>
                </c:pt>
              </c:strCache>
            </c:strRef>
          </c:cat>
          <c:val>
            <c:numRef>
              <c:f>Sheet1!$AY$21:$AY$26</c:f>
              <c:numCache>
                <c:formatCode>#,##0,,,;\(#,##0,,,\);\-;@</c:formatCode>
                <c:ptCount val="6"/>
                <c:pt idx="0">
                  <c:v>43253307683</c:v>
                </c:pt>
                <c:pt idx="1">
                  <c:v>27760877013.105976</c:v>
                </c:pt>
                <c:pt idx="2">
                  <c:v>9711376362.6085663</c:v>
                </c:pt>
                <c:pt idx="3" formatCode="#,##0.0,,,;\(#,##0.0,,,\);\-;@">
                  <c:v>4476679082.3962822</c:v>
                </c:pt>
                <c:pt idx="4" formatCode="#,##0.0,,,;\(#,##0.0,,,\);\-;@">
                  <c:v>3311879833.1455283</c:v>
                </c:pt>
                <c:pt idx="5" formatCode="#,##0.0,,,;\(#,##0.0,,,\);\-;@">
                  <c:v>6972940120</c:v>
                </c:pt>
              </c:numCache>
            </c:numRef>
          </c:val>
          <c:extLst>
            <c:ext xmlns:c16="http://schemas.microsoft.com/office/drawing/2014/chart" uri="{C3380CC4-5D6E-409C-BE32-E72D297353CC}">
              <c16:uniqueId val="{00000012-EDFD-433F-BEE6-6EC349173FED}"/>
            </c:ext>
          </c:extLst>
        </c:ser>
        <c:dLbls>
          <c:dLblPos val="ctr"/>
          <c:showLegendKey val="0"/>
          <c:showVal val="1"/>
          <c:showCatName val="0"/>
          <c:showSerName val="0"/>
          <c:showPercent val="0"/>
          <c:showBubbleSize val="0"/>
        </c:dLbls>
        <c:gapWidth val="40"/>
        <c:axId val="141020783"/>
        <c:axId val="333552559"/>
      </c:barChart>
      <c:catAx>
        <c:axId val="14102078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333552559"/>
        <c:crosses val="autoZero"/>
        <c:auto val="1"/>
        <c:lblAlgn val="ctr"/>
        <c:lblOffset val="100"/>
        <c:noMultiLvlLbl val="0"/>
      </c:catAx>
      <c:valAx>
        <c:axId val="333552559"/>
        <c:scaling>
          <c:orientation val="minMax"/>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3.397106600786598E-2"/>
              <c:y val="0.2518336754535917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41020783"/>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매출액 </a:t>
            </a:r>
            <a:r>
              <a:rPr lang="en-US" altLang="ko-KR"/>
              <a:t>- </a:t>
            </a:r>
            <a:r>
              <a:rPr lang="ko-KR" altLang="en-US"/>
              <a:t>북미</a:t>
            </a:r>
            <a:endParaRPr lang="en-US" altLang="ko-K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Sheet8!$Y$7:$AA$7</c:f>
              <c:numCache>
                <c:formatCode>#,##0,,,;\(#,##0,,,\);\-;@</c:formatCode>
                <c:ptCount val="3"/>
                <c:pt idx="0">
                  <c:v>13610983397.789358</c:v>
                </c:pt>
                <c:pt idx="1">
                  <c:v>13160806411.01166</c:v>
                </c:pt>
                <c:pt idx="2">
                  <c:v>21649274589.396797</c:v>
                </c:pt>
              </c:numCache>
            </c:numRef>
          </c:val>
          <c:extLst>
            <c:ext xmlns:c16="http://schemas.microsoft.com/office/drawing/2014/chart" uri="{C3380CC4-5D6E-409C-BE32-E72D297353CC}">
              <c16:uniqueId val="{00000000-A83C-448A-9814-187D5F22EB9B}"/>
            </c:ext>
          </c:extLst>
        </c:ser>
        <c:ser>
          <c:idx val="1"/>
          <c:order val="1"/>
          <c:tx>
            <c:strRef>
              <c:f>Sheet8!$U$8</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Sheet8!$Y$8:$AA$8</c:f>
              <c:numCache>
                <c:formatCode>#,##0,,,;\(#,##0,,,\);\-;@</c:formatCode>
                <c:ptCount val="3"/>
                <c:pt idx="0">
                  <c:v>29751702243.939491</c:v>
                </c:pt>
                <c:pt idx="1">
                  <c:v>55438521842.548836</c:v>
                </c:pt>
                <c:pt idx="2">
                  <c:v>69814221605.259659</c:v>
                </c:pt>
              </c:numCache>
            </c:numRef>
          </c:val>
          <c:extLst>
            <c:ext xmlns:c16="http://schemas.microsoft.com/office/drawing/2014/chart" uri="{C3380CC4-5D6E-409C-BE32-E72D297353CC}">
              <c16:uniqueId val="{00000001-A83C-448A-9814-187D5F22EB9B}"/>
            </c:ext>
          </c:extLst>
        </c:ser>
        <c:ser>
          <c:idx val="2"/>
          <c:order val="2"/>
          <c:tx>
            <c:strRef>
              <c:f>Sheet8!$U$9</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Sheet8!$Y$9:$AA$9</c:f>
              <c:numCache>
                <c:formatCode>#,##0,,,;\(#,##0,,,\);\-;@</c:formatCode>
                <c:ptCount val="3"/>
                <c:pt idx="0">
                  <c:v>83452882916.375885</c:v>
                </c:pt>
                <c:pt idx="1">
                  <c:v>97637594254.932602</c:v>
                </c:pt>
                <c:pt idx="2">
                  <c:v>123179088199.06219</c:v>
                </c:pt>
              </c:numCache>
            </c:numRef>
          </c:val>
          <c:extLst>
            <c:ext xmlns:c16="http://schemas.microsoft.com/office/drawing/2014/chart" uri="{C3380CC4-5D6E-409C-BE32-E72D297353CC}">
              <c16:uniqueId val="{00000002-A83C-448A-9814-187D5F22EB9B}"/>
            </c:ext>
          </c:extLst>
        </c:ser>
        <c:ser>
          <c:idx val="3"/>
          <c:order val="3"/>
          <c:tx>
            <c:strRef>
              <c:f>Sheet8!$U$10</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Sheet8!$Y$10:$AA$10</c:f>
              <c:numCache>
                <c:formatCode>#,##0,,,;\(#,##0,,,\);\-;@</c:formatCode>
                <c:ptCount val="3"/>
                <c:pt idx="0">
                  <c:v>126815568558.10474</c:v>
                </c:pt>
                <c:pt idx="1">
                  <c:v>166236922508.4931</c:v>
                </c:pt>
                <c:pt idx="2">
                  <c:v>214642584393.71866</c:v>
                </c:pt>
              </c:numCache>
            </c:numRef>
          </c:val>
          <c:extLst>
            <c:ext xmlns:c16="http://schemas.microsoft.com/office/drawing/2014/chart" uri="{C3380CC4-5D6E-409C-BE32-E72D297353CC}">
              <c16:uniqueId val="{00000003-A83C-448A-9814-187D5F22EB9B}"/>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25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dirty="0"/>
              <a:t>[</a:t>
            </a:r>
            <a:r>
              <a:rPr lang="ko-KR" altLang="en-US" sz="800" dirty="0" err="1"/>
              <a:t>완성차</a:t>
            </a:r>
            <a:r>
              <a:rPr lang="en-US" altLang="ko-KR" sz="800" dirty="0"/>
              <a:t>]</a:t>
            </a:r>
            <a:r>
              <a:rPr lang="en-US" altLang="ko-KR" sz="800" baseline="0" dirty="0"/>
              <a:t> </a:t>
            </a:r>
            <a:r>
              <a:rPr lang="en-US" sz="800" dirty="0"/>
              <a:t>Revenue</a:t>
            </a:r>
            <a:r>
              <a:rPr lang="en-US" sz="800" baseline="0" dirty="0"/>
              <a:t> Bridge – </a:t>
            </a:r>
            <a:r>
              <a:rPr lang="ko-KR" altLang="en-US" sz="800" baseline="0" dirty="0"/>
              <a:t>지역별</a:t>
            </a:r>
            <a:endParaRPr lang="en-US" sz="800" dirty="0"/>
          </a:p>
        </c:rich>
      </c:tx>
      <c:layout>
        <c:manualLayout>
          <c:xMode val="edge"/>
          <c:yMode val="edge"/>
          <c:x val="2.2857142857142857E-2"/>
          <c:y val="3.6363636363636362E-2"/>
        </c:manualLayout>
      </c:layout>
      <c:overlay val="0"/>
    </c:title>
    <c:autoTitleDeleted val="0"/>
    <c:plotArea>
      <c:layout>
        <c:manualLayout>
          <c:layoutTarget val="inner"/>
          <c:xMode val="edge"/>
          <c:yMode val="edge"/>
          <c:x val="0.10007684950398149"/>
          <c:y val="0.12266734950814076"/>
          <c:w val="0.86162563700505468"/>
          <c:h val="0.58243162694094142"/>
        </c:manualLayout>
      </c:layout>
      <c:barChart>
        <c:barDir val="col"/>
        <c:grouping val="stacked"/>
        <c:varyColors val="0"/>
        <c:ser>
          <c:idx val="0"/>
          <c:order val="0"/>
          <c:spPr>
            <a:solidFill>
              <a:srgbClr val="00338D"/>
            </a:solidFill>
            <a:ln w="3175">
              <a:solidFill>
                <a:srgbClr val="FFFFFF"/>
              </a:solidFill>
              <a:prstDash val="solid"/>
            </a:ln>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85-4558-8E35-99DDD5840FD0}"/>
                </c:ext>
              </c:extLst>
            </c:dLbl>
            <c:dLbl>
              <c:idx val="13"/>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85-4558-8E35-99DDD5840FD0}"/>
                </c:ext>
              </c:extLst>
            </c:dLbl>
            <c:dLbl>
              <c:idx val="26"/>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85-4558-8E35-99DDD5840FD0}"/>
                </c:ext>
              </c:extLst>
            </c:dLbl>
            <c:dLbl>
              <c:idx val="39"/>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85-4558-8E35-99DDD5840FD0}"/>
                </c:ext>
              </c:extLst>
            </c:dLbl>
            <c:spPr>
              <a:noFill/>
              <a:ln>
                <a:noFill/>
              </a:ln>
              <a:effectLst/>
            </c:spPr>
            <c:txPr>
              <a:bodyPr wrap="square" lIns="38100" tIns="19050" rIns="38100" bIns="19050" anchor="ctr">
                <a:spAutoFit/>
              </a:bodyPr>
              <a:lstStyle/>
              <a:p>
                <a:pPr>
                  <a:defRPr>
                    <a:solidFill>
                      <a:schemeClr val="bg1"/>
                    </a:solidFill>
                  </a:defRPr>
                </a:pPr>
                <a:endParaRPr lang="ko-KR"/>
              </a:p>
            </c:txPr>
            <c:dLblPos val="ctr"/>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Sheet1!$M$37:$N$76</c:f>
              <c:multiLvlStrCache>
                <c:ptCount val="40"/>
                <c:lvl>
                  <c:pt idx="0">
                    <c:v>2017년</c:v>
                  </c:pt>
                  <c:pt idx="1">
                    <c:v>P</c:v>
                  </c:pt>
                  <c:pt idx="2">
                    <c:v>Q</c:v>
                  </c:pt>
                  <c:pt idx="3">
                    <c:v>P</c:v>
                  </c:pt>
                  <c:pt idx="4">
                    <c:v>Q</c:v>
                  </c:pt>
                  <c:pt idx="5">
                    <c:v>P</c:v>
                  </c:pt>
                  <c:pt idx="6">
                    <c:v>Q</c:v>
                  </c:pt>
                  <c:pt idx="7">
                    <c:v>P</c:v>
                  </c:pt>
                  <c:pt idx="8">
                    <c:v>Q</c:v>
                  </c:pt>
                  <c:pt idx="9">
                    <c:v>P</c:v>
                  </c:pt>
                  <c:pt idx="10">
                    <c:v>Q</c:v>
                  </c:pt>
                  <c:pt idx="11">
                    <c:v>P</c:v>
                  </c:pt>
                  <c:pt idx="12">
                    <c:v>Q</c:v>
                  </c:pt>
                  <c:pt idx="13">
                    <c:v>2018년</c:v>
                  </c:pt>
                  <c:pt idx="14">
                    <c:v>P</c:v>
                  </c:pt>
                  <c:pt idx="15">
                    <c:v>Q</c:v>
                  </c:pt>
                  <c:pt idx="16">
                    <c:v>P</c:v>
                  </c:pt>
                  <c:pt idx="17">
                    <c:v>Q</c:v>
                  </c:pt>
                  <c:pt idx="18">
                    <c:v>P</c:v>
                  </c:pt>
                  <c:pt idx="19">
                    <c:v>Q</c:v>
                  </c:pt>
                  <c:pt idx="20">
                    <c:v>P</c:v>
                  </c:pt>
                  <c:pt idx="21">
                    <c:v>Q</c:v>
                  </c:pt>
                  <c:pt idx="22">
                    <c:v>P</c:v>
                  </c:pt>
                  <c:pt idx="23">
                    <c:v>Q</c:v>
                  </c:pt>
                  <c:pt idx="24">
                    <c:v>P</c:v>
                  </c:pt>
                  <c:pt idx="25">
                    <c:v>Q</c:v>
                  </c:pt>
                  <c:pt idx="26">
                    <c:v>2019년</c:v>
                  </c:pt>
                  <c:pt idx="27">
                    <c:v>P</c:v>
                  </c:pt>
                  <c:pt idx="28">
                    <c:v>Q</c:v>
                  </c:pt>
                  <c:pt idx="29">
                    <c:v>P</c:v>
                  </c:pt>
                  <c:pt idx="30">
                    <c:v>Q</c:v>
                  </c:pt>
                  <c:pt idx="31">
                    <c:v>P</c:v>
                  </c:pt>
                  <c:pt idx="32">
                    <c:v>Q</c:v>
                  </c:pt>
                  <c:pt idx="33">
                    <c:v>P</c:v>
                  </c:pt>
                  <c:pt idx="34">
                    <c:v>Q</c:v>
                  </c:pt>
                  <c:pt idx="35">
                    <c:v>P</c:v>
                  </c:pt>
                  <c:pt idx="36">
                    <c:v>Q</c:v>
                  </c:pt>
                  <c:pt idx="37">
                    <c:v>P</c:v>
                  </c:pt>
                  <c:pt idx="38">
                    <c:v>Q</c:v>
                  </c:pt>
                  <c:pt idx="39">
                    <c:v>2020년</c:v>
                  </c:pt>
                </c:lvl>
                <c:lvl>
                  <c:pt idx="0">
                    <c:v>-</c:v>
                  </c:pt>
                  <c:pt idx="1">
                    <c:v>내수</c:v>
                  </c:pt>
                  <c:pt idx="3">
                    <c:v>북미</c:v>
                  </c:pt>
                  <c:pt idx="5">
                    <c:v>서유럽</c:v>
                  </c:pt>
                  <c:pt idx="7">
                    <c:v>신흥</c:v>
                  </c:pt>
                  <c:pt idx="9">
                    <c:v>영국</c:v>
                  </c:pt>
                  <c:pt idx="11">
                    <c:v>중국</c:v>
                  </c:pt>
                  <c:pt idx="13">
                    <c:v>-</c:v>
                  </c:pt>
                  <c:pt idx="14">
                    <c:v>내수</c:v>
                  </c:pt>
                  <c:pt idx="16">
                    <c:v>북미</c:v>
                  </c:pt>
                  <c:pt idx="18">
                    <c:v>서유럽</c:v>
                  </c:pt>
                  <c:pt idx="20">
                    <c:v>신흥</c:v>
                  </c:pt>
                  <c:pt idx="22">
                    <c:v>영국</c:v>
                  </c:pt>
                  <c:pt idx="24">
                    <c:v>중국</c:v>
                  </c:pt>
                  <c:pt idx="26">
                    <c:v>-</c:v>
                  </c:pt>
                  <c:pt idx="27">
                    <c:v>내수</c:v>
                  </c:pt>
                  <c:pt idx="29">
                    <c:v>북미</c:v>
                  </c:pt>
                  <c:pt idx="31">
                    <c:v>서유럽</c:v>
                  </c:pt>
                  <c:pt idx="33">
                    <c:v>신흥</c:v>
                  </c:pt>
                  <c:pt idx="35">
                    <c:v>영국</c:v>
                  </c:pt>
                  <c:pt idx="37">
                    <c:v>중국</c:v>
                  </c:pt>
                  <c:pt idx="39">
                    <c:v>-</c:v>
                  </c:pt>
                </c:lvl>
              </c:multiLvlStrCache>
            </c:multiLvlStrRef>
          </c:cat>
          <c:val>
            <c:numRef>
              <c:f>Sheet1!$O$37:$O$76</c:f>
              <c:numCache>
                <c:formatCode>General</c:formatCode>
                <c:ptCount val="40"/>
                <c:pt idx="0" formatCode="#,##0,,,;\(#,##0,,,\);\-;@">
                  <c:v>643586428614.79724</c:v>
                </c:pt>
                <c:pt idx="13" formatCode="#,##0,,,;\(#,##0,,,\);\-;@">
                  <c:v>698871686072.03076</c:v>
                </c:pt>
                <c:pt idx="26" formatCode="#,##0,,,;\(#,##0,,,\);\-;@">
                  <c:v>720691094116.71362</c:v>
                </c:pt>
                <c:pt idx="39" formatCode="#,##0,,,;\(#,##0,,,\);\-;@">
                  <c:v>621472458631.47607</c:v>
                </c:pt>
              </c:numCache>
            </c:numRef>
          </c:val>
          <c:extLst>
            <c:ext xmlns:c16="http://schemas.microsoft.com/office/drawing/2014/chart" uri="{C3380CC4-5D6E-409C-BE32-E72D297353CC}">
              <c16:uniqueId val="{00000004-2585-4558-8E35-99DDD5840FD0}"/>
            </c:ext>
          </c:extLst>
        </c:ser>
        <c:ser>
          <c:idx val="1"/>
          <c:order val="1"/>
          <c:spPr>
            <a:noFill/>
            <a:ln w="3175">
              <a:solidFill>
                <a:srgbClr val="FFFFFF"/>
              </a:solidFill>
              <a:prstDash val="solid"/>
            </a:ln>
          </c:spPr>
          <c:invertIfNegative val="0"/>
          <c:cat>
            <c:multiLvlStrRef>
              <c:f>Sheet1!$M$37:$N$76</c:f>
              <c:multiLvlStrCache>
                <c:ptCount val="40"/>
                <c:lvl>
                  <c:pt idx="0">
                    <c:v>2017년</c:v>
                  </c:pt>
                  <c:pt idx="1">
                    <c:v>P</c:v>
                  </c:pt>
                  <c:pt idx="2">
                    <c:v>Q</c:v>
                  </c:pt>
                  <c:pt idx="3">
                    <c:v>P</c:v>
                  </c:pt>
                  <c:pt idx="4">
                    <c:v>Q</c:v>
                  </c:pt>
                  <c:pt idx="5">
                    <c:v>P</c:v>
                  </c:pt>
                  <c:pt idx="6">
                    <c:v>Q</c:v>
                  </c:pt>
                  <c:pt idx="7">
                    <c:v>P</c:v>
                  </c:pt>
                  <c:pt idx="8">
                    <c:v>Q</c:v>
                  </c:pt>
                  <c:pt idx="9">
                    <c:v>P</c:v>
                  </c:pt>
                  <c:pt idx="10">
                    <c:v>Q</c:v>
                  </c:pt>
                  <c:pt idx="11">
                    <c:v>P</c:v>
                  </c:pt>
                  <c:pt idx="12">
                    <c:v>Q</c:v>
                  </c:pt>
                  <c:pt idx="13">
                    <c:v>2018년</c:v>
                  </c:pt>
                  <c:pt idx="14">
                    <c:v>P</c:v>
                  </c:pt>
                  <c:pt idx="15">
                    <c:v>Q</c:v>
                  </c:pt>
                  <c:pt idx="16">
                    <c:v>P</c:v>
                  </c:pt>
                  <c:pt idx="17">
                    <c:v>Q</c:v>
                  </c:pt>
                  <c:pt idx="18">
                    <c:v>P</c:v>
                  </c:pt>
                  <c:pt idx="19">
                    <c:v>Q</c:v>
                  </c:pt>
                  <c:pt idx="20">
                    <c:v>P</c:v>
                  </c:pt>
                  <c:pt idx="21">
                    <c:v>Q</c:v>
                  </c:pt>
                  <c:pt idx="22">
                    <c:v>P</c:v>
                  </c:pt>
                  <c:pt idx="23">
                    <c:v>Q</c:v>
                  </c:pt>
                  <c:pt idx="24">
                    <c:v>P</c:v>
                  </c:pt>
                  <c:pt idx="25">
                    <c:v>Q</c:v>
                  </c:pt>
                  <c:pt idx="26">
                    <c:v>2019년</c:v>
                  </c:pt>
                  <c:pt idx="27">
                    <c:v>P</c:v>
                  </c:pt>
                  <c:pt idx="28">
                    <c:v>Q</c:v>
                  </c:pt>
                  <c:pt idx="29">
                    <c:v>P</c:v>
                  </c:pt>
                  <c:pt idx="30">
                    <c:v>Q</c:v>
                  </c:pt>
                  <c:pt idx="31">
                    <c:v>P</c:v>
                  </c:pt>
                  <c:pt idx="32">
                    <c:v>Q</c:v>
                  </c:pt>
                  <c:pt idx="33">
                    <c:v>P</c:v>
                  </c:pt>
                  <c:pt idx="34">
                    <c:v>Q</c:v>
                  </c:pt>
                  <c:pt idx="35">
                    <c:v>P</c:v>
                  </c:pt>
                  <c:pt idx="36">
                    <c:v>Q</c:v>
                  </c:pt>
                  <c:pt idx="37">
                    <c:v>P</c:v>
                  </c:pt>
                  <c:pt idx="38">
                    <c:v>Q</c:v>
                  </c:pt>
                  <c:pt idx="39">
                    <c:v>2020년</c:v>
                  </c:pt>
                </c:lvl>
                <c:lvl>
                  <c:pt idx="0">
                    <c:v>-</c:v>
                  </c:pt>
                  <c:pt idx="1">
                    <c:v>내수</c:v>
                  </c:pt>
                  <c:pt idx="3">
                    <c:v>북미</c:v>
                  </c:pt>
                  <c:pt idx="5">
                    <c:v>서유럽</c:v>
                  </c:pt>
                  <c:pt idx="7">
                    <c:v>신흥</c:v>
                  </c:pt>
                  <c:pt idx="9">
                    <c:v>영국</c:v>
                  </c:pt>
                  <c:pt idx="11">
                    <c:v>중국</c:v>
                  </c:pt>
                  <c:pt idx="13">
                    <c:v>-</c:v>
                  </c:pt>
                  <c:pt idx="14">
                    <c:v>내수</c:v>
                  </c:pt>
                  <c:pt idx="16">
                    <c:v>북미</c:v>
                  </c:pt>
                  <c:pt idx="18">
                    <c:v>서유럽</c:v>
                  </c:pt>
                  <c:pt idx="20">
                    <c:v>신흥</c:v>
                  </c:pt>
                  <c:pt idx="22">
                    <c:v>영국</c:v>
                  </c:pt>
                  <c:pt idx="24">
                    <c:v>중국</c:v>
                  </c:pt>
                  <c:pt idx="26">
                    <c:v>-</c:v>
                  </c:pt>
                  <c:pt idx="27">
                    <c:v>내수</c:v>
                  </c:pt>
                  <c:pt idx="29">
                    <c:v>북미</c:v>
                  </c:pt>
                  <c:pt idx="31">
                    <c:v>서유럽</c:v>
                  </c:pt>
                  <c:pt idx="33">
                    <c:v>신흥</c:v>
                  </c:pt>
                  <c:pt idx="35">
                    <c:v>영국</c:v>
                  </c:pt>
                  <c:pt idx="37">
                    <c:v>중국</c:v>
                  </c:pt>
                  <c:pt idx="39">
                    <c:v>-</c:v>
                  </c:pt>
                </c:lvl>
              </c:multiLvlStrCache>
            </c:multiLvlStrRef>
          </c:cat>
          <c:val>
            <c:numRef>
              <c:f>Sheet1!$P$37:$P$76</c:f>
              <c:numCache>
                <c:formatCode>#,##0,,,;\(#,##0,,,\);\-;@</c:formatCode>
                <c:ptCount val="40"/>
                <c:pt idx="1">
                  <c:v>643586428614.79724</c:v>
                </c:pt>
                <c:pt idx="2">
                  <c:v>637841643695.83716</c:v>
                </c:pt>
                <c:pt idx="3">
                  <c:v>637841643695.83716</c:v>
                </c:pt>
                <c:pt idx="4">
                  <c:v>639720326124.81042</c:v>
                </c:pt>
                <c:pt idx="5">
                  <c:v>669550591649.88318</c:v>
                </c:pt>
                <c:pt idx="6">
                  <c:v>672076720682.53857</c:v>
                </c:pt>
                <c:pt idx="7">
                  <c:v>680700425961.23645</c:v>
                </c:pt>
                <c:pt idx="8">
                  <c:v>680700425961.23645</c:v>
                </c:pt>
                <c:pt idx="9">
                  <c:v>684307478073.6001</c:v>
                </c:pt>
                <c:pt idx="10">
                  <c:v>684307478073.6001</c:v>
                </c:pt>
                <c:pt idx="11">
                  <c:v>691331247558.74963</c:v>
                </c:pt>
                <c:pt idx="12">
                  <c:v>691331247558.74963</c:v>
                </c:pt>
                <c:pt idx="14">
                  <c:v>698871686072.03064</c:v>
                </c:pt>
                <c:pt idx="15">
                  <c:v>671393593194.30676</c:v>
                </c:pt>
                <c:pt idx="16">
                  <c:v>671393593194.30676</c:v>
                </c:pt>
                <c:pt idx="17">
                  <c:v>678884907087.5968</c:v>
                </c:pt>
                <c:pt idx="18">
                  <c:v>715933861599.88904</c:v>
                </c:pt>
                <c:pt idx="19">
                  <c:v>718187294579.56335</c:v>
                </c:pt>
                <c:pt idx="20">
                  <c:v>731785595050.4668</c:v>
                </c:pt>
                <c:pt idx="21">
                  <c:v>731849531969.72998</c:v>
                </c:pt>
                <c:pt idx="22">
                  <c:v>731652940703.75757</c:v>
                </c:pt>
                <c:pt idx="23">
                  <c:v>731652940703.75757</c:v>
                </c:pt>
                <c:pt idx="24">
                  <c:v>735521479457.98242</c:v>
                </c:pt>
                <c:pt idx="25">
                  <c:v>720691094116.71338</c:v>
                </c:pt>
                <c:pt idx="27">
                  <c:v>718306558858.09558</c:v>
                </c:pt>
                <c:pt idx="28">
                  <c:v>697654207894.16907</c:v>
                </c:pt>
                <c:pt idx="29">
                  <c:v>697654207894.16907</c:v>
                </c:pt>
                <c:pt idx="30">
                  <c:v>681167181325.9248</c:v>
                </c:pt>
                <c:pt idx="31">
                  <c:v>679264447730.79968</c:v>
                </c:pt>
                <c:pt idx="32">
                  <c:v>660968316228.78174</c:v>
                </c:pt>
                <c:pt idx="33">
                  <c:v>660968316228.78174</c:v>
                </c:pt>
                <c:pt idx="34">
                  <c:v>653582318799.55127</c:v>
                </c:pt>
                <c:pt idx="35">
                  <c:v>653582318799.55127</c:v>
                </c:pt>
                <c:pt idx="36">
                  <c:v>651525788099.26184</c:v>
                </c:pt>
                <c:pt idx="37">
                  <c:v>646488302807.89246</c:v>
                </c:pt>
                <c:pt idx="38">
                  <c:v>621472458631.47571</c:v>
                </c:pt>
              </c:numCache>
            </c:numRef>
          </c:val>
          <c:extLst>
            <c:ext xmlns:c16="http://schemas.microsoft.com/office/drawing/2014/chart" uri="{C3380CC4-5D6E-409C-BE32-E72D297353CC}">
              <c16:uniqueId val="{00000005-2585-4558-8E35-99DDD5840FD0}"/>
            </c:ext>
          </c:extLst>
        </c:ser>
        <c:ser>
          <c:idx val="2"/>
          <c:order val="2"/>
          <c:spPr>
            <a:solidFill>
              <a:srgbClr val="6D2077"/>
            </a:solidFill>
            <a:ln w="3175">
              <a:solidFill>
                <a:srgbClr val="FFFFFF"/>
              </a:solidFill>
              <a:prstDash val="solid"/>
            </a:ln>
          </c:spPr>
          <c:invertIfNegative val="0"/>
          <c:dLbls>
            <c:dLbl>
              <c:idx val="4"/>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6-2585-4558-8E35-99DDD5840FD0}"/>
                </c:ext>
              </c:extLst>
            </c:dLbl>
            <c:dLbl>
              <c:idx val="17"/>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7-2585-4558-8E35-99DDD5840FD0}"/>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Sheet1!$M$37:$N$76</c:f>
              <c:multiLvlStrCache>
                <c:ptCount val="40"/>
                <c:lvl>
                  <c:pt idx="0">
                    <c:v>2017년</c:v>
                  </c:pt>
                  <c:pt idx="1">
                    <c:v>P</c:v>
                  </c:pt>
                  <c:pt idx="2">
                    <c:v>Q</c:v>
                  </c:pt>
                  <c:pt idx="3">
                    <c:v>P</c:v>
                  </c:pt>
                  <c:pt idx="4">
                    <c:v>Q</c:v>
                  </c:pt>
                  <c:pt idx="5">
                    <c:v>P</c:v>
                  </c:pt>
                  <c:pt idx="6">
                    <c:v>Q</c:v>
                  </c:pt>
                  <c:pt idx="7">
                    <c:v>P</c:v>
                  </c:pt>
                  <c:pt idx="8">
                    <c:v>Q</c:v>
                  </c:pt>
                  <c:pt idx="9">
                    <c:v>P</c:v>
                  </c:pt>
                  <c:pt idx="10">
                    <c:v>Q</c:v>
                  </c:pt>
                  <c:pt idx="11">
                    <c:v>P</c:v>
                  </c:pt>
                  <c:pt idx="12">
                    <c:v>Q</c:v>
                  </c:pt>
                  <c:pt idx="13">
                    <c:v>2018년</c:v>
                  </c:pt>
                  <c:pt idx="14">
                    <c:v>P</c:v>
                  </c:pt>
                  <c:pt idx="15">
                    <c:v>Q</c:v>
                  </c:pt>
                  <c:pt idx="16">
                    <c:v>P</c:v>
                  </c:pt>
                  <c:pt idx="17">
                    <c:v>Q</c:v>
                  </c:pt>
                  <c:pt idx="18">
                    <c:v>P</c:v>
                  </c:pt>
                  <c:pt idx="19">
                    <c:v>Q</c:v>
                  </c:pt>
                  <c:pt idx="20">
                    <c:v>P</c:v>
                  </c:pt>
                  <c:pt idx="21">
                    <c:v>Q</c:v>
                  </c:pt>
                  <c:pt idx="22">
                    <c:v>P</c:v>
                  </c:pt>
                  <c:pt idx="23">
                    <c:v>Q</c:v>
                  </c:pt>
                  <c:pt idx="24">
                    <c:v>P</c:v>
                  </c:pt>
                  <c:pt idx="25">
                    <c:v>Q</c:v>
                  </c:pt>
                  <c:pt idx="26">
                    <c:v>2019년</c:v>
                  </c:pt>
                  <c:pt idx="27">
                    <c:v>P</c:v>
                  </c:pt>
                  <c:pt idx="28">
                    <c:v>Q</c:v>
                  </c:pt>
                  <c:pt idx="29">
                    <c:v>P</c:v>
                  </c:pt>
                  <c:pt idx="30">
                    <c:v>Q</c:v>
                  </c:pt>
                  <c:pt idx="31">
                    <c:v>P</c:v>
                  </c:pt>
                  <c:pt idx="32">
                    <c:v>Q</c:v>
                  </c:pt>
                  <c:pt idx="33">
                    <c:v>P</c:v>
                  </c:pt>
                  <c:pt idx="34">
                    <c:v>Q</c:v>
                  </c:pt>
                  <c:pt idx="35">
                    <c:v>P</c:v>
                  </c:pt>
                  <c:pt idx="36">
                    <c:v>Q</c:v>
                  </c:pt>
                  <c:pt idx="37">
                    <c:v>P</c:v>
                  </c:pt>
                  <c:pt idx="38">
                    <c:v>Q</c:v>
                  </c:pt>
                  <c:pt idx="39">
                    <c:v>2020년</c:v>
                  </c:pt>
                </c:lvl>
                <c:lvl>
                  <c:pt idx="0">
                    <c:v>-</c:v>
                  </c:pt>
                  <c:pt idx="1">
                    <c:v>내수</c:v>
                  </c:pt>
                  <c:pt idx="3">
                    <c:v>북미</c:v>
                  </c:pt>
                  <c:pt idx="5">
                    <c:v>서유럽</c:v>
                  </c:pt>
                  <c:pt idx="7">
                    <c:v>신흥</c:v>
                  </c:pt>
                  <c:pt idx="9">
                    <c:v>영국</c:v>
                  </c:pt>
                  <c:pt idx="11">
                    <c:v>중국</c:v>
                  </c:pt>
                  <c:pt idx="13">
                    <c:v>-</c:v>
                  </c:pt>
                  <c:pt idx="14">
                    <c:v>내수</c:v>
                  </c:pt>
                  <c:pt idx="16">
                    <c:v>북미</c:v>
                  </c:pt>
                  <c:pt idx="18">
                    <c:v>서유럽</c:v>
                  </c:pt>
                  <c:pt idx="20">
                    <c:v>신흥</c:v>
                  </c:pt>
                  <c:pt idx="22">
                    <c:v>영국</c:v>
                  </c:pt>
                  <c:pt idx="24">
                    <c:v>중국</c:v>
                  </c:pt>
                  <c:pt idx="26">
                    <c:v>-</c:v>
                  </c:pt>
                  <c:pt idx="27">
                    <c:v>내수</c:v>
                  </c:pt>
                  <c:pt idx="29">
                    <c:v>북미</c:v>
                  </c:pt>
                  <c:pt idx="31">
                    <c:v>서유럽</c:v>
                  </c:pt>
                  <c:pt idx="33">
                    <c:v>신흥</c:v>
                  </c:pt>
                  <c:pt idx="35">
                    <c:v>영국</c:v>
                  </c:pt>
                  <c:pt idx="37">
                    <c:v>중국</c:v>
                  </c:pt>
                  <c:pt idx="39">
                    <c:v>-</c:v>
                  </c:pt>
                </c:lvl>
              </c:multiLvlStrCache>
            </c:multiLvlStrRef>
          </c:cat>
          <c:val>
            <c:numRef>
              <c:f>Sheet1!$Q$37:$Q$76</c:f>
              <c:numCache>
                <c:formatCode>#,##0,,,;\(#,##0,,,\);\-;@</c:formatCode>
                <c:ptCount val="40"/>
                <c:pt idx="1">
                  <c:v>4554029188.5623827</c:v>
                </c:pt>
                <c:pt idx="3">
                  <c:v>1878682428.9732316</c:v>
                </c:pt>
                <c:pt idx="4">
                  <c:v>29830265525.072731</c:v>
                </c:pt>
                <c:pt idx="5">
                  <c:v>2526129032.655407</c:v>
                </c:pt>
                <c:pt idx="6">
                  <c:v>15561608718.717218</c:v>
                </c:pt>
                <c:pt idx="8">
                  <c:v>6414778225.9917507</c:v>
                </c:pt>
                <c:pt idx="10">
                  <c:v>10955810598.110001</c:v>
                </c:pt>
                <c:pt idx="12">
                  <c:v>7540438513.2810411</c:v>
                </c:pt>
                <c:pt idx="14">
                  <c:v>1680862910.1512504</c:v>
                </c:pt>
                <c:pt idx="16">
                  <c:v>7491313893.29</c:v>
                </c:pt>
                <c:pt idx="17">
                  <c:v>37048954512.292259</c:v>
                </c:pt>
                <c:pt idx="18">
                  <c:v>2253432979.6743064</c:v>
                </c:pt>
                <c:pt idx="19">
                  <c:v>13598300470.903431</c:v>
                </c:pt>
                <c:pt idx="20">
                  <c:v>1782928097.2123034</c:v>
                </c:pt>
                <c:pt idx="23">
                  <c:v>3868538754.2248707</c:v>
                </c:pt>
                <c:pt idx="24">
                  <c:v>8740998901.9035454</c:v>
                </c:pt>
                <c:pt idx="29">
                  <c:v>9819158648.2018795</c:v>
                </c:pt>
                <c:pt idx="33">
                  <c:v>4449776219.8312187</c:v>
                </c:pt>
                <c:pt idx="35">
                  <c:v>2915326825.5705853</c:v>
                </c:pt>
              </c:numCache>
            </c:numRef>
          </c:val>
          <c:extLst>
            <c:ext xmlns:c16="http://schemas.microsoft.com/office/drawing/2014/chart" uri="{C3380CC4-5D6E-409C-BE32-E72D297353CC}">
              <c16:uniqueId val="{00000008-2585-4558-8E35-99DDD5840FD0}"/>
            </c:ext>
          </c:extLst>
        </c:ser>
        <c:ser>
          <c:idx val="3"/>
          <c:order val="3"/>
          <c:spPr>
            <a:solidFill>
              <a:srgbClr val="005EB8"/>
            </a:solidFill>
            <a:ln w="3175">
              <a:solidFill>
                <a:srgbClr val="FFFFFF"/>
              </a:solidFill>
              <a:prstDash val="solid"/>
            </a:ln>
          </c:spPr>
          <c:invertIfNegative val="0"/>
          <c:dLbls>
            <c:dLbl>
              <c:idx val="15"/>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9-2585-4558-8E35-99DDD5840FD0}"/>
                </c:ext>
              </c:extLst>
            </c:dLbl>
            <c:dLbl>
              <c:idx val="25"/>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A-2585-4558-8E35-99DDD5840FD0}"/>
                </c:ext>
              </c:extLst>
            </c:dLbl>
            <c:dLbl>
              <c:idx val="28"/>
              <c:layout>
                <c:manualLayout>
                  <c:x val="0"/>
                  <c:y val="1.6285769156904168E-3"/>
                </c:manualLayout>
              </c:layout>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585-4558-8E35-99DDD5840FD0}"/>
                </c:ext>
              </c:extLst>
            </c:dLbl>
            <c:dLbl>
              <c:idx val="30"/>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C-2585-4558-8E35-99DDD5840FD0}"/>
                </c:ext>
              </c:extLst>
            </c:dLbl>
            <c:dLbl>
              <c:idx val="32"/>
              <c:layout>
                <c:manualLayout>
                  <c:x val="-1.0357695789575588E-16"/>
                  <c:y val="2.9547119618177809E-3"/>
                </c:manualLayout>
              </c:layout>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585-4558-8E35-99DDD5840FD0}"/>
                </c:ext>
              </c:extLst>
            </c:dLbl>
            <c:dLbl>
              <c:idx val="38"/>
              <c:numFmt formatCode="\(#,##0.0,,,\);\(#,##0.0,,,\);\-;@" sourceLinked="0"/>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E-2585-4558-8E35-99DDD5840FD0}"/>
                </c:ext>
              </c:extLst>
            </c:dLbl>
            <c:numFmt formatCode="\(#,##0.0,,,\);\(#,##0.0,,,\);\-;@" sourceLinked="0"/>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Sheet1!$M$37:$N$76</c:f>
              <c:multiLvlStrCache>
                <c:ptCount val="40"/>
                <c:lvl>
                  <c:pt idx="0">
                    <c:v>2017년</c:v>
                  </c:pt>
                  <c:pt idx="1">
                    <c:v>P</c:v>
                  </c:pt>
                  <c:pt idx="2">
                    <c:v>Q</c:v>
                  </c:pt>
                  <c:pt idx="3">
                    <c:v>P</c:v>
                  </c:pt>
                  <c:pt idx="4">
                    <c:v>Q</c:v>
                  </c:pt>
                  <c:pt idx="5">
                    <c:v>P</c:v>
                  </c:pt>
                  <c:pt idx="6">
                    <c:v>Q</c:v>
                  </c:pt>
                  <c:pt idx="7">
                    <c:v>P</c:v>
                  </c:pt>
                  <c:pt idx="8">
                    <c:v>Q</c:v>
                  </c:pt>
                  <c:pt idx="9">
                    <c:v>P</c:v>
                  </c:pt>
                  <c:pt idx="10">
                    <c:v>Q</c:v>
                  </c:pt>
                  <c:pt idx="11">
                    <c:v>P</c:v>
                  </c:pt>
                  <c:pt idx="12">
                    <c:v>Q</c:v>
                  </c:pt>
                  <c:pt idx="13">
                    <c:v>2018년</c:v>
                  </c:pt>
                  <c:pt idx="14">
                    <c:v>P</c:v>
                  </c:pt>
                  <c:pt idx="15">
                    <c:v>Q</c:v>
                  </c:pt>
                  <c:pt idx="16">
                    <c:v>P</c:v>
                  </c:pt>
                  <c:pt idx="17">
                    <c:v>Q</c:v>
                  </c:pt>
                  <c:pt idx="18">
                    <c:v>P</c:v>
                  </c:pt>
                  <c:pt idx="19">
                    <c:v>Q</c:v>
                  </c:pt>
                  <c:pt idx="20">
                    <c:v>P</c:v>
                  </c:pt>
                  <c:pt idx="21">
                    <c:v>Q</c:v>
                  </c:pt>
                  <c:pt idx="22">
                    <c:v>P</c:v>
                  </c:pt>
                  <c:pt idx="23">
                    <c:v>Q</c:v>
                  </c:pt>
                  <c:pt idx="24">
                    <c:v>P</c:v>
                  </c:pt>
                  <c:pt idx="25">
                    <c:v>Q</c:v>
                  </c:pt>
                  <c:pt idx="26">
                    <c:v>2019년</c:v>
                  </c:pt>
                  <c:pt idx="27">
                    <c:v>P</c:v>
                  </c:pt>
                  <c:pt idx="28">
                    <c:v>Q</c:v>
                  </c:pt>
                  <c:pt idx="29">
                    <c:v>P</c:v>
                  </c:pt>
                  <c:pt idx="30">
                    <c:v>Q</c:v>
                  </c:pt>
                  <c:pt idx="31">
                    <c:v>P</c:v>
                  </c:pt>
                  <c:pt idx="32">
                    <c:v>Q</c:v>
                  </c:pt>
                  <c:pt idx="33">
                    <c:v>P</c:v>
                  </c:pt>
                  <c:pt idx="34">
                    <c:v>Q</c:v>
                  </c:pt>
                  <c:pt idx="35">
                    <c:v>P</c:v>
                  </c:pt>
                  <c:pt idx="36">
                    <c:v>Q</c:v>
                  </c:pt>
                  <c:pt idx="37">
                    <c:v>P</c:v>
                  </c:pt>
                  <c:pt idx="38">
                    <c:v>Q</c:v>
                  </c:pt>
                  <c:pt idx="39">
                    <c:v>2020년</c:v>
                  </c:pt>
                </c:lvl>
                <c:lvl>
                  <c:pt idx="0">
                    <c:v>-</c:v>
                  </c:pt>
                  <c:pt idx="1">
                    <c:v>내수</c:v>
                  </c:pt>
                  <c:pt idx="3">
                    <c:v>북미</c:v>
                  </c:pt>
                  <c:pt idx="5">
                    <c:v>서유럽</c:v>
                  </c:pt>
                  <c:pt idx="7">
                    <c:v>신흥</c:v>
                  </c:pt>
                  <c:pt idx="9">
                    <c:v>영국</c:v>
                  </c:pt>
                  <c:pt idx="11">
                    <c:v>중국</c:v>
                  </c:pt>
                  <c:pt idx="13">
                    <c:v>-</c:v>
                  </c:pt>
                  <c:pt idx="14">
                    <c:v>내수</c:v>
                  </c:pt>
                  <c:pt idx="16">
                    <c:v>북미</c:v>
                  </c:pt>
                  <c:pt idx="18">
                    <c:v>서유럽</c:v>
                  </c:pt>
                  <c:pt idx="20">
                    <c:v>신흥</c:v>
                  </c:pt>
                  <c:pt idx="22">
                    <c:v>영국</c:v>
                  </c:pt>
                  <c:pt idx="24">
                    <c:v>중국</c:v>
                  </c:pt>
                  <c:pt idx="26">
                    <c:v>-</c:v>
                  </c:pt>
                  <c:pt idx="27">
                    <c:v>내수</c:v>
                  </c:pt>
                  <c:pt idx="29">
                    <c:v>북미</c:v>
                  </c:pt>
                  <c:pt idx="31">
                    <c:v>서유럽</c:v>
                  </c:pt>
                  <c:pt idx="33">
                    <c:v>신흥</c:v>
                  </c:pt>
                  <c:pt idx="35">
                    <c:v>영국</c:v>
                  </c:pt>
                  <c:pt idx="37">
                    <c:v>중국</c:v>
                  </c:pt>
                  <c:pt idx="39">
                    <c:v>-</c:v>
                  </c:pt>
                </c:lvl>
              </c:multiLvlStrCache>
            </c:multiLvlStrRef>
          </c:cat>
          <c:val>
            <c:numRef>
              <c:f>Sheet1!$R$37:$R$76</c:f>
              <c:numCache>
                <c:formatCode>General</c:formatCode>
                <c:ptCount val="40"/>
                <c:pt idx="2" formatCode="#,##0,,,;\(#,##0,,,\);\-;@">
                  <c:v>10298814107.522411</c:v>
                </c:pt>
                <c:pt idx="7" formatCode="#,##0,,,;\(#,##0,,,\);\-;@">
                  <c:v>6937903440.0192442</c:v>
                </c:pt>
                <c:pt idx="9" formatCode="#,##0,,,;\(#,##0,,,\);\-;@">
                  <c:v>2807726113.6280479</c:v>
                </c:pt>
                <c:pt idx="11" formatCode="#,##0,,,;\(#,##0,,,\);\-;@">
                  <c:v>3932041112.9604897</c:v>
                </c:pt>
                <c:pt idx="15" formatCode="#,##0,,,;\(#,##0,,,\);\-;@">
                  <c:v>29158955787.87513</c:v>
                </c:pt>
                <c:pt idx="21" formatCode="#,##0,,,;\(#,##0,,,\);\-;@">
                  <c:v>1718991177.9490492</c:v>
                </c:pt>
                <c:pt idx="22" formatCode="#,##0,,,;\(#,##0,,,\);\-;@">
                  <c:v>196591265.97242382</c:v>
                </c:pt>
                <c:pt idx="25" formatCode="#,##0,,,;\(#,##0,,,\);\-;@">
                  <c:v>23571384243.172596</c:v>
                </c:pt>
                <c:pt idx="27" formatCode="#,##0,,,;\(#,##0,,,\);\-;@">
                  <c:v>2384535258.6177645</c:v>
                </c:pt>
                <c:pt idx="28" formatCode="#,##0,,,;\(#,##0,,,\);\-;@">
                  <c:v>20652350963.926559</c:v>
                </c:pt>
                <c:pt idx="30" formatCode="#,##0,,,;\(#,##0,,,\);\-;@">
                  <c:v>26306185216.446144</c:v>
                </c:pt>
                <c:pt idx="31" formatCode="#,##0,,,;\(#,##0,,,\);\-;@">
                  <c:v>1902733595.1250651</c:v>
                </c:pt>
                <c:pt idx="32" formatCode="#,##0,,,;\(#,##0,,,\);\-;@">
                  <c:v>18296131502.017921</c:v>
                </c:pt>
                <c:pt idx="34" formatCode="#,##0,,,;\(#,##0,,,\);\-;@">
                  <c:v>11835773649.061693</c:v>
                </c:pt>
                <c:pt idx="36" formatCode="#,##0,,,;\(#,##0,,,\);\-;@">
                  <c:v>4971857525.8600044</c:v>
                </c:pt>
                <c:pt idx="37" formatCode="#,##0,,,;\(#,##0,,,\);\-;@">
                  <c:v>5037485291.3693714</c:v>
                </c:pt>
                <c:pt idx="38" formatCode="#,##0,,,;\(#,##0,,,\);\-;@">
                  <c:v>25015844176.416801</c:v>
                </c:pt>
              </c:numCache>
            </c:numRef>
          </c:val>
          <c:extLst>
            <c:ext xmlns:c16="http://schemas.microsoft.com/office/drawing/2014/chart" uri="{C3380CC4-5D6E-409C-BE32-E72D297353CC}">
              <c16:uniqueId val="{0000000F-2585-4558-8E35-99DDD5840FD0}"/>
            </c:ext>
          </c:extLst>
        </c:ser>
        <c:dLbls>
          <c:showLegendKey val="0"/>
          <c:showVal val="0"/>
          <c:showCatName val="0"/>
          <c:showSerName val="0"/>
          <c:showPercent val="0"/>
          <c:showBubbleSize val="0"/>
        </c:dLbls>
        <c:gapWidth val="5"/>
        <c:overlap val="100"/>
        <c:axId val="974705711"/>
        <c:axId val="1192036831"/>
      </c:barChart>
      <c:catAx>
        <c:axId val="97470571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92036831"/>
        <c:crosses val="autoZero"/>
        <c:auto val="1"/>
        <c:lblAlgn val="ctr"/>
        <c:lblOffset val="100"/>
        <c:noMultiLvlLbl val="0"/>
      </c:catAx>
      <c:valAx>
        <c:axId val="1192036831"/>
        <c:scaling>
          <c:orientation val="minMax"/>
          <c:min val="500000000000"/>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3.2776480270474667E-2"/>
              <c:y val="0.3878280662071712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74705711"/>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판매량 </a:t>
            </a:r>
            <a:r>
              <a:rPr lang="en-US" altLang="ko-KR"/>
              <a:t>- </a:t>
            </a:r>
            <a:r>
              <a:rPr lang="ko-KR" altLang="en-US"/>
              <a:t>북미</a:t>
            </a: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Sheet8!$Y$41:$AA$41</c:f>
              <c:numCache>
                <c:formatCode>#,##0;\(#,##0\);\-;@</c:formatCode>
                <c:ptCount val="3"/>
                <c:pt idx="0">
                  <c:v>565</c:v>
                </c:pt>
                <c:pt idx="1">
                  <c:v>572</c:v>
                </c:pt>
                <c:pt idx="2">
                  <c:v>875</c:v>
                </c:pt>
              </c:numCache>
            </c:numRef>
          </c:val>
          <c:extLst>
            <c:ext xmlns:c16="http://schemas.microsoft.com/office/drawing/2014/chart" uri="{C3380CC4-5D6E-409C-BE32-E72D297353CC}">
              <c16:uniqueId val="{00000000-F074-4937-A2D3-12741A0B8B24}"/>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Sheet8!$Y$42:$AA$42</c:f>
              <c:numCache>
                <c:formatCode>#,##0;\(#,##0\);\-;@</c:formatCode>
                <c:ptCount val="3"/>
                <c:pt idx="0">
                  <c:v>523</c:v>
                </c:pt>
                <c:pt idx="1">
                  <c:v>860</c:v>
                </c:pt>
                <c:pt idx="2">
                  <c:v>1098</c:v>
                </c:pt>
              </c:numCache>
            </c:numRef>
          </c:val>
          <c:extLst>
            <c:ext xmlns:c16="http://schemas.microsoft.com/office/drawing/2014/chart" uri="{C3380CC4-5D6E-409C-BE32-E72D297353CC}">
              <c16:uniqueId val="{00000001-F074-4937-A2D3-12741A0B8B24}"/>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Sheet8!$Y$43:$AA$43</c:f>
              <c:numCache>
                <c:formatCode>#,##0;\(#,##0\);\-;@</c:formatCode>
                <c:ptCount val="3"/>
                <c:pt idx="0">
                  <c:v>3149</c:v>
                </c:pt>
                <c:pt idx="1">
                  <c:v>3790</c:v>
                </c:pt>
                <c:pt idx="2">
                  <c:v>4458</c:v>
                </c:pt>
              </c:numCache>
            </c:numRef>
          </c:val>
          <c:extLst>
            <c:ext xmlns:c16="http://schemas.microsoft.com/office/drawing/2014/chart" uri="{C3380CC4-5D6E-409C-BE32-E72D297353CC}">
              <c16:uniqueId val="{00000002-F074-4937-A2D3-12741A0B8B24}"/>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Sheet8!$Y$6:$AA$6</c:f>
              <c:strCache>
                <c:ptCount val="3"/>
                <c:pt idx="0">
                  <c:v>'17</c:v>
                </c:pt>
                <c:pt idx="1">
                  <c:v>'18</c:v>
                </c:pt>
                <c:pt idx="2">
                  <c:v>'19</c:v>
                </c:pt>
              </c:strCache>
            </c:strRef>
          </c:cat>
          <c:val>
            <c:numRef>
              <c:f>Sheet8!$Y$44:$AA$44</c:f>
              <c:numCache>
                <c:formatCode>#,##0;\(#,##0\);\-;@</c:formatCode>
                <c:ptCount val="3"/>
                <c:pt idx="0">
                  <c:v>4237</c:v>
                </c:pt>
                <c:pt idx="1">
                  <c:v>5222</c:v>
                </c:pt>
                <c:pt idx="2">
                  <c:v>6431</c:v>
                </c:pt>
              </c:numCache>
            </c:numRef>
          </c:val>
          <c:extLst>
            <c:ext xmlns:c16="http://schemas.microsoft.com/office/drawing/2014/chart" uri="{C3380CC4-5D6E-409C-BE32-E72D297353CC}">
              <c16:uniqueId val="{00000003-F074-4937-A2D3-12741A0B8B24}"/>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0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매출액 </a:t>
            </a:r>
            <a:r>
              <a:rPr lang="en-US" altLang="ko-KR"/>
              <a:t>- </a:t>
            </a:r>
            <a:r>
              <a:rPr lang="ko-KR" altLang="en-US"/>
              <a:t>서유럽</a:t>
            </a:r>
            <a:endParaRPr lang="en-US" altLang="ko-K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Sheet8!$AB$7:$AD$7</c:f>
              <c:numCache>
                <c:formatCode>#,##0,,,;\(#,##0,,,\);\-;@</c:formatCode>
                <c:ptCount val="3"/>
                <c:pt idx="0">
                  <c:v>26410155859.416973</c:v>
                </c:pt>
                <c:pt idx="1">
                  <c:v>28103871875.613804</c:v>
                </c:pt>
                <c:pt idx="2">
                  <c:v>32392380809.504368</c:v>
                </c:pt>
              </c:numCache>
            </c:numRef>
          </c:val>
          <c:extLst>
            <c:ext xmlns:c16="http://schemas.microsoft.com/office/drawing/2014/chart" uri="{C3380CC4-5D6E-409C-BE32-E72D297353CC}">
              <c16:uniqueId val="{00000000-6BBE-4884-B419-AB4341573361}"/>
            </c:ext>
          </c:extLst>
        </c:ser>
        <c:ser>
          <c:idx val="1"/>
          <c:order val="1"/>
          <c:tx>
            <c:strRef>
              <c:f>Sheet8!$U$8</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Sheet8!$AB$8:$AD$8</c:f>
              <c:numCache>
                <c:formatCode>#,##0,,,;\(#,##0,,,\);\-;@</c:formatCode>
                <c:ptCount val="3"/>
                <c:pt idx="0">
                  <c:v>30498310009.984928</c:v>
                </c:pt>
                <c:pt idx="1">
                  <c:v>41846415607.74633</c:v>
                </c:pt>
                <c:pt idx="2">
                  <c:v>48064796982.585419</c:v>
                </c:pt>
              </c:numCache>
            </c:numRef>
          </c:val>
          <c:extLst>
            <c:ext xmlns:c16="http://schemas.microsoft.com/office/drawing/2014/chart" uri="{C3380CC4-5D6E-409C-BE32-E72D297353CC}">
              <c16:uniqueId val="{00000001-6BBE-4884-B419-AB4341573361}"/>
            </c:ext>
          </c:extLst>
        </c:ser>
        <c:ser>
          <c:idx val="2"/>
          <c:order val="2"/>
          <c:tx>
            <c:strRef>
              <c:f>Sheet8!$U$9</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Sheet8!$AB$9:$AD$9</c:f>
              <c:numCache>
                <c:formatCode>#,##0,,,;\(#,##0,,,\);\-;@</c:formatCode>
                <c:ptCount val="3"/>
                <c:pt idx="0">
                  <c:v>9148431414.3309479</c:v>
                </c:pt>
                <c:pt idx="1">
                  <c:v>12807195087.407202</c:v>
                </c:pt>
                <c:pt idx="2">
                  <c:v>11001996327.030521</c:v>
                </c:pt>
              </c:numCache>
            </c:numRef>
          </c:val>
          <c:extLst>
            <c:ext xmlns:c16="http://schemas.microsoft.com/office/drawing/2014/chart" uri="{C3380CC4-5D6E-409C-BE32-E72D297353CC}">
              <c16:uniqueId val="{00000002-6BBE-4884-B419-AB4341573361}"/>
            </c:ext>
          </c:extLst>
        </c:ser>
        <c:ser>
          <c:idx val="3"/>
          <c:order val="3"/>
          <c:tx>
            <c:strRef>
              <c:f>Sheet8!$U$10</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Sheet8!$AB$10:$AD$10</c:f>
              <c:numCache>
                <c:formatCode>#,##0,,,;\(#,##0,,,\);\-;@</c:formatCode>
                <c:ptCount val="3"/>
                <c:pt idx="0">
                  <c:v>66056897283.732849</c:v>
                </c:pt>
                <c:pt idx="1">
                  <c:v>82757482570.767334</c:v>
                </c:pt>
                <c:pt idx="2">
                  <c:v>91459174119.1203</c:v>
                </c:pt>
              </c:numCache>
            </c:numRef>
          </c:val>
          <c:extLst>
            <c:ext xmlns:c16="http://schemas.microsoft.com/office/drawing/2014/chart" uri="{C3380CC4-5D6E-409C-BE32-E72D297353CC}">
              <c16:uniqueId val="{00000003-6BBE-4884-B419-AB4341573361}"/>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0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판매량 </a:t>
            </a:r>
            <a:r>
              <a:rPr lang="en-US" altLang="ko-KR"/>
              <a:t>- </a:t>
            </a:r>
            <a:r>
              <a:rPr lang="ko-KR" altLang="en-US"/>
              <a:t>서유럽</a:t>
            </a: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Sheet8!$AB$41:$AD$41</c:f>
              <c:numCache>
                <c:formatCode>#,##0;\(#,##0\);\-;@</c:formatCode>
                <c:ptCount val="3"/>
                <c:pt idx="0">
                  <c:v>1087</c:v>
                </c:pt>
                <c:pt idx="1">
                  <c:v>1117</c:v>
                </c:pt>
                <c:pt idx="2">
                  <c:v>1250</c:v>
                </c:pt>
              </c:numCache>
            </c:numRef>
          </c:val>
          <c:extLst>
            <c:ext xmlns:c16="http://schemas.microsoft.com/office/drawing/2014/chart" uri="{C3380CC4-5D6E-409C-BE32-E72D297353CC}">
              <c16:uniqueId val="{00000000-EEC2-4116-AF6D-AAF881766394}"/>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Sheet8!$AB$42:$AD$42</c:f>
              <c:numCache>
                <c:formatCode>#,##0;\(#,##0\);\-;@</c:formatCode>
                <c:ptCount val="3"/>
                <c:pt idx="0">
                  <c:v>968</c:v>
                </c:pt>
                <c:pt idx="1">
                  <c:v>1396</c:v>
                </c:pt>
                <c:pt idx="2">
                  <c:v>1495</c:v>
                </c:pt>
              </c:numCache>
            </c:numRef>
          </c:val>
          <c:extLst>
            <c:ext xmlns:c16="http://schemas.microsoft.com/office/drawing/2014/chart" uri="{C3380CC4-5D6E-409C-BE32-E72D297353CC}">
              <c16:uniqueId val="{00000001-EEC2-4116-AF6D-AAF881766394}"/>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Sheet8!$AB$43:$AD$43</c:f>
              <c:numCache>
                <c:formatCode>#,##0;\(#,##0\);\-;@</c:formatCode>
                <c:ptCount val="3"/>
                <c:pt idx="0">
                  <c:v>391</c:v>
                </c:pt>
                <c:pt idx="1">
                  <c:v>519</c:v>
                </c:pt>
                <c:pt idx="2">
                  <c:v>449</c:v>
                </c:pt>
              </c:numCache>
            </c:numRef>
          </c:val>
          <c:extLst>
            <c:ext xmlns:c16="http://schemas.microsoft.com/office/drawing/2014/chart" uri="{C3380CC4-5D6E-409C-BE32-E72D297353CC}">
              <c16:uniqueId val="{00000002-EEC2-4116-AF6D-AAF881766394}"/>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Sheet8!$AB$6:$AD$6</c:f>
              <c:strCache>
                <c:ptCount val="3"/>
                <c:pt idx="0">
                  <c:v>'17</c:v>
                </c:pt>
                <c:pt idx="1">
                  <c:v>'18</c:v>
                </c:pt>
                <c:pt idx="2">
                  <c:v>'19</c:v>
                </c:pt>
              </c:strCache>
            </c:strRef>
          </c:cat>
          <c:val>
            <c:numRef>
              <c:f>Sheet8!$AB$44:$AD$44</c:f>
              <c:numCache>
                <c:formatCode>#,##0;\(#,##0\);\-;@</c:formatCode>
                <c:ptCount val="3"/>
                <c:pt idx="0">
                  <c:v>2446</c:v>
                </c:pt>
                <c:pt idx="1">
                  <c:v>3032</c:v>
                </c:pt>
                <c:pt idx="2">
                  <c:v>3194</c:v>
                </c:pt>
              </c:numCache>
            </c:numRef>
          </c:val>
          <c:extLst>
            <c:ext xmlns:c16="http://schemas.microsoft.com/office/drawing/2014/chart" uri="{C3380CC4-5D6E-409C-BE32-E72D297353CC}">
              <c16:uniqueId val="{00000003-EEC2-4116-AF6D-AAF881766394}"/>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4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내수</a:t>
            </a:r>
            <a:endParaRPr lang="en-US" altLang="ko-K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9328039088"/>
          <c:y val="0.20055397900512612"/>
          <c:w val="0.62743545751633989"/>
          <c:h val="0.5758804166756476"/>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Sheet8!$V$76:$X$76</c:f>
              <c:strCache>
                <c:ptCount val="3"/>
                <c:pt idx="0">
                  <c:v>'17</c:v>
                </c:pt>
                <c:pt idx="1">
                  <c:v>'18</c:v>
                </c:pt>
                <c:pt idx="2">
                  <c:v>'19</c:v>
                </c:pt>
              </c:strCache>
            </c:strRef>
          </c:cat>
          <c:val>
            <c:numRef>
              <c:f>Sheet8!$V$77:$X$77</c:f>
              <c:numCache>
                <c:formatCode>#,##0,,;\(#,##0,,\);\-;@</c:formatCode>
                <c:ptCount val="3"/>
                <c:pt idx="0">
                  <c:v>25879341.4976511</c:v>
                </c:pt>
                <c:pt idx="1">
                  <c:v>26479290.241270948</c:v>
                </c:pt>
                <c:pt idx="2">
                  <c:v>27645366.736823559</c:v>
                </c:pt>
              </c:numCache>
            </c:numRef>
          </c:val>
          <c:smooth val="0"/>
          <c:extLst>
            <c:ext xmlns:c16="http://schemas.microsoft.com/office/drawing/2014/chart" uri="{C3380CC4-5D6E-409C-BE32-E72D297353CC}">
              <c16:uniqueId val="{00000000-FE37-44D0-A78A-F9F10B9969BE}"/>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Sheet8!$V$76:$X$76</c:f>
              <c:strCache>
                <c:ptCount val="3"/>
                <c:pt idx="0">
                  <c:v>'17</c:v>
                </c:pt>
                <c:pt idx="1">
                  <c:v>'18</c:v>
                </c:pt>
                <c:pt idx="2">
                  <c:v>'19</c:v>
                </c:pt>
              </c:strCache>
            </c:strRef>
          </c:cat>
          <c:val>
            <c:numRef>
              <c:f>Sheet8!$V$78:$X$78</c:f>
              <c:numCache>
                <c:formatCode>#,##0,,;\(#,##0,,\);\-;@</c:formatCode>
                <c:ptCount val="3"/>
                <c:pt idx="0">
                  <c:v>36618345.842942283</c:v>
                </c:pt>
                <c:pt idx="1">
                  <c:v>37344893.085309498</c:v>
                </c:pt>
                <c:pt idx="2">
                  <c:v>38043586.224487655</c:v>
                </c:pt>
              </c:numCache>
            </c:numRef>
          </c:val>
          <c:smooth val="0"/>
          <c:extLst>
            <c:ext xmlns:c16="http://schemas.microsoft.com/office/drawing/2014/chart" uri="{C3380CC4-5D6E-409C-BE32-E72D297353CC}">
              <c16:uniqueId val="{00000001-FE37-44D0-A78A-F9F10B9969BE}"/>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layout>
                <c:manualLayout>
                  <c:x val="-4.6989273287641839E-2"/>
                  <c:y val="3.93504761963413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9A9-45B1-802F-C481B3F7A0A9}"/>
                </c:ext>
              </c:extLst>
            </c:dLbl>
            <c:dLbl>
              <c:idx val="1"/>
              <c:layout>
                <c:manualLayout>
                  <c:x val="-5.111293374738788E-2"/>
                  <c:y val="3.93504761963413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9A9-45B1-802F-C481B3F7A0A9}"/>
                </c:ext>
              </c:extLst>
            </c:dLbl>
            <c:dLbl>
              <c:idx val="2"/>
              <c:layout>
                <c:manualLayout>
                  <c:x val="-5.5236594207133664E-2"/>
                  <c:y val="3.93504761963413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A9-45B1-802F-C481B3F7A0A9}"/>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Sheet8!$V$76:$X$76</c:f>
              <c:strCache>
                <c:ptCount val="3"/>
                <c:pt idx="0">
                  <c:v>'17</c:v>
                </c:pt>
                <c:pt idx="1">
                  <c:v>'18</c:v>
                </c:pt>
                <c:pt idx="2">
                  <c:v>'19</c:v>
                </c:pt>
              </c:strCache>
            </c:strRef>
          </c:cat>
          <c:val>
            <c:numRef>
              <c:f>Sheet8!$V$79:$X$79</c:f>
              <c:numCache>
                <c:formatCode>#,##0,,;\(#,##0,,\);\-;@</c:formatCode>
                <c:ptCount val="3"/>
                <c:pt idx="0">
                  <c:v>31239183.306681503</c:v>
                </c:pt>
                <c:pt idx="1">
                  <c:v>29992796.249305177</c:v>
                </c:pt>
                <c:pt idx="2">
                  <c:v>30275397.491470832</c:v>
                </c:pt>
              </c:numCache>
            </c:numRef>
          </c:val>
          <c:smooth val="0"/>
          <c:extLst>
            <c:ext xmlns:c16="http://schemas.microsoft.com/office/drawing/2014/chart" uri="{C3380CC4-5D6E-409C-BE32-E72D297353CC}">
              <c16:uniqueId val="{00000002-FE37-44D0-A78A-F9F10B9969BE}"/>
            </c:ext>
          </c:extLst>
        </c:ser>
        <c:ser>
          <c:idx val="3"/>
          <c:order val="3"/>
          <c:tx>
            <c:strRef>
              <c:f>Sheet8!$U$80</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cat>
            <c:strRef>
              <c:f>Sheet8!$V$76:$X$76</c:f>
              <c:strCache>
                <c:ptCount val="3"/>
                <c:pt idx="0">
                  <c:v>'17</c:v>
                </c:pt>
                <c:pt idx="1">
                  <c:v>'18</c:v>
                </c:pt>
                <c:pt idx="2">
                  <c:v>'19</c:v>
                </c:pt>
              </c:strCache>
            </c:strRef>
          </c:cat>
          <c:val>
            <c:numRef>
              <c:f>Sheet8!$V$80:$X$80</c:f>
              <c:numCache>
                <c:formatCode>#,##0,,;\(#,##0,,\);\-;@</c:formatCode>
                <c:ptCount val="3"/>
                <c:pt idx="0">
                  <c:v>33877677.985271081</c:v>
                </c:pt>
                <c:pt idx="1">
                  <c:v>34426157.954988346</c:v>
                </c:pt>
                <c:pt idx="2">
                  <c:v>34651595.577058032</c:v>
                </c:pt>
              </c:numCache>
            </c:numRef>
          </c:val>
          <c:smooth val="0"/>
          <c:extLst>
            <c:ext xmlns:c16="http://schemas.microsoft.com/office/drawing/2014/chart" uri="{C3380CC4-5D6E-409C-BE32-E72D297353CC}">
              <c16:uniqueId val="{00000003-FE37-44D0-A78A-F9F10B9969BE}"/>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min val="10000000"/>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4991811124661827"/>
          <c:y val="0.90477150889423297"/>
          <c:w val="0.72526128421826441"/>
          <c:h val="8.545193928951729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북미</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9328039088"/>
          <c:y val="0.20055397900512612"/>
          <c:w val="0.62743545751633989"/>
          <c:h val="0.62476232566266177"/>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Sheet8!$Y$76:$AA$76</c:f>
              <c:strCache>
                <c:ptCount val="3"/>
                <c:pt idx="0">
                  <c:v>'17</c:v>
                </c:pt>
                <c:pt idx="1">
                  <c:v>'18</c:v>
                </c:pt>
                <c:pt idx="2">
                  <c:v>'19</c:v>
                </c:pt>
              </c:strCache>
            </c:strRef>
          </c:cat>
          <c:val>
            <c:numRef>
              <c:f>Sheet8!$Y$77:$AA$77</c:f>
              <c:numCache>
                <c:formatCode>#,##0,,;\(#,##0,,\);\-;@</c:formatCode>
                <c:ptCount val="3"/>
                <c:pt idx="0">
                  <c:v>24090236.102282051</c:v>
                </c:pt>
                <c:pt idx="1">
                  <c:v>23008402.816453949</c:v>
                </c:pt>
                <c:pt idx="2">
                  <c:v>24742028.102167767</c:v>
                </c:pt>
              </c:numCache>
            </c:numRef>
          </c:val>
          <c:smooth val="0"/>
          <c:extLst>
            <c:ext xmlns:c16="http://schemas.microsoft.com/office/drawing/2014/chart" uri="{C3380CC4-5D6E-409C-BE32-E72D297353CC}">
              <c16:uniqueId val="{00000000-0A58-444E-BB2F-6422D554AAFF}"/>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Sheet8!$Y$76:$AA$76</c:f>
              <c:strCache>
                <c:ptCount val="3"/>
                <c:pt idx="0">
                  <c:v>'17</c:v>
                </c:pt>
                <c:pt idx="1">
                  <c:v>'18</c:v>
                </c:pt>
                <c:pt idx="2">
                  <c:v>'19</c:v>
                </c:pt>
              </c:strCache>
            </c:strRef>
          </c:cat>
          <c:val>
            <c:numRef>
              <c:f>Sheet8!$Y$78:$AA$78</c:f>
              <c:numCache>
                <c:formatCode>#,##0,,;\(#,##0,,\);\-;@</c:formatCode>
                <c:ptCount val="3"/>
                <c:pt idx="0">
                  <c:v>56886619.969291568</c:v>
                </c:pt>
                <c:pt idx="1">
                  <c:v>64463397.491335854</c:v>
                </c:pt>
                <c:pt idx="2">
                  <c:v>63583079.786210984</c:v>
                </c:pt>
              </c:numCache>
            </c:numRef>
          </c:val>
          <c:smooth val="0"/>
          <c:extLst>
            <c:ext xmlns:c16="http://schemas.microsoft.com/office/drawing/2014/chart" uri="{C3380CC4-5D6E-409C-BE32-E72D297353CC}">
              <c16:uniqueId val="{00000001-0A58-444E-BB2F-6422D554AAFF}"/>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cat>
            <c:strRef>
              <c:f>Sheet8!$Y$76:$AA$76</c:f>
              <c:strCache>
                <c:ptCount val="3"/>
                <c:pt idx="0">
                  <c:v>'17</c:v>
                </c:pt>
                <c:pt idx="1">
                  <c:v>'18</c:v>
                </c:pt>
                <c:pt idx="2">
                  <c:v>'19</c:v>
                </c:pt>
              </c:strCache>
            </c:strRef>
          </c:cat>
          <c:val>
            <c:numRef>
              <c:f>Sheet8!$Y$79:$AA$79</c:f>
              <c:numCache>
                <c:formatCode>#,##0,,;\(#,##0,,\);\-;@</c:formatCode>
                <c:ptCount val="3"/>
                <c:pt idx="0">
                  <c:v>26501391.84387929</c:v>
                </c:pt>
                <c:pt idx="1">
                  <c:v>25761898.220298838</c:v>
                </c:pt>
                <c:pt idx="2">
                  <c:v>27631020.233078107</c:v>
                </c:pt>
              </c:numCache>
            </c:numRef>
          </c:val>
          <c:smooth val="0"/>
          <c:extLst>
            <c:ext xmlns:c16="http://schemas.microsoft.com/office/drawing/2014/chart" uri="{C3380CC4-5D6E-409C-BE32-E72D297353CC}">
              <c16:uniqueId val="{00000002-0A58-444E-BB2F-6422D554AAFF}"/>
            </c:ext>
          </c:extLst>
        </c:ser>
        <c:ser>
          <c:idx val="3"/>
          <c:order val="3"/>
          <c:tx>
            <c:strRef>
              <c:f>Sheet8!$U$80</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Sheet8!$Y$76:$AA$76</c:f>
              <c:strCache>
                <c:ptCount val="3"/>
                <c:pt idx="0">
                  <c:v>'17</c:v>
                </c:pt>
                <c:pt idx="1">
                  <c:v>'18</c:v>
                </c:pt>
                <c:pt idx="2">
                  <c:v>'19</c:v>
                </c:pt>
              </c:strCache>
            </c:strRef>
          </c:cat>
          <c:val>
            <c:numRef>
              <c:f>Sheet8!$Y$80:$AA$80</c:f>
              <c:numCache>
                <c:formatCode>#,##0,,;\(#,##0,,\);\-;@</c:formatCode>
                <c:ptCount val="3"/>
                <c:pt idx="0">
                  <c:v>29930509.454355612</c:v>
                </c:pt>
                <c:pt idx="1">
                  <c:v>31833956.818937782</c:v>
                </c:pt>
                <c:pt idx="2">
                  <c:v>33376237.660351213</c:v>
                </c:pt>
              </c:numCache>
            </c:numRef>
          </c:val>
          <c:smooth val="0"/>
          <c:extLst>
            <c:ext xmlns:c16="http://schemas.microsoft.com/office/drawing/2014/chart" uri="{C3380CC4-5D6E-409C-BE32-E72D297353CC}">
              <c16:uniqueId val="{00000003-0A58-444E-BB2F-6422D554AAFF}"/>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4589885951607992"/>
          <c:y val="0.91454750203960022"/>
          <c:w val="0.72434332752535846"/>
          <c:h val="8.5452169759555982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서유럽</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832950536"/>
          <c:y val="0.18607259896614267"/>
          <c:w val="0.62743545751633989"/>
          <c:h val="0.54724301435781297"/>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cat>
            <c:strRef>
              <c:f>Sheet8!$AB$76:$AD$76</c:f>
              <c:strCache>
                <c:ptCount val="3"/>
                <c:pt idx="0">
                  <c:v>'17</c:v>
                </c:pt>
                <c:pt idx="1">
                  <c:v>'18</c:v>
                </c:pt>
                <c:pt idx="2">
                  <c:v>'19</c:v>
                </c:pt>
              </c:strCache>
            </c:strRef>
          </c:cat>
          <c:val>
            <c:numRef>
              <c:f>Sheet8!$AB$77:$AD$77</c:f>
              <c:numCache>
                <c:formatCode>#,##0,,;\(#,##0,,\);\-;@</c:formatCode>
                <c:ptCount val="3"/>
                <c:pt idx="0">
                  <c:v>24296371.535802182</c:v>
                </c:pt>
                <c:pt idx="1">
                  <c:v>25160135.967425071</c:v>
                </c:pt>
                <c:pt idx="2">
                  <c:v>25913904.647603493</c:v>
                </c:pt>
              </c:numCache>
            </c:numRef>
          </c:val>
          <c:smooth val="0"/>
          <c:extLst>
            <c:ext xmlns:c16="http://schemas.microsoft.com/office/drawing/2014/chart" uri="{C3380CC4-5D6E-409C-BE32-E72D297353CC}">
              <c16:uniqueId val="{00000000-9D9F-42F7-A2D3-EAD42880B812}"/>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Sheet8!$AB$76:$AD$76</c:f>
              <c:strCache>
                <c:ptCount val="3"/>
                <c:pt idx="0">
                  <c:v>'17</c:v>
                </c:pt>
                <c:pt idx="1">
                  <c:v>'18</c:v>
                </c:pt>
                <c:pt idx="2">
                  <c:v>'19</c:v>
                </c:pt>
              </c:strCache>
            </c:strRef>
          </c:cat>
          <c:val>
            <c:numRef>
              <c:f>Sheet8!$AB$78:$AD$78</c:f>
              <c:numCache>
                <c:formatCode>#,##0,,;\(#,##0,,\);\-;@</c:formatCode>
                <c:ptCount val="3"/>
                <c:pt idx="0">
                  <c:v>31506518.605356332</c:v>
                </c:pt>
                <c:pt idx="1">
                  <c:v>29975942.412425738</c:v>
                </c:pt>
                <c:pt idx="2">
                  <c:v>32150365.874639075</c:v>
                </c:pt>
              </c:numCache>
            </c:numRef>
          </c:val>
          <c:smooth val="0"/>
          <c:extLst>
            <c:ext xmlns:c16="http://schemas.microsoft.com/office/drawing/2014/chart" uri="{C3380CC4-5D6E-409C-BE32-E72D297353CC}">
              <c16:uniqueId val="{00000001-9D9F-42F7-A2D3-EAD42880B812}"/>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Sheet8!$AB$76:$AD$76</c:f>
              <c:strCache>
                <c:ptCount val="3"/>
                <c:pt idx="0">
                  <c:v>'17</c:v>
                </c:pt>
                <c:pt idx="1">
                  <c:v>'18</c:v>
                </c:pt>
                <c:pt idx="2">
                  <c:v>'19</c:v>
                </c:pt>
              </c:strCache>
            </c:strRef>
          </c:cat>
          <c:val>
            <c:numRef>
              <c:f>Sheet8!$AB$79:$AD$79</c:f>
              <c:numCache>
                <c:formatCode>#,##0,,;\(#,##0,,\);\-;@</c:formatCode>
                <c:ptCount val="3"/>
                <c:pt idx="0">
                  <c:v>23397522.798800379</c:v>
                </c:pt>
                <c:pt idx="1">
                  <c:v>24676676.46899268</c:v>
                </c:pt>
                <c:pt idx="2">
                  <c:v>24503332.576905392</c:v>
                </c:pt>
              </c:numCache>
            </c:numRef>
          </c:val>
          <c:smooth val="0"/>
          <c:extLst>
            <c:ext xmlns:c16="http://schemas.microsoft.com/office/drawing/2014/chart" uri="{C3380CC4-5D6E-409C-BE32-E72D297353CC}">
              <c16:uniqueId val="{00000002-9D9F-42F7-A2D3-EAD42880B812}"/>
            </c:ext>
          </c:extLst>
        </c:ser>
        <c:ser>
          <c:idx val="3"/>
          <c:order val="3"/>
          <c:tx>
            <c:strRef>
              <c:f>Sheet8!$U$80</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prstDash val="solid"/>
              </a:ln>
            </c:spPr>
          </c:marker>
          <c:dLbls>
            <c:dLbl>
              <c:idx val="0"/>
              <c:layout>
                <c:manualLayout>
                  <c:x val="-4.2811358206772336E-2"/>
                  <c:y val="-3.55413808136199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772-4F00-9554-4A528506B4EC}"/>
                </c:ext>
              </c:extLst>
            </c:dLbl>
            <c:dLbl>
              <c:idx val="1"/>
              <c:layout>
                <c:manualLayout>
                  <c:x val="-4.6929799386514405E-2"/>
                  <c:y val="-6.203211010131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772-4F00-9554-4A528506B4EC}"/>
                </c:ext>
              </c:extLst>
            </c:dLbl>
            <c:dLbl>
              <c:idx val="2"/>
              <c:layout>
                <c:manualLayout>
                  <c:x val="-4.2811358206772489E-2"/>
                  <c:y val="-6.203211010131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772-4F00-9554-4A528506B4EC}"/>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Sheet8!$AB$76:$AD$76</c:f>
              <c:strCache>
                <c:ptCount val="3"/>
                <c:pt idx="0">
                  <c:v>'17</c:v>
                </c:pt>
                <c:pt idx="1">
                  <c:v>'18</c:v>
                </c:pt>
                <c:pt idx="2">
                  <c:v>'19</c:v>
                </c:pt>
              </c:strCache>
            </c:strRef>
          </c:cat>
          <c:val>
            <c:numRef>
              <c:f>Sheet8!$AB$80:$AD$80</c:f>
              <c:numCache>
                <c:formatCode>#,##0,,;\(#,##0,,\);\-;@</c:formatCode>
                <c:ptCount val="3"/>
                <c:pt idx="0">
                  <c:v>27006090.467593152</c:v>
                </c:pt>
                <c:pt idx="1">
                  <c:v>27294684.225187115</c:v>
                </c:pt>
                <c:pt idx="2">
                  <c:v>28634681.940864213</c:v>
                </c:pt>
              </c:numCache>
            </c:numRef>
          </c:val>
          <c:smooth val="0"/>
          <c:extLst>
            <c:ext xmlns:c16="http://schemas.microsoft.com/office/drawing/2014/chart" uri="{C3380CC4-5D6E-409C-BE32-E72D297353CC}">
              <c16:uniqueId val="{00000003-9D9F-42F7-A2D3-EAD42880B812}"/>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1707009554459248"/>
          <c:y val="0.8391602508345275"/>
          <c:w val="0.72976961699469889"/>
          <c:h val="7.8314814814814823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err="1"/>
              <a:t>완성차</a:t>
            </a:r>
            <a:r>
              <a:rPr lang="ko-KR" altLang="en-US" dirty="0"/>
              <a:t> 유형별 매출액 </a:t>
            </a:r>
            <a:r>
              <a:rPr lang="en-US" altLang="ko-KR" dirty="0"/>
              <a:t>- </a:t>
            </a:r>
            <a:r>
              <a:rPr lang="ko-KR" altLang="en-US" dirty="0"/>
              <a:t>내수 </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Sheet8!$V$7:$X$7</c:f>
              <c:numCache>
                <c:formatCode>#,##0,,,;\(#,##0,,,\);\-;@</c:formatCode>
                <c:ptCount val="3"/>
                <c:pt idx="0">
                  <c:v>55899377634.926376</c:v>
                </c:pt>
                <c:pt idx="1">
                  <c:v>57804290596.694481</c:v>
                </c:pt>
                <c:pt idx="2">
                  <c:v>65215420132.166771</c:v>
                </c:pt>
              </c:numCache>
            </c:numRef>
          </c:val>
          <c:extLst>
            <c:ext xmlns:c16="http://schemas.microsoft.com/office/drawing/2014/chart" uri="{C3380CC4-5D6E-409C-BE32-E72D297353CC}">
              <c16:uniqueId val="{00000000-B60A-482D-917C-C612BDB967A1}"/>
            </c:ext>
          </c:extLst>
        </c:ser>
        <c:ser>
          <c:idx val="1"/>
          <c:order val="1"/>
          <c:tx>
            <c:strRef>
              <c:f>Sheet8!$U$8</c:f>
              <c:strCache>
                <c:ptCount val="1"/>
                <c:pt idx="0">
                  <c:v>디젤</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Sheet8!$V$8:$X$8</c:f>
              <c:numCache>
                <c:formatCode>#,##0,,,;\(#,##0,,,\);\-;@</c:formatCode>
                <c:ptCount val="3"/>
                <c:pt idx="0">
                  <c:v>233405336402.91412</c:v>
                </c:pt>
                <c:pt idx="1">
                  <c:v>225936603166.12247</c:v>
                </c:pt>
                <c:pt idx="2">
                  <c:v>190179887536.21378</c:v>
                </c:pt>
              </c:numCache>
            </c:numRef>
          </c:val>
          <c:extLst>
            <c:ext xmlns:c16="http://schemas.microsoft.com/office/drawing/2014/chart" uri="{C3380CC4-5D6E-409C-BE32-E72D297353CC}">
              <c16:uniqueId val="{00000001-B60A-482D-917C-C612BDB967A1}"/>
            </c:ext>
          </c:extLst>
        </c:ser>
        <c:ser>
          <c:idx val="2"/>
          <c:order val="2"/>
          <c:tx>
            <c:strRef>
              <c:f>Sheet8!$U$9</c:f>
              <c:strCache>
                <c:ptCount val="1"/>
                <c:pt idx="0">
                  <c:v>LP</c:v>
                </c:pt>
              </c:strCache>
            </c:strRef>
          </c:tx>
          <c:spPr>
            <a:solidFill>
              <a:srgbClr val="6D2077"/>
            </a:solidFill>
            <a:ln w="3175">
              <a:solidFill>
                <a:srgbClr val="FFFFFF"/>
              </a:solidFill>
              <a:prstDash val="solid"/>
            </a:ln>
          </c:spPr>
          <c:invertIfNegative val="0"/>
          <c:dLbls>
            <c:spPr>
              <a:solidFill>
                <a:srgbClr val="6D2077"/>
              </a:solidFill>
              <a:ln>
                <a:solidFill>
                  <a:sysClr val="window" lastClr="FFFFFF"/>
                </a:solid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Sheet8!$V$9:$X$9</c:f>
              <c:numCache>
                <c:formatCode>#,##0,,,;\(#,##0,,,\);\-;@</c:formatCode>
                <c:ptCount val="3"/>
                <c:pt idx="0">
                  <c:v>2280460381.3877497</c:v>
                </c:pt>
                <c:pt idx="1">
                  <c:v>2099495737.4513624</c:v>
                </c:pt>
                <c:pt idx="2">
                  <c:v>2966988954.1641417</c:v>
                </c:pt>
              </c:numCache>
            </c:numRef>
          </c:val>
          <c:extLst>
            <c:ext xmlns:c16="http://schemas.microsoft.com/office/drawing/2014/chart" uri="{C3380CC4-5D6E-409C-BE32-E72D297353CC}">
              <c16:uniqueId val="{00000002-B60A-482D-917C-C612BDB967A1}"/>
            </c:ext>
          </c:extLst>
        </c:ser>
        <c:ser>
          <c:idx val="3"/>
          <c:order val="3"/>
          <c:tx>
            <c:strRef>
              <c:f>Sheet8!$U$10</c:f>
              <c:strCache>
                <c:ptCount val="1"/>
                <c:pt idx="0">
                  <c:v>총합계</c:v>
                </c:pt>
              </c:strCache>
            </c:strRef>
          </c:tx>
          <c:spPr>
            <a:noFill/>
            <a:ln w="3175">
              <a:noFill/>
              <a:prstDash val="solid"/>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Sheet8!$V$10:$X$10</c:f>
              <c:numCache>
                <c:formatCode>#,##0,,,;\(#,##0,,,\);\-;@</c:formatCode>
                <c:ptCount val="3"/>
                <c:pt idx="0">
                  <c:v>291585174419.22821</c:v>
                </c:pt>
                <c:pt idx="1">
                  <c:v>285840389500.26825</c:v>
                </c:pt>
                <c:pt idx="2">
                  <c:v>258362296622.54468</c:v>
                </c:pt>
              </c:numCache>
            </c:numRef>
          </c:val>
          <c:extLst>
            <c:ext xmlns:c16="http://schemas.microsoft.com/office/drawing/2014/chart" uri="{C3380CC4-5D6E-409C-BE32-E72D297353CC}">
              <c16:uniqueId val="{00000003-B60A-482D-917C-C612BDB967A1}"/>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35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err="1"/>
              <a:t>완성차</a:t>
            </a:r>
            <a:r>
              <a:rPr lang="ko-KR" altLang="en-US" dirty="0"/>
              <a:t> 유형별 판매량 </a:t>
            </a:r>
            <a:r>
              <a:rPr lang="en-US" altLang="ko-KR" dirty="0"/>
              <a:t>- </a:t>
            </a:r>
            <a:r>
              <a:rPr lang="ko-KR" altLang="en-US" dirty="0"/>
              <a:t>내수</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Sheet8!$V$41:$X$41</c:f>
              <c:numCache>
                <c:formatCode>#,##0;\(#,##0\);\-;@</c:formatCode>
                <c:ptCount val="3"/>
                <c:pt idx="0">
                  <c:v>2160</c:v>
                </c:pt>
                <c:pt idx="1">
                  <c:v>2183</c:v>
                </c:pt>
                <c:pt idx="2">
                  <c:v>2359</c:v>
                </c:pt>
              </c:numCache>
            </c:numRef>
          </c:val>
          <c:extLst>
            <c:ext xmlns:c16="http://schemas.microsoft.com/office/drawing/2014/chart" uri="{C3380CC4-5D6E-409C-BE32-E72D297353CC}">
              <c16:uniqueId val="{00000000-3598-48CB-AA38-CF8E600C1F2A}"/>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Sheet8!$V$42:$X$42</c:f>
              <c:numCache>
                <c:formatCode>#,##0;\(#,##0\);\-;@</c:formatCode>
                <c:ptCount val="3"/>
                <c:pt idx="0">
                  <c:v>6374</c:v>
                </c:pt>
                <c:pt idx="1">
                  <c:v>6050</c:v>
                </c:pt>
                <c:pt idx="2">
                  <c:v>4999</c:v>
                </c:pt>
              </c:numCache>
            </c:numRef>
          </c:val>
          <c:extLst>
            <c:ext xmlns:c16="http://schemas.microsoft.com/office/drawing/2014/chart" uri="{C3380CC4-5D6E-409C-BE32-E72D297353CC}">
              <c16:uniqueId val="{00000001-3598-48CB-AA38-CF8E600C1F2A}"/>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solidFill>
                <a:srgbClr val="6D2077"/>
              </a:solidFill>
              <a:ln>
                <a:solidFill>
                  <a:sysClr val="window" lastClr="FFFFFF"/>
                </a:solid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Sheet8!$V$43:$X$43</c:f>
              <c:numCache>
                <c:formatCode>#,##0;\(#,##0\);\-;@</c:formatCode>
                <c:ptCount val="3"/>
                <c:pt idx="0">
                  <c:v>73</c:v>
                </c:pt>
                <c:pt idx="1">
                  <c:v>70</c:v>
                </c:pt>
                <c:pt idx="2">
                  <c:v>98</c:v>
                </c:pt>
              </c:numCache>
            </c:numRef>
          </c:val>
          <c:extLst>
            <c:ext xmlns:c16="http://schemas.microsoft.com/office/drawing/2014/chart" uri="{C3380CC4-5D6E-409C-BE32-E72D297353CC}">
              <c16:uniqueId val="{00000002-3598-48CB-AA38-CF8E600C1F2A}"/>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Sheet8!$V$6:$X$6</c:f>
              <c:strCache>
                <c:ptCount val="3"/>
                <c:pt idx="0">
                  <c:v>'17</c:v>
                </c:pt>
                <c:pt idx="1">
                  <c:v>'18</c:v>
                </c:pt>
                <c:pt idx="2">
                  <c:v>'19</c:v>
                </c:pt>
              </c:strCache>
            </c:strRef>
          </c:cat>
          <c:val>
            <c:numRef>
              <c:f>Sheet8!$V$44:$X$44</c:f>
              <c:numCache>
                <c:formatCode>#,##0;\(#,##0\);\-;@</c:formatCode>
                <c:ptCount val="3"/>
                <c:pt idx="0">
                  <c:v>8607</c:v>
                </c:pt>
                <c:pt idx="1">
                  <c:v>8303</c:v>
                </c:pt>
                <c:pt idx="2">
                  <c:v>7456</c:v>
                </c:pt>
              </c:numCache>
            </c:numRef>
          </c:val>
          <c:extLst>
            <c:ext xmlns:c16="http://schemas.microsoft.com/office/drawing/2014/chart" uri="{C3380CC4-5D6E-409C-BE32-E72D297353CC}">
              <c16:uniqueId val="{00000003-3598-48CB-AA38-CF8E600C1F2A}"/>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0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매출액 </a:t>
            </a:r>
            <a:r>
              <a:rPr lang="en-US" altLang="ko-KR"/>
              <a:t>- </a:t>
            </a:r>
            <a:r>
              <a:rPr lang="ko-KR" altLang="en-US"/>
              <a:t>영국</a:t>
            </a:r>
            <a:endParaRPr lang="en-US" altLang="ko-K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Sheet8!$AH$7:$AJ$7</c:f>
              <c:numCache>
                <c:formatCode>#,##0,,,;\(#,##0,,,\);\-;@</c:formatCode>
                <c:ptCount val="3"/>
                <c:pt idx="0">
                  <c:v>11054643067.834841</c:v>
                </c:pt>
                <c:pt idx="1">
                  <c:v>9097853809.3585587</c:v>
                </c:pt>
                <c:pt idx="2">
                  <c:v>9808610194.1993217</c:v>
                </c:pt>
              </c:numCache>
            </c:numRef>
          </c:val>
          <c:extLst>
            <c:ext xmlns:c16="http://schemas.microsoft.com/office/drawing/2014/chart" uri="{C3380CC4-5D6E-409C-BE32-E72D297353CC}">
              <c16:uniqueId val="{00000000-444A-43B2-9880-78872DBB682E}"/>
            </c:ext>
          </c:extLst>
        </c:ser>
        <c:ser>
          <c:idx val="1"/>
          <c:order val="1"/>
          <c:tx>
            <c:strRef>
              <c:f>Sheet8!$U$8</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Sheet8!$AH$8:$AJ$8</c:f>
              <c:numCache>
                <c:formatCode>#,##0,,,;\(#,##0,,,\);\-;@</c:formatCode>
                <c:ptCount val="3"/>
                <c:pt idx="0">
                  <c:v>15023005592.102415</c:v>
                </c:pt>
                <c:pt idx="1">
                  <c:v>20662489810.983585</c:v>
                </c:pt>
                <c:pt idx="2">
                  <c:v>20288210546.846764</c:v>
                </c:pt>
              </c:numCache>
            </c:numRef>
          </c:val>
          <c:extLst>
            <c:ext xmlns:c16="http://schemas.microsoft.com/office/drawing/2014/chart" uri="{C3380CC4-5D6E-409C-BE32-E72D297353CC}">
              <c16:uniqueId val="{00000001-444A-43B2-9880-78872DBB682E}"/>
            </c:ext>
          </c:extLst>
        </c:ser>
        <c:ser>
          <c:idx val="2"/>
          <c:order val="2"/>
          <c:tx>
            <c:strRef>
              <c:f>Sheet8!$U$9</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Sheet8!$AH$9:$AJ$9</c:f>
              <c:numCache>
                <c:formatCode>#,##0,,,;\(#,##0,,,\);\-;@</c:formatCode>
                <c:ptCount val="3"/>
                <c:pt idx="0">
                  <c:v>7949335401.2750244</c:v>
                </c:pt>
                <c:pt idx="1">
                  <c:v>10968899866.900072</c:v>
                </c:pt>
                <c:pt idx="2">
                  <c:v>11548072587.417053</c:v>
                </c:pt>
              </c:numCache>
            </c:numRef>
          </c:val>
          <c:extLst>
            <c:ext xmlns:c16="http://schemas.microsoft.com/office/drawing/2014/chart" uri="{C3380CC4-5D6E-409C-BE32-E72D297353CC}">
              <c16:uniqueId val="{00000002-444A-43B2-9880-78872DBB682E}"/>
            </c:ext>
          </c:extLst>
        </c:ser>
        <c:ser>
          <c:idx val="3"/>
          <c:order val="3"/>
          <c:tx>
            <c:strRef>
              <c:f>Sheet8!$U$10</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Sheet8!$AH$10:$AJ$10</c:f>
              <c:numCache>
                <c:formatCode>#,##0,,,;\(#,##0,,,\);\-;@</c:formatCode>
                <c:ptCount val="3"/>
                <c:pt idx="0">
                  <c:v>34026984061.21228</c:v>
                </c:pt>
                <c:pt idx="1">
                  <c:v>40729243487.242218</c:v>
                </c:pt>
                <c:pt idx="2">
                  <c:v>41644893328.463135</c:v>
                </c:pt>
              </c:numCache>
            </c:numRef>
          </c:val>
          <c:extLst>
            <c:ext xmlns:c16="http://schemas.microsoft.com/office/drawing/2014/chart" uri="{C3380CC4-5D6E-409C-BE32-E72D297353CC}">
              <c16:uniqueId val="{00000003-444A-43B2-9880-78872DBB682E}"/>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5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판매량 </a:t>
            </a:r>
            <a:r>
              <a:rPr lang="en-US" altLang="ko-KR"/>
              <a:t>- </a:t>
            </a:r>
            <a:r>
              <a:rPr lang="ko-KR" altLang="en-US"/>
              <a:t>영국</a:t>
            </a: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Sheet8!$AH$41:$AJ$41</c:f>
              <c:numCache>
                <c:formatCode>#,##0;\(#,##0\);\-;@</c:formatCode>
                <c:ptCount val="3"/>
                <c:pt idx="0">
                  <c:v>420</c:v>
                </c:pt>
                <c:pt idx="1">
                  <c:v>343</c:v>
                </c:pt>
                <c:pt idx="2">
                  <c:v>370</c:v>
                </c:pt>
              </c:numCache>
            </c:numRef>
          </c:val>
          <c:extLst>
            <c:ext xmlns:c16="http://schemas.microsoft.com/office/drawing/2014/chart" uri="{C3380CC4-5D6E-409C-BE32-E72D297353CC}">
              <c16:uniqueId val="{00000000-EA13-4083-825F-9358A99BF3BE}"/>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Sheet8!$AH$42:$AJ$42</c:f>
              <c:numCache>
                <c:formatCode>#,##0;\(#,##0\);\-;@</c:formatCode>
                <c:ptCount val="3"/>
                <c:pt idx="0">
                  <c:v>559</c:v>
                </c:pt>
                <c:pt idx="1">
                  <c:v>774</c:v>
                </c:pt>
                <c:pt idx="2">
                  <c:v>605</c:v>
                </c:pt>
              </c:numCache>
            </c:numRef>
          </c:val>
          <c:extLst>
            <c:ext xmlns:c16="http://schemas.microsoft.com/office/drawing/2014/chart" uri="{C3380CC4-5D6E-409C-BE32-E72D297353CC}">
              <c16:uniqueId val="{00000001-EA13-4083-825F-9358A99BF3BE}"/>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Sheet8!$AH$43:$AJ$43</c:f>
              <c:numCache>
                <c:formatCode>#,##0;\(#,##0\);\-;@</c:formatCode>
                <c:ptCount val="3"/>
                <c:pt idx="0">
                  <c:v>323</c:v>
                </c:pt>
                <c:pt idx="1">
                  <c:v>483</c:v>
                </c:pt>
                <c:pt idx="2">
                  <c:v>525</c:v>
                </c:pt>
              </c:numCache>
            </c:numRef>
          </c:val>
          <c:extLst>
            <c:ext xmlns:c16="http://schemas.microsoft.com/office/drawing/2014/chart" uri="{C3380CC4-5D6E-409C-BE32-E72D297353CC}">
              <c16:uniqueId val="{00000002-EA13-4083-825F-9358A99BF3BE}"/>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Sheet8!$AH$6:$AJ$6</c:f>
              <c:strCache>
                <c:ptCount val="3"/>
                <c:pt idx="0">
                  <c:v>'17</c:v>
                </c:pt>
                <c:pt idx="1">
                  <c:v>'18</c:v>
                </c:pt>
                <c:pt idx="2">
                  <c:v>'19</c:v>
                </c:pt>
              </c:strCache>
            </c:strRef>
          </c:cat>
          <c:val>
            <c:numRef>
              <c:f>Sheet8!$AH$44:$AJ$44</c:f>
              <c:numCache>
                <c:formatCode>#,##0;\(#,##0\);\-;@</c:formatCode>
                <c:ptCount val="3"/>
                <c:pt idx="0">
                  <c:v>1302</c:v>
                </c:pt>
                <c:pt idx="1">
                  <c:v>1600</c:v>
                </c:pt>
                <c:pt idx="2">
                  <c:v>1500</c:v>
                </c:pt>
              </c:numCache>
            </c:numRef>
          </c:val>
          <c:extLst>
            <c:ext xmlns:c16="http://schemas.microsoft.com/office/drawing/2014/chart" uri="{C3380CC4-5D6E-409C-BE32-E72D297353CC}">
              <c16:uniqueId val="{00000003-EA13-4083-825F-9358A99BF3BE}"/>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2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sz="800"/>
              <a:t>[</a:t>
            </a:r>
            <a:r>
              <a:rPr lang="ko-KR" altLang="en-US" sz="800"/>
              <a:t>완성차</a:t>
            </a:r>
            <a:r>
              <a:rPr lang="en-US" altLang="ko-KR" sz="800"/>
              <a:t>] Revenue</a:t>
            </a:r>
            <a:r>
              <a:rPr lang="en-US" altLang="ko-KR" sz="800" baseline="0"/>
              <a:t> Bridge - </a:t>
            </a:r>
            <a:r>
              <a:rPr lang="ko-KR" altLang="en-US" sz="800" baseline="0"/>
              <a:t>내수</a:t>
            </a:r>
            <a:endParaRPr lang="en-US" sz="800"/>
          </a:p>
        </c:rich>
      </c:tx>
      <c:layout>
        <c:manualLayout>
          <c:xMode val="edge"/>
          <c:yMode val="edge"/>
          <c:x val="2.2926500032832735E-2"/>
          <c:y val="3.564874755704326E-2"/>
        </c:manualLayout>
      </c:layout>
      <c:overlay val="0"/>
    </c:title>
    <c:autoTitleDeleted val="0"/>
    <c:plotArea>
      <c:layout>
        <c:manualLayout>
          <c:layoutTarget val="inner"/>
          <c:xMode val="edge"/>
          <c:yMode val="edge"/>
          <c:x val="0.12653599693882239"/>
          <c:y val="0.15669835717315178"/>
          <c:w val="0.8620029174995657"/>
          <c:h val="0.57520125751559881"/>
        </c:manualLayout>
      </c:layout>
      <c:barChart>
        <c:barDir val="col"/>
        <c:grouping val="stacked"/>
        <c:varyColors val="0"/>
        <c:ser>
          <c:idx val="0"/>
          <c:order val="0"/>
          <c:tx>
            <c:strRef>
              <c:f>Sheet1!$O$101</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Sheet1!$O$102:$O$123</c:f>
              <c:numCache>
                <c:formatCode>General</c:formatCode>
                <c:ptCount val="22"/>
                <c:pt idx="0" formatCode="#,##0.0,,,;\(#,##0.0,,,\);\-;@">
                  <c:v>55899377634.926384</c:v>
                </c:pt>
                <c:pt idx="7" formatCode="#,##0.0,,,;\(#,##0.0,,,\);\-;@">
                  <c:v>57804290596.694481</c:v>
                </c:pt>
                <c:pt idx="14" formatCode="#,##0.0,,,;\(#,##0.0,,,\);\-;@">
                  <c:v>65215420132.166718</c:v>
                </c:pt>
                <c:pt idx="21" formatCode="#,##0.0,,,;\(#,##0.0,,,\);\-;@">
                  <c:v>63980189254.000008</c:v>
                </c:pt>
              </c:numCache>
            </c:numRef>
          </c:val>
          <c:extLst>
            <c:ext xmlns:c16="http://schemas.microsoft.com/office/drawing/2014/chart" uri="{C3380CC4-5D6E-409C-BE32-E72D297353CC}">
              <c16:uniqueId val="{00000000-806D-4ED1-B9DE-A11AC1BCE1C2}"/>
            </c:ext>
          </c:extLst>
        </c:ser>
        <c:ser>
          <c:idx val="1"/>
          <c:order val="1"/>
          <c:tx>
            <c:strRef>
              <c:f>Sheet1!$P$101</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Sheet1!$P$102:$P$123</c:f>
              <c:numCache>
                <c:formatCode>General</c:formatCode>
                <c:ptCount val="22"/>
                <c:pt idx="0" formatCode="#,##0.0,,,;\(#,##0.0,,,\);\-;@">
                  <c:v>235685796784.30188</c:v>
                </c:pt>
                <c:pt idx="7" formatCode="#,##0.0,,,;\(#,##0.0,,,\);\-;@">
                  <c:v>228036098903.57379</c:v>
                </c:pt>
                <c:pt idx="14" formatCode="#,##0.0,,,;\(#,##0.0,,,\);\-;@">
                  <c:v>193146876490.37766</c:v>
                </c:pt>
                <c:pt idx="21" formatCode="#,##0.0,,,;\(#,##0.0,,,\);\-;@">
                  <c:v>171345221146.00003</c:v>
                </c:pt>
              </c:numCache>
            </c:numRef>
          </c:val>
          <c:extLst>
            <c:ext xmlns:c16="http://schemas.microsoft.com/office/drawing/2014/chart" uri="{C3380CC4-5D6E-409C-BE32-E72D297353CC}">
              <c16:uniqueId val="{00000001-806D-4ED1-B9DE-A11AC1BCE1C2}"/>
            </c:ext>
          </c:extLst>
        </c:ser>
        <c:ser>
          <c:idx val="2"/>
          <c:order val="2"/>
          <c:tx>
            <c:strRef>
              <c:f>Sheet1!$Q$101</c:f>
              <c:strCache>
                <c:ptCount val="1"/>
                <c:pt idx="0">
                  <c:v>CL3</c:v>
                </c:pt>
              </c:strCache>
            </c:strRef>
          </c:tx>
          <c:spPr>
            <a:solidFill>
              <a:srgbClr val="C6007E"/>
            </a:solidFill>
            <a:ln w="3175">
              <a:solidFill>
                <a:srgbClr val="FFFFFF"/>
              </a:solidFill>
              <a:prstDash val="solid"/>
            </a:ln>
          </c:spPr>
          <c:invertIfNegative val="0"/>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Sheet1!$Q$102:$Q$123</c:f>
              <c:numCache>
                <c:formatCode>General</c:formatCode>
                <c:ptCount val="22"/>
                <c:pt idx="0" formatCode="#,##0.0,,,;\(#,##0.0,,,\);\-;@">
                  <c:v>282000000</c:v>
                </c:pt>
                <c:pt idx="7" formatCode="#,##0.0,,,;\(#,##0.0,,,\);\-;@">
                  <c:v>33</c:v>
                </c:pt>
                <c:pt idx="14" formatCode="#,##0.0,,,;\(#,##0.0,,,\);\-;@">
                  <c:v>123688227.06375861</c:v>
                </c:pt>
                <c:pt idx="21" formatCode="#,##0.0,,,;\(#,##0.0,,,\);\-;@">
                  <c:v>548314312</c:v>
                </c:pt>
              </c:numCache>
            </c:numRef>
          </c:val>
          <c:extLst>
            <c:ext xmlns:c16="http://schemas.microsoft.com/office/drawing/2014/chart" uri="{C3380CC4-5D6E-409C-BE32-E72D297353CC}">
              <c16:uniqueId val="{00000002-806D-4ED1-B9DE-A11AC1BCE1C2}"/>
            </c:ext>
          </c:extLst>
        </c:ser>
        <c:ser>
          <c:idx val="3"/>
          <c:order val="3"/>
          <c:tx>
            <c:strRef>
              <c:f>Sheet1!$R$101</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6D-4ED1-B9DE-A11AC1BCE1C2}"/>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6D-4ED1-B9DE-A11AC1BCE1C2}"/>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6D-4ED1-B9DE-A11AC1BCE1C2}"/>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6D-4ED1-B9DE-A11AC1BCE1C2}"/>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Sheet1!$R$102:$R$123</c:f>
              <c:numCache>
                <c:formatCode>General</c:formatCode>
                <c:ptCount val="22"/>
                <c:pt idx="0" formatCode="#,##0.0,,,;\(#,##0.0,,,\);\-;@">
                  <c:v>291867174419.22827</c:v>
                </c:pt>
                <c:pt idx="7" formatCode="#,##0.0,,,;\(#,##0.0,,,\);\-;@">
                  <c:v>285840389533.26825</c:v>
                </c:pt>
                <c:pt idx="14" formatCode="#,##0.0,,,;\(#,##0.0,,,\);\-;@">
                  <c:v>258485984849.60812</c:v>
                </c:pt>
                <c:pt idx="21" formatCode="#,##0.0,,,;\(#,##0.0,,,\);\-;@">
                  <c:v>235873724712.00003</c:v>
                </c:pt>
              </c:numCache>
            </c:numRef>
          </c:val>
          <c:extLst>
            <c:ext xmlns:c16="http://schemas.microsoft.com/office/drawing/2014/chart" uri="{C3380CC4-5D6E-409C-BE32-E72D297353CC}">
              <c16:uniqueId val="{00000007-806D-4ED1-B9DE-A11AC1BCE1C2}"/>
            </c:ext>
          </c:extLst>
        </c:ser>
        <c:ser>
          <c:idx val="4"/>
          <c:order val="4"/>
          <c:tx>
            <c:strRef>
              <c:f>Sheet1!$S$101</c:f>
              <c:strCache>
                <c:ptCount val="1"/>
                <c:pt idx="0">
                  <c:v>Buffer</c:v>
                </c:pt>
              </c:strCache>
            </c:strRef>
          </c:tx>
          <c:spPr>
            <a:noFill/>
            <a:ln w="3175">
              <a:noFill/>
              <a:prstDash val="solid"/>
            </a:ln>
          </c:spPr>
          <c:invertIfNegative val="0"/>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Sheet1!$S$102:$S$123</c:f>
              <c:numCache>
                <c:formatCode>#,##0.0,,,;\(#,##0.0,,,\);\-;@</c:formatCode>
                <c:ptCount val="22"/>
                <c:pt idx="1">
                  <c:v>291867174419.22827</c:v>
                </c:pt>
                <c:pt idx="2">
                  <c:v>293176862526.55042</c:v>
                </c:pt>
                <c:pt idx="3">
                  <c:v>293772087380.9964</c:v>
                </c:pt>
                <c:pt idx="4">
                  <c:v>286122389500.26831</c:v>
                </c:pt>
                <c:pt idx="5">
                  <c:v>286122389500.26831</c:v>
                </c:pt>
                <c:pt idx="6">
                  <c:v>285992902706.62482</c:v>
                </c:pt>
                <c:pt idx="8">
                  <c:v>285992902706.62482</c:v>
                </c:pt>
                <c:pt idx="9">
                  <c:v>288743677159.63336</c:v>
                </c:pt>
                <c:pt idx="10">
                  <c:v>293404032242.09705</c:v>
                </c:pt>
                <c:pt idx="11">
                  <c:v>258514809828.90088</c:v>
                </c:pt>
                <c:pt idx="12">
                  <c:v>258466920698.81357</c:v>
                </c:pt>
                <c:pt idx="13">
                  <c:v>258466920698.81357</c:v>
                </c:pt>
                <c:pt idx="15">
                  <c:v>256531974436.284</c:v>
                </c:pt>
                <c:pt idx="16">
                  <c:v>256531974436.284</c:v>
                </c:pt>
                <c:pt idx="17">
                  <c:v>257250753971.44141</c:v>
                </c:pt>
                <c:pt idx="18">
                  <c:v>235449098627.06375</c:v>
                </c:pt>
                <c:pt idx="19">
                  <c:v>235124723781.44724</c:v>
                </c:pt>
                <c:pt idx="20">
                  <c:v>235124723781.44724</c:v>
                </c:pt>
              </c:numCache>
            </c:numRef>
          </c:val>
          <c:extLst>
            <c:ext xmlns:c16="http://schemas.microsoft.com/office/drawing/2014/chart" uri="{C3380CC4-5D6E-409C-BE32-E72D297353CC}">
              <c16:uniqueId val="{00000008-806D-4ED1-B9DE-A11AC1BCE1C2}"/>
            </c:ext>
          </c:extLst>
        </c:ser>
        <c:ser>
          <c:idx val="5"/>
          <c:order val="5"/>
          <c:tx>
            <c:strRef>
              <c:f>Sheet1!$T$101</c:f>
              <c:strCache>
                <c:ptCount val="1"/>
                <c:pt idx="0">
                  <c:v>Positive</c:v>
                </c:pt>
              </c:strCache>
            </c:strRef>
          </c:tx>
          <c:spPr>
            <a:solidFill>
              <a:srgbClr val="6D2077"/>
            </a:solidFill>
            <a:ln w="3175">
              <a:noFill/>
              <a:prstDash val="solid"/>
            </a:ln>
          </c:spPr>
          <c:invertIfNegative val="0"/>
          <c:dPt>
            <c:idx val="13"/>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0E-806D-4ED1-B9DE-A11AC1BCE1C2}"/>
              </c:ext>
            </c:extLst>
          </c:dPt>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Sheet1!$T$102:$T$123</c:f>
              <c:numCache>
                <c:formatCode>#,##0.0,,,;\(#,##0.0,,,\);\-;@</c:formatCode>
                <c:ptCount val="22"/>
                <c:pt idx="1">
                  <c:v>1309688107.3221202</c:v>
                </c:pt>
                <c:pt idx="2">
                  <c:v>595224854.44597542</c:v>
                </c:pt>
                <c:pt idx="3">
                  <c:v>4304584040.8582258</c:v>
                </c:pt>
                <c:pt idx="5">
                  <c:v>15785933.629237622</c:v>
                </c:pt>
                <c:pt idx="8">
                  <c:v>2750774453.0085468</c:v>
                </c:pt>
                <c:pt idx="9">
                  <c:v>4660355082.4636869</c:v>
                </c:pt>
                <c:pt idx="10">
                  <c:v>3228576472.156146</c:v>
                </c:pt>
                <c:pt idx="13">
                  <c:v>19064150.794563793</c:v>
                </c:pt>
                <c:pt idx="16">
                  <c:v>718779535.15741181</c:v>
                </c:pt>
                <c:pt idx="17">
                  <c:v>1768554029.1783502</c:v>
                </c:pt>
                <c:pt idx="20">
                  <c:v>749000930.55276048</c:v>
                </c:pt>
              </c:numCache>
            </c:numRef>
          </c:val>
          <c:extLst>
            <c:ext xmlns:c16="http://schemas.microsoft.com/office/drawing/2014/chart" uri="{C3380CC4-5D6E-409C-BE32-E72D297353CC}">
              <c16:uniqueId val="{00000009-806D-4ED1-B9DE-A11AC1BCE1C2}"/>
            </c:ext>
          </c:extLst>
        </c:ser>
        <c:ser>
          <c:idx val="6"/>
          <c:order val="6"/>
          <c:tx>
            <c:strRef>
              <c:f>Sheet1!$U$101</c:f>
              <c:strCache>
                <c:ptCount val="1"/>
                <c:pt idx="0">
                  <c:v>Negative</c:v>
                </c:pt>
              </c:strCache>
            </c:strRef>
          </c:tx>
          <c:spPr>
            <a:solidFill>
              <a:srgbClr val="005EB8"/>
            </a:solidFill>
            <a:ln w="3175">
              <a:noFill/>
              <a:prstDash val="solid"/>
            </a:ln>
          </c:spPr>
          <c:invertIfNegative val="0"/>
          <c:dPt>
            <c:idx val="12"/>
            <c:invertIfNegative val="0"/>
            <c:bubble3D val="0"/>
            <c:spPr>
              <a:solidFill>
                <a:srgbClr val="005EB8"/>
              </a:solidFill>
              <a:ln w="3175">
                <a:solidFill>
                  <a:srgbClr val="005EB8"/>
                </a:solidFill>
                <a:prstDash val="solid"/>
              </a:ln>
            </c:spPr>
            <c:extLst>
              <c:ext xmlns:c16="http://schemas.microsoft.com/office/drawing/2014/chart" uri="{C3380CC4-5D6E-409C-BE32-E72D297353CC}">
                <c16:uniqueId val="{0000000D-806D-4ED1-B9DE-A11AC1BCE1C2}"/>
              </c:ext>
            </c:extLst>
          </c:dPt>
          <c:dLbls>
            <c:dLbl>
              <c:idx val="11"/>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A-806D-4ED1-B9DE-A11AC1BCE1C2}"/>
                </c:ext>
              </c:extLst>
            </c:dLbl>
            <c:dLbl>
              <c:idx val="18"/>
              <c:layout>
                <c:manualLayout>
                  <c:x val="-1.0006529116655148E-16"/>
                  <c:y val="-2.2013204169184955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06D-4ED1-B9DE-A11AC1BCE1C2}"/>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Sheet1!$M$102:$N$123</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Sheet1!$U$102:$U$123</c:f>
              <c:numCache>
                <c:formatCode>General</c:formatCode>
                <c:ptCount val="22"/>
                <c:pt idx="4" formatCode="\(#,##0.0,,,\);\(#,##0.0,,,\);\-;@">
                  <c:v>11954281921.586273</c:v>
                </c:pt>
                <c:pt idx="6" formatCode="\(#,##0.0,,,\);\(#,##0.0,,,\);\-;@">
                  <c:v>145272727.27272725</c:v>
                </c:pt>
                <c:pt idx="11" formatCode="\(#,##0.0,,,\);\(#,##0.0,,,\);\-;@">
                  <c:v>38117798885.352287</c:v>
                </c:pt>
                <c:pt idx="12" formatCode="\(#,##0.0,,,\);\(#,##0.0,,,\);\-;@">
                  <c:v>47889130.087315522</c:v>
                </c:pt>
                <c:pt idx="15" formatCode="\(#,##0.0,,,\);\(#,##0.0,,,\);\-;@">
                  <c:v>1954010413.324116</c:v>
                </c:pt>
                <c:pt idx="18" formatCode="\(#,##0.0,,,\);\(#,##0.0,,,\);\-;@">
                  <c:v>23570209373.555996</c:v>
                </c:pt>
                <c:pt idx="19" formatCode="\(#,##0.0,,,\);\(#,##0.0,,,\);\-;@">
                  <c:v>324374845.61651909</c:v>
                </c:pt>
              </c:numCache>
            </c:numRef>
          </c:val>
          <c:extLst>
            <c:ext xmlns:c16="http://schemas.microsoft.com/office/drawing/2014/chart" uri="{C3380CC4-5D6E-409C-BE32-E72D297353CC}">
              <c16:uniqueId val="{0000000C-806D-4ED1-B9DE-A11AC1BCE1C2}"/>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350000000000"/>
        </c:scaling>
        <c:delete val="0"/>
        <c:axPos val="l"/>
        <c:title>
          <c:tx>
            <c:rich>
              <a:bodyPr rot="-5400000" vert="horz"/>
              <a:lstStyle/>
              <a:p>
                <a:pPr>
                  <a:defRPr altLang="ko-KR" sz="700">
                    <a:solidFill>
                      <a:srgbClr val="000000"/>
                    </a:solidFill>
                  </a:defRPr>
                </a:pPr>
                <a:r>
                  <a:rPr lang="ko-KR" altLang="en-US" sz="700"/>
                  <a:t>십억원</a:t>
                </a:r>
                <a:endParaRPr lang="en-US" sz="700"/>
              </a:p>
            </c:rich>
          </c:tx>
          <c:layout>
            <c:manualLayout>
              <c:xMode val="edge"/>
              <c:yMode val="edge"/>
              <c:x val="3.7960926595244152E-2"/>
              <c:y val="0.3676426541956454"/>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45151667820081098"/>
          <c:y val="0.91891922864256104"/>
          <c:w val="0.11717369089073354"/>
          <c:h val="4.0515226668765308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err="1"/>
              <a:t>완성차</a:t>
            </a:r>
            <a:r>
              <a:rPr lang="ko-KR" altLang="en-US" dirty="0"/>
              <a:t> 유형별 매출액 </a:t>
            </a:r>
            <a:r>
              <a:rPr lang="en-US" altLang="ko-KR" dirty="0"/>
              <a:t>- </a:t>
            </a:r>
            <a:r>
              <a:rPr lang="ko-KR" altLang="en-US" dirty="0"/>
              <a:t>중국</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Sheet8!$AK$7:$AM$7</c:f>
              <c:numCache>
                <c:formatCode>#,##0,,,;\(#,##0,,,\);\-;@</c:formatCode>
                <c:ptCount val="3"/>
                <c:pt idx="0">
                  <c:v>4476221952.5199995</c:v>
                </c:pt>
                <c:pt idx="1">
                  <c:v>7103440660.1318083</c:v>
                </c:pt>
                <c:pt idx="2">
                  <c:v>14400455288.773108</c:v>
                </c:pt>
              </c:numCache>
            </c:numRef>
          </c:val>
          <c:extLst>
            <c:ext xmlns:c16="http://schemas.microsoft.com/office/drawing/2014/chart" uri="{C3380CC4-5D6E-409C-BE32-E72D297353CC}">
              <c16:uniqueId val="{00000000-633B-4575-AD13-09AE9FAF9C8E}"/>
            </c:ext>
          </c:extLst>
        </c:ser>
        <c:ser>
          <c:idx val="1"/>
          <c:order val="1"/>
          <c:tx>
            <c:strRef>
              <c:f>Sheet8!$U$8</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Sheet8!$AK$8:$AM$8</c:f>
              <c:numCache>
                <c:formatCode>#,##0,,,;\(#,##0,,,\);\-;@</c:formatCode>
                <c:ptCount val="3"/>
                <c:pt idx="0">
                  <c:v>6253772159.0100012</c:v>
                </c:pt>
                <c:pt idx="1">
                  <c:v>11702774345.644663</c:v>
                </c:pt>
                <c:pt idx="2">
                  <c:v>8121095129.0586338</c:v>
                </c:pt>
              </c:numCache>
            </c:numRef>
          </c:val>
          <c:extLst>
            <c:ext xmlns:c16="http://schemas.microsoft.com/office/drawing/2014/chart" uri="{C3380CC4-5D6E-409C-BE32-E72D297353CC}">
              <c16:uniqueId val="{00000001-633B-4575-AD13-09AE9FAF9C8E}"/>
            </c:ext>
          </c:extLst>
        </c:ser>
        <c:ser>
          <c:idx val="2"/>
          <c:order val="2"/>
          <c:tx>
            <c:strRef>
              <c:f>Sheet8!$U$9</c:f>
              <c:strCache>
                <c:ptCount val="1"/>
                <c:pt idx="0">
                  <c:v>LP</c:v>
                </c:pt>
              </c:strCache>
            </c:strRef>
          </c:tx>
          <c:spPr>
            <a:solidFill>
              <a:srgbClr val="6D2077"/>
            </a:solidFill>
            <a:ln w="3175">
              <a:solidFill>
                <a:sysClr val="window" lastClr="FFFFFF"/>
              </a:solidFill>
            </a:ln>
          </c:spPr>
          <c:invertIfNegative val="0"/>
          <c:dLbls>
            <c:delete val="1"/>
          </c:dLbls>
          <c:cat>
            <c:strRef>
              <c:f>Sheet8!$AK$6:$AM$6</c:f>
              <c:strCache>
                <c:ptCount val="3"/>
                <c:pt idx="0">
                  <c:v>'17</c:v>
                </c:pt>
                <c:pt idx="1">
                  <c:v>'18</c:v>
                </c:pt>
                <c:pt idx="2">
                  <c:v>'19</c:v>
                </c:pt>
              </c:strCache>
            </c:strRef>
          </c:cat>
          <c:val>
            <c:numRef>
              <c:f>Sheet8!$AK$9:$AM$9</c:f>
              <c:numCache>
                <c:formatCode>#,##0,,,;\(#,##0,,,\);\-;@</c:formatCode>
                <c:ptCount val="3"/>
                <c:pt idx="0">
                  <c:v>25816486.579999998</c:v>
                </c:pt>
                <c:pt idx="1">
                  <c:v>200376813.11422694</c:v>
                </c:pt>
                <c:pt idx="2">
                  <c:v>268566022.06330001</c:v>
                </c:pt>
              </c:numCache>
            </c:numRef>
          </c:val>
          <c:extLst>
            <c:ext xmlns:c16="http://schemas.microsoft.com/office/drawing/2014/chart" uri="{C3380CC4-5D6E-409C-BE32-E72D297353CC}">
              <c16:uniqueId val="{00000002-633B-4575-AD13-09AE9FAF9C8E}"/>
            </c:ext>
          </c:extLst>
        </c:ser>
        <c:ser>
          <c:idx val="3"/>
          <c:order val="3"/>
          <c:tx>
            <c:strRef>
              <c:f>Sheet8!$U$10</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Sheet8!$AK$10:$AM$10</c:f>
              <c:numCache>
                <c:formatCode>#,##0,,,;\(#,##0,,,\);\-;@</c:formatCode>
                <c:ptCount val="3"/>
                <c:pt idx="0">
                  <c:v>10755810598.110003</c:v>
                </c:pt>
                <c:pt idx="1">
                  <c:v>19006591818.890697</c:v>
                </c:pt>
                <c:pt idx="2">
                  <c:v>22790116439.895042</c:v>
                </c:pt>
              </c:numCache>
            </c:numRef>
          </c:val>
          <c:extLst>
            <c:ext xmlns:c16="http://schemas.microsoft.com/office/drawing/2014/chart" uri="{C3380CC4-5D6E-409C-BE32-E72D297353CC}">
              <c16:uniqueId val="{00000003-633B-4575-AD13-09AE9FAF9C8E}"/>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25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판매량 </a:t>
            </a:r>
            <a:r>
              <a:rPr lang="en-US" altLang="ko-KR"/>
              <a:t>- </a:t>
            </a:r>
            <a:r>
              <a:rPr lang="ko-KR" altLang="en-US"/>
              <a:t>중국</a:t>
            </a: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Sheet8!$AK$41:$AM$41</c:f>
              <c:numCache>
                <c:formatCode>#,##0;\(#,##0\);\-;@</c:formatCode>
                <c:ptCount val="3"/>
                <c:pt idx="0">
                  <c:v>239</c:v>
                </c:pt>
                <c:pt idx="1">
                  <c:v>373</c:v>
                </c:pt>
                <c:pt idx="2">
                  <c:v>1113</c:v>
                </c:pt>
              </c:numCache>
            </c:numRef>
          </c:val>
          <c:extLst>
            <c:ext xmlns:c16="http://schemas.microsoft.com/office/drawing/2014/chart" uri="{C3380CC4-5D6E-409C-BE32-E72D297353CC}">
              <c16:uniqueId val="{00000000-4361-4489-931B-9333FF428F99}"/>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Sheet8!$AK$42:$AM$42</c:f>
              <c:numCache>
                <c:formatCode>#,##0;\(#,##0\);\-;@</c:formatCode>
                <c:ptCount val="3"/>
                <c:pt idx="0">
                  <c:v>559</c:v>
                </c:pt>
                <c:pt idx="1">
                  <c:v>1217</c:v>
                </c:pt>
                <c:pt idx="2">
                  <c:v>790</c:v>
                </c:pt>
              </c:numCache>
            </c:numRef>
          </c:val>
          <c:extLst>
            <c:ext xmlns:c16="http://schemas.microsoft.com/office/drawing/2014/chart" uri="{C3380CC4-5D6E-409C-BE32-E72D297353CC}">
              <c16:uniqueId val="{00000001-4361-4489-931B-9333FF428F99}"/>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Sheet8!$AK$43:$AM$43</c:f>
              <c:numCache>
                <c:formatCode>#,##0;\(#,##0\);\-;@</c:formatCode>
                <c:ptCount val="3"/>
                <c:pt idx="0">
                  <c:v>2</c:v>
                </c:pt>
                <c:pt idx="1">
                  <c:v>10</c:v>
                </c:pt>
                <c:pt idx="2">
                  <c:v>15</c:v>
                </c:pt>
              </c:numCache>
            </c:numRef>
          </c:val>
          <c:extLst>
            <c:ext xmlns:c16="http://schemas.microsoft.com/office/drawing/2014/chart" uri="{C3380CC4-5D6E-409C-BE32-E72D297353CC}">
              <c16:uniqueId val="{00000002-4361-4489-931B-9333FF428F99}"/>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Sheet8!$AK$6:$AM$6</c:f>
              <c:strCache>
                <c:ptCount val="3"/>
                <c:pt idx="0">
                  <c:v>'17</c:v>
                </c:pt>
                <c:pt idx="1">
                  <c:v>'18</c:v>
                </c:pt>
                <c:pt idx="2">
                  <c:v>'19</c:v>
                </c:pt>
              </c:strCache>
            </c:strRef>
          </c:cat>
          <c:val>
            <c:numRef>
              <c:f>Sheet8!$AK$44:$AM$44</c:f>
              <c:numCache>
                <c:formatCode>#,##0;\(#,##0\);\-;@</c:formatCode>
                <c:ptCount val="3"/>
                <c:pt idx="0">
                  <c:v>800</c:v>
                </c:pt>
                <c:pt idx="1">
                  <c:v>1600</c:v>
                </c:pt>
                <c:pt idx="2">
                  <c:v>1918</c:v>
                </c:pt>
              </c:numCache>
            </c:numRef>
          </c:val>
          <c:extLst>
            <c:ext xmlns:c16="http://schemas.microsoft.com/office/drawing/2014/chart" uri="{C3380CC4-5D6E-409C-BE32-E72D297353CC}">
              <c16:uniqueId val="{00000003-4361-4489-931B-9333FF428F99}"/>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2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매출액 </a:t>
            </a:r>
            <a:r>
              <a:rPr lang="en-US" altLang="ko-KR"/>
              <a:t>- </a:t>
            </a:r>
            <a:r>
              <a:rPr lang="ko-KR" altLang="en-US"/>
              <a:t>신흥</a:t>
            </a:r>
            <a:endParaRPr lang="en-US" altLang="ko-K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Sheet8!$U$7</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Sheet8!$AE$7:$AG$7</c:f>
              <c:numCache>
                <c:formatCode>#,##0,,,;\(#,##0,,,\);\-;@</c:formatCode>
                <c:ptCount val="3"/>
                <c:pt idx="0">
                  <c:v>10928982760.989628</c:v>
                </c:pt>
                <c:pt idx="1">
                  <c:v>13583364257.396811</c:v>
                </c:pt>
                <c:pt idx="2">
                  <c:v>24221703203.164288</c:v>
                </c:pt>
              </c:numCache>
            </c:numRef>
          </c:val>
          <c:extLst>
            <c:ext xmlns:c16="http://schemas.microsoft.com/office/drawing/2014/chart" uri="{C3380CC4-5D6E-409C-BE32-E72D297353CC}">
              <c16:uniqueId val="{00000000-9889-4D87-9B20-178B3E9505FD}"/>
            </c:ext>
          </c:extLst>
        </c:ser>
        <c:ser>
          <c:idx val="1"/>
          <c:order val="1"/>
          <c:tx>
            <c:strRef>
              <c:f>Sheet8!$U$8</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Sheet8!$AE$8:$AG$8</c:f>
              <c:numCache>
                <c:formatCode>#,##0,,,;\(#,##0,,,\);\-;@</c:formatCode>
                <c:ptCount val="3"/>
                <c:pt idx="0">
                  <c:v>56032948481.964836</c:v>
                </c:pt>
                <c:pt idx="1">
                  <c:v>69695095557.466888</c:v>
                </c:pt>
                <c:pt idx="2">
                  <c:v>61819667423.797401</c:v>
                </c:pt>
              </c:numCache>
            </c:numRef>
          </c:val>
          <c:extLst>
            <c:ext xmlns:c16="http://schemas.microsoft.com/office/drawing/2014/chart" uri="{C3380CC4-5D6E-409C-BE32-E72D297353CC}">
              <c16:uniqueId val="{00000001-9889-4D87-9B20-178B3E9505FD}"/>
            </c:ext>
          </c:extLst>
        </c:ser>
        <c:ser>
          <c:idx val="2"/>
          <c:order val="2"/>
          <c:tx>
            <c:strRef>
              <c:f>Sheet8!$U$9</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Sheet8!$AE$9:$AG$9</c:f>
              <c:numCache>
                <c:formatCode>#,##0,,,;\(#,##0,,,\);\-;@</c:formatCode>
                <c:ptCount val="3"/>
                <c:pt idx="0">
                  <c:v>43036669560.524826</c:v>
                </c:pt>
                <c:pt idx="1">
                  <c:v>38975931279.865967</c:v>
                </c:pt>
                <c:pt idx="2">
                  <c:v>29185189387.059692</c:v>
                </c:pt>
              </c:numCache>
            </c:numRef>
          </c:val>
          <c:extLst>
            <c:ext xmlns:c16="http://schemas.microsoft.com/office/drawing/2014/chart" uri="{C3380CC4-5D6E-409C-BE32-E72D297353CC}">
              <c16:uniqueId val="{00000002-9889-4D87-9B20-178B3E9505FD}"/>
            </c:ext>
          </c:extLst>
        </c:ser>
        <c:ser>
          <c:idx val="3"/>
          <c:order val="3"/>
          <c:tx>
            <c:strRef>
              <c:f>Sheet8!$U$10</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Sheet8!$AE$10:$AG$10</c:f>
              <c:numCache>
                <c:formatCode>#,##0,,,;\(#,##0,,,\);\-;@</c:formatCode>
                <c:ptCount val="3"/>
                <c:pt idx="0">
                  <c:v>109998600803.47929</c:v>
                </c:pt>
                <c:pt idx="1">
                  <c:v>122254391094.72968</c:v>
                </c:pt>
                <c:pt idx="2">
                  <c:v>115226560014.02139</c:v>
                </c:pt>
              </c:numCache>
            </c:numRef>
          </c:val>
          <c:extLst>
            <c:ext xmlns:c16="http://schemas.microsoft.com/office/drawing/2014/chart" uri="{C3380CC4-5D6E-409C-BE32-E72D297353CC}">
              <c16:uniqueId val="{00000003-9889-4D87-9B20-178B3E9505FD}"/>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5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판매량 </a:t>
            </a:r>
            <a:r>
              <a:rPr lang="en-US" altLang="ko-KR"/>
              <a:t>- </a:t>
            </a:r>
            <a:r>
              <a:rPr lang="ko-KR" altLang="en-US"/>
              <a:t>신흥</a:t>
            </a:r>
          </a:p>
        </c:rich>
      </c:tx>
      <c:layout>
        <c:manualLayout>
          <c:xMode val="edge"/>
          <c:yMode val="edge"/>
          <c:x val="2.2806148411908669E-2"/>
          <c:y val="3.6882981480822662E-2"/>
        </c:manualLayout>
      </c:layout>
      <c:overlay val="0"/>
    </c:title>
    <c:autoTitleDeleted val="0"/>
    <c:plotArea>
      <c:layout>
        <c:manualLayout>
          <c:layoutTarget val="inner"/>
          <c:xMode val="edge"/>
          <c:yMode val="edge"/>
          <c:x val="0.18180253853020045"/>
          <c:y val="0.18978535359654833"/>
          <c:w val="0.63236002178649242"/>
          <c:h val="0.59924768518518523"/>
        </c:manualLayout>
      </c:layout>
      <c:barChart>
        <c:barDir val="col"/>
        <c:grouping val="stacked"/>
        <c:varyColors val="0"/>
        <c:ser>
          <c:idx val="0"/>
          <c:order val="0"/>
          <c:tx>
            <c:strRef>
              <c:f>Sheet8!$U$41</c:f>
              <c:strCache>
                <c:ptCount val="1"/>
                <c:pt idx="0">
                  <c:v>전동</c:v>
                </c:pt>
              </c:strCache>
            </c:strRef>
          </c:tx>
          <c:spPr>
            <a:solidFill>
              <a:srgbClr val="00338D"/>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Sheet8!$AE$41:$AG$41</c:f>
              <c:numCache>
                <c:formatCode>#,##0;\(#,##0\);\-;@</c:formatCode>
                <c:ptCount val="3"/>
                <c:pt idx="0">
                  <c:v>479</c:v>
                </c:pt>
                <c:pt idx="1">
                  <c:v>643</c:v>
                </c:pt>
                <c:pt idx="2">
                  <c:v>1278</c:v>
                </c:pt>
              </c:numCache>
            </c:numRef>
          </c:val>
          <c:extLst>
            <c:ext xmlns:c16="http://schemas.microsoft.com/office/drawing/2014/chart" uri="{C3380CC4-5D6E-409C-BE32-E72D297353CC}">
              <c16:uniqueId val="{00000000-E27D-41B2-8B11-FD5D76B052D2}"/>
            </c:ext>
          </c:extLst>
        </c:ser>
        <c:ser>
          <c:idx val="1"/>
          <c:order val="1"/>
          <c:tx>
            <c:strRef>
              <c:f>Sheet8!$U$42</c:f>
              <c:strCache>
                <c:ptCount val="1"/>
                <c:pt idx="0">
                  <c:v>디젤</c:v>
                </c:pt>
              </c:strCache>
            </c:strRef>
          </c:tx>
          <c:spPr>
            <a:solidFill>
              <a:srgbClr val="0091DA"/>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Sheet8!$AE$42:$AG$42</c:f>
              <c:numCache>
                <c:formatCode>#,##0;\(#,##0\);\-;@</c:formatCode>
                <c:ptCount val="3"/>
                <c:pt idx="0">
                  <c:v>1984</c:v>
                </c:pt>
                <c:pt idx="1">
                  <c:v>2629</c:v>
                </c:pt>
                <c:pt idx="2">
                  <c:v>1925</c:v>
                </c:pt>
              </c:numCache>
            </c:numRef>
          </c:val>
          <c:extLst>
            <c:ext xmlns:c16="http://schemas.microsoft.com/office/drawing/2014/chart" uri="{C3380CC4-5D6E-409C-BE32-E72D297353CC}">
              <c16:uniqueId val="{00000001-E27D-41B2-8B11-FD5D76B052D2}"/>
            </c:ext>
          </c:extLst>
        </c:ser>
        <c:ser>
          <c:idx val="2"/>
          <c:order val="2"/>
          <c:tx>
            <c:strRef>
              <c:f>Sheet8!$U$43</c:f>
              <c:strCache>
                <c:ptCount val="1"/>
                <c:pt idx="0">
                  <c:v>LP</c:v>
                </c:pt>
              </c:strCache>
            </c:strRef>
          </c:tx>
          <c:spPr>
            <a:solidFill>
              <a:srgbClr val="6D2077"/>
            </a:solidFill>
            <a:ln w="3175">
              <a:solidFill>
                <a:sysClr val="window" lastClr="FFFFFF"/>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Sheet8!$AE$43:$AG$43</c:f>
              <c:numCache>
                <c:formatCode>#,##0;\(#,##0\);\-;@</c:formatCode>
                <c:ptCount val="3"/>
                <c:pt idx="0">
                  <c:v>1870</c:v>
                </c:pt>
                <c:pt idx="1">
                  <c:v>1899</c:v>
                </c:pt>
                <c:pt idx="2">
                  <c:v>1304</c:v>
                </c:pt>
              </c:numCache>
            </c:numRef>
          </c:val>
          <c:extLst>
            <c:ext xmlns:c16="http://schemas.microsoft.com/office/drawing/2014/chart" uri="{C3380CC4-5D6E-409C-BE32-E72D297353CC}">
              <c16:uniqueId val="{00000002-E27D-41B2-8B11-FD5D76B052D2}"/>
            </c:ext>
          </c:extLst>
        </c:ser>
        <c:ser>
          <c:idx val="3"/>
          <c:order val="3"/>
          <c:tx>
            <c:strRef>
              <c:f>Sheet8!$U$44</c:f>
              <c:strCache>
                <c:ptCount val="1"/>
                <c:pt idx="0">
                  <c:v>총합계</c:v>
                </c:pt>
              </c:strCache>
            </c:strRef>
          </c:tx>
          <c:spPr>
            <a:noFill/>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Sheet8!$AE$6:$AG$6</c:f>
              <c:strCache>
                <c:ptCount val="3"/>
                <c:pt idx="0">
                  <c:v>'17</c:v>
                </c:pt>
                <c:pt idx="1">
                  <c:v>'18</c:v>
                </c:pt>
                <c:pt idx="2">
                  <c:v>'19</c:v>
                </c:pt>
              </c:strCache>
            </c:strRef>
          </c:cat>
          <c:val>
            <c:numRef>
              <c:f>Sheet8!$AE$44:$AG$44</c:f>
              <c:numCache>
                <c:formatCode>#,##0;\(#,##0\);\-;@</c:formatCode>
                <c:ptCount val="3"/>
                <c:pt idx="0">
                  <c:v>4333</c:v>
                </c:pt>
                <c:pt idx="1">
                  <c:v>5171</c:v>
                </c:pt>
                <c:pt idx="2">
                  <c:v>4507</c:v>
                </c:pt>
              </c:numCache>
            </c:numRef>
          </c:val>
          <c:extLst>
            <c:ext xmlns:c16="http://schemas.microsoft.com/office/drawing/2014/chart" uri="{C3380CC4-5D6E-409C-BE32-E72D297353CC}">
              <c16:uniqueId val="{00000003-E27D-41B2-8B11-FD5D76B052D2}"/>
            </c:ext>
          </c:extLst>
        </c:ser>
        <c:dLbls>
          <c:dLblPos val="ctr"/>
          <c:showLegendKey val="0"/>
          <c:showVal val="1"/>
          <c:showCatName val="0"/>
          <c:showSerName val="0"/>
          <c:showPercent val="0"/>
          <c:showBubbleSize val="0"/>
        </c:dLbls>
        <c:gapWidth val="7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6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3"/>
        <c:delete val="1"/>
      </c:legendEntry>
      <c:layout>
        <c:manualLayout>
          <c:xMode val="edge"/>
          <c:yMode val="edge"/>
          <c:x val="0.2521069162417689"/>
          <c:y val="0.8844439920924563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신흥</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9328039088"/>
          <c:y val="0.20055397900512612"/>
          <c:w val="0.62743545751633989"/>
          <c:h val="0.62476232566266177"/>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Sheet8!$AE$76:$AG$76</c:f>
              <c:strCache>
                <c:ptCount val="3"/>
                <c:pt idx="0">
                  <c:v>'17</c:v>
                </c:pt>
                <c:pt idx="1">
                  <c:v>'18</c:v>
                </c:pt>
                <c:pt idx="2">
                  <c:v>'19</c:v>
                </c:pt>
              </c:strCache>
            </c:strRef>
          </c:cat>
          <c:val>
            <c:numRef>
              <c:f>Sheet8!$AE$77:$AG$77</c:f>
              <c:numCache>
                <c:formatCode>#,##0,,;\(#,##0,,\);\-;@</c:formatCode>
                <c:ptCount val="3"/>
                <c:pt idx="0">
                  <c:v>22816247.935260184</c:v>
                </c:pt>
                <c:pt idx="1">
                  <c:v>21124983.292996597</c:v>
                </c:pt>
                <c:pt idx="2">
                  <c:v>18952819.407796782</c:v>
                </c:pt>
              </c:numCache>
            </c:numRef>
          </c:val>
          <c:smooth val="0"/>
          <c:extLst>
            <c:ext xmlns:c16="http://schemas.microsoft.com/office/drawing/2014/chart" uri="{C3380CC4-5D6E-409C-BE32-E72D297353CC}">
              <c16:uniqueId val="{00000000-BB28-4DEC-A71F-E647C285ADAC}"/>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Sheet8!$AE$76:$AG$76</c:f>
              <c:strCache>
                <c:ptCount val="3"/>
                <c:pt idx="0">
                  <c:v>'17</c:v>
                </c:pt>
                <c:pt idx="1">
                  <c:v>'18</c:v>
                </c:pt>
                <c:pt idx="2">
                  <c:v>'19</c:v>
                </c:pt>
              </c:strCache>
            </c:strRef>
          </c:cat>
          <c:val>
            <c:numRef>
              <c:f>Sheet8!$AE$78:$AG$78</c:f>
              <c:numCache>
                <c:formatCode>#,##0,,;\(#,##0,,\);\-;@</c:formatCode>
                <c:ptCount val="3"/>
                <c:pt idx="0">
                  <c:v>28242413.549377438</c:v>
                </c:pt>
                <c:pt idx="1">
                  <c:v>26510116.225738641</c:v>
                </c:pt>
                <c:pt idx="2">
                  <c:v>32114112.947427221</c:v>
                </c:pt>
              </c:numCache>
            </c:numRef>
          </c:val>
          <c:smooth val="0"/>
          <c:extLst>
            <c:ext xmlns:c16="http://schemas.microsoft.com/office/drawing/2014/chart" uri="{C3380CC4-5D6E-409C-BE32-E72D297353CC}">
              <c16:uniqueId val="{00000001-BB28-4DEC-A71F-E647C285ADAC}"/>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Sheet8!$AE$76:$AG$76</c:f>
              <c:strCache>
                <c:ptCount val="3"/>
                <c:pt idx="0">
                  <c:v>'17</c:v>
                </c:pt>
                <c:pt idx="1">
                  <c:v>'18</c:v>
                </c:pt>
                <c:pt idx="2">
                  <c:v>'19</c:v>
                </c:pt>
              </c:strCache>
            </c:strRef>
          </c:cat>
          <c:val>
            <c:numRef>
              <c:f>Sheet8!$AE$79:$AG$79</c:f>
              <c:numCache>
                <c:formatCode>#,##0,,;\(#,##0,,\);\-;@</c:formatCode>
                <c:ptCount val="3"/>
                <c:pt idx="0">
                  <c:v>23014261.797072098</c:v>
                </c:pt>
                <c:pt idx="1">
                  <c:v>20524450.384342268</c:v>
                </c:pt>
                <c:pt idx="2">
                  <c:v>22381280.204800379</c:v>
                </c:pt>
              </c:numCache>
            </c:numRef>
          </c:val>
          <c:smooth val="0"/>
          <c:extLst>
            <c:ext xmlns:c16="http://schemas.microsoft.com/office/drawing/2014/chart" uri="{C3380CC4-5D6E-409C-BE32-E72D297353CC}">
              <c16:uniqueId val="{00000002-BB28-4DEC-A71F-E647C285ADAC}"/>
            </c:ext>
          </c:extLst>
        </c:ser>
        <c:ser>
          <c:idx val="3"/>
          <c:order val="3"/>
          <c:tx>
            <c:strRef>
              <c:f>Sheet8!$U$80</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cat>
            <c:strRef>
              <c:f>Sheet8!$AE$76:$AG$76</c:f>
              <c:strCache>
                <c:ptCount val="3"/>
                <c:pt idx="0">
                  <c:v>'17</c:v>
                </c:pt>
                <c:pt idx="1">
                  <c:v>'18</c:v>
                </c:pt>
                <c:pt idx="2">
                  <c:v>'19</c:v>
                </c:pt>
              </c:strCache>
            </c:strRef>
          </c:cat>
          <c:val>
            <c:numRef>
              <c:f>Sheet8!$AE$80:$AG$80</c:f>
              <c:numCache>
                <c:formatCode>#,##0,,;\(#,##0,,\);\-;@</c:formatCode>
                <c:ptCount val="3"/>
                <c:pt idx="0">
                  <c:v>25386245.28120916</c:v>
                </c:pt>
                <c:pt idx="1">
                  <c:v>23642311.176702704</c:v>
                </c:pt>
                <c:pt idx="2">
                  <c:v>25566132.685604922</c:v>
                </c:pt>
              </c:numCache>
            </c:numRef>
          </c:val>
          <c:smooth val="0"/>
          <c:extLst>
            <c:ext xmlns:c16="http://schemas.microsoft.com/office/drawing/2014/chart" uri="{C3380CC4-5D6E-409C-BE32-E72D297353CC}">
              <c16:uniqueId val="{00000003-BB28-4DEC-A71F-E647C285ADAC}"/>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2944826329607712"/>
          <c:y val="0.91454789278881399"/>
          <c:w val="0.72417541659561036"/>
          <c:h val="8.5452113538767013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중국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9328039088"/>
          <c:y val="0.20055397900512612"/>
          <c:w val="0.62743545751633989"/>
          <c:h val="0.62476232566266177"/>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4.692981460522945E-2"/>
                  <c:y val="-4.43711611439982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93-4FD9-A334-F422BFEC33E8}"/>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Sheet8!$AK$76:$AM$76</c:f>
              <c:strCache>
                <c:ptCount val="3"/>
                <c:pt idx="0">
                  <c:v>'17</c:v>
                </c:pt>
                <c:pt idx="1">
                  <c:v>'18</c:v>
                </c:pt>
                <c:pt idx="2">
                  <c:v>'19</c:v>
                </c:pt>
              </c:strCache>
            </c:strRef>
          </c:cat>
          <c:val>
            <c:numRef>
              <c:f>Sheet8!$AK$77:$AM$77</c:f>
              <c:numCache>
                <c:formatCode>#,##0,,;\(#,##0,,\);\-;@</c:formatCode>
                <c:ptCount val="3"/>
                <c:pt idx="0">
                  <c:v>18728962.144435145</c:v>
                </c:pt>
                <c:pt idx="1">
                  <c:v>19044076.8368145</c:v>
                </c:pt>
                <c:pt idx="2">
                  <c:v>12938414.45532175</c:v>
                </c:pt>
              </c:numCache>
            </c:numRef>
          </c:val>
          <c:smooth val="0"/>
          <c:extLst>
            <c:ext xmlns:c16="http://schemas.microsoft.com/office/drawing/2014/chart" uri="{C3380CC4-5D6E-409C-BE32-E72D297353CC}">
              <c16:uniqueId val="{00000000-FF93-4FD9-A334-F422BFEC33E8}"/>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Sheet8!$AK$76:$AM$76</c:f>
              <c:strCache>
                <c:ptCount val="3"/>
                <c:pt idx="0">
                  <c:v>'17</c:v>
                </c:pt>
                <c:pt idx="1">
                  <c:v>'18</c:v>
                </c:pt>
                <c:pt idx="2">
                  <c:v>'19</c:v>
                </c:pt>
              </c:strCache>
            </c:strRef>
          </c:cat>
          <c:val>
            <c:numRef>
              <c:f>Sheet8!$AK$78:$AM$78</c:f>
              <c:numCache>
                <c:formatCode>#,##0,,;\(#,##0,,\);\-;@</c:formatCode>
                <c:ptCount val="3"/>
                <c:pt idx="0">
                  <c:v>11187427.833649376</c:v>
                </c:pt>
                <c:pt idx="1">
                  <c:v>9616084.0966677591</c:v>
                </c:pt>
                <c:pt idx="2">
                  <c:v>10279867.251972955</c:v>
                </c:pt>
              </c:numCache>
            </c:numRef>
          </c:val>
          <c:smooth val="0"/>
          <c:extLst>
            <c:ext xmlns:c16="http://schemas.microsoft.com/office/drawing/2014/chart" uri="{C3380CC4-5D6E-409C-BE32-E72D297353CC}">
              <c16:uniqueId val="{00000001-FF93-4FD9-A334-F422BFEC33E8}"/>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layout>
                <c:manualLayout>
                  <c:x val="-4.692981460522945E-2"/>
                  <c:y val="-4.43711611439982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93-4FD9-A334-F422BFEC33E8}"/>
                </c:ext>
              </c:extLst>
            </c:dLbl>
            <c:dLbl>
              <c:idx val="1"/>
              <c:delete val="1"/>
              <c:extLst>
                <c:ext xmlns:c15="http://schemas.microsoft.com/office/drawing/2012/chart" uri="{CE6537A1-D6FC-4f65-9D91-7224C49458BB}"/>
                <c:ext xmlns:c16="http://schemas.microsoft.com/office/drawing/2014/chart" uri="{C3380CC4-5D6E-409C-BE32-E72D297353CC}">
                  <c16:uniqueId val="{00000002-FF93-4FD9-A334-F422BFEC33E8}"/>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Sheet8!$AK$76:$AM$76</c:f>
              <c:strCache>
                <c:ptCount val="3"/>
                <c:pt idx="0">
                  <c:v>'17</c:v>
                </c:pt>
                <c:pt idx="1">
                  <c:v>'18</c:v>
                </c:pt>
                <c:pt idx="2">
                  <c:v>'19</c:v>
                </c:pt>
              </c:strCache>
            </c:strRef>
          </c:cat>
          <c:val>
            <c:numRef>
              <c:f>Sheet8!$AK$79:$AM$79</c:f>
              <c:numCache>
                <c:formatCode>#,##0,,;\(#,##0,,\);\-;@</c:formatCode>
                <c:ptCount val="3"/>
                <c:pt idx="0">
                  <c:v>12908243.289999999</c:v>
                </c:pt>
                <c:pt idx="1">
                  <c:v>20037681.311422694</c:v>
                </c:pt>
                <c:pt idx="2">
                  <c:v>17904401.470886666</c:v>
                </c:pt>
              </c:numCache>
            </c:numRef>
          </c:val>
          <c:smooth val="0"/>
          <c:extLst>
            <c:ext xmlns:c16="http://schemas.microsoft.com/office/drawing/2014/chart" uri="{C3380CC4-5D6E-409C-BE32-E72D297353CC}">
              <c16:uniqueId val="{00000003-FF93-4FD9-A334-F422BFEC33E8}"/>
            </c:ext>
          </c:extLst>
        </c:ser>
        <c:ser>
          <c:idx val="3"/>
          <c:order val="3"/>
          <c:tx>
            <c:strRef>
              <c:f>Sheet8!$U$80</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6-FF93-4FD9-A334-F422BFEC33E8}"/>
                </c:ext>
              </c:extLst>
            </c:dLbl>
            <c:dLbl>
              <c:idx val="1"/>
              <c:layout>
                <c:manualLayout>
                  <c:x val="-4.921538805781385E-2"/>
                  <c:y val="-5.82567474173547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F93-4FD9-A334-F422BFEC33E8}"/>
                </c:ext>
              </c:extLst>
            </c:dLbl>
            <c:dLbl>
              <c:idx val="2"/>
              <c:delete val="1"/>
              <c:extLst>
                <c:ext xmlns:c15="http://schemas.microsoft.com/office/drawing/2012/chart" uri="{CE6537A1-D6FC-4f65-9D91-7224C49458BB}"/>
                <c:ext xmlns:c16="http://schemas.microsoft.com/office/drawing/2014/chart" uri="{C3380CC4-5D6E-409C-BE32-E72D297353CC}">
                  <c16:uniqueId val="{00000005-FF93-4FD9-A334-F422BFEC33E8}"/>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Sheet8!$AK$76:$AM$76</c:f>
              <c:strCache>
                <c:ptCount val="3"/>
                <c:pt idx="0">
                  <c:v>'17</c:v>
                </c:pt>
                <c:pt idx="1">
                  <c:v>'18</c:v>
                </c:pt>
                <c:pt idx="2">
                  <c:v>'19</c:v>
                </c:pt>
              </c:strCache>
            </c:strRef>
          </c:cat>
          <c:val>
            <c:numRef>
              <c:f>Sheet8!$AK$80:$AM$80</c:f>
              <c:numCache>
                <c:formatCode>#,##0,,;\(#,##0,,\);\-;@</c:formatCode>
                <c:ptCount val="3"/>
                <c:pt idx="0">
                  <c:v>13444763.247637503</c:v>
                </c:pt>
                <c:pt idx="1">
                  <c:v>11879119.886806685</c:v>
                </c:pt>
                <c:pt idx="2">
                  <c:v>11882229.634981774</c:v>
                </c:pt>
              </c:numCache>
            </c:numRef>
          </c:val>
          <c:smooth val="0"/>
          <c:extLst>
            <c:ext xmlns:c16="http://schemas.microsoft.com/office/drawing/2014/chart" uri="{C3380CC4-5D6E-409C-BE32-E72D297353CC}">
              <c16:uniqueId val="{00000004-FF93-4FD9-A334-F422BFEC33E8}"/>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4178046431385774"/>
          <c:y val="0.91454777806979848"/>
          <c:w val="0.72434356242034703"/>
          <c:h val="8.5452169759555982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a:t>
            </a:r>
            <a:r>
              <a:rPr lang="en-US" altLang="ko-KR"/>
              <a:t>ASP - </a:t>
            </a:r>
            <a:r>
              <a:rPr lang="ko-KR" altLang="en-US"/>
              <a:t>영국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9328039088"/>
          <c:y val="0.20055397900512612"/>
          <c:w val="0.66525811140866875"/>
          <c:h val="0.62476232566266177"/>
        </c:manualLayout>
      </c:layout>
      <c:lineChart>
        <c:grouping val="standard"/>
        <c:varyColors val="0"/>
        <c:ser>
          <c:idx val="0"/>
          <c:order val="0"/>
          <c:tx>
            <c:strRef>
              <c:f>Sheet8!$U$77</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0-FDA8-4683-942B-6774CFAD3235}"/>
                </c:ext>
              </c:extLst>
            </c:dLbl>
            <c:dLbl>
              <c:idx val="1"/>
              <c:delete val="1"/>
              <c:extLst>
                <c:ext xmlns:c15="http://schemas.microsoft.com/office/drawing/2012/chart" uri="{CE6537A1-D6FC-4f65-9D91-7224C49458BB}"/>
                <c:ext xmlns:c16="http://schemas.microsoft.com/office/drawing/2014/chart" uri="{C3380CC4-5D6E-409C-BE32-E72D297353CC}">
                  <c16:uniqueId val="{00000001-FDA8-4683-942B-6774CFAD3235}"/>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Sheet8!$AH$76:$AJ$76</c:f>
              <c:strCache>
                <c:ptCount val="3"/>
                <c:pt idx="0">
                  <c:v>'17</c:v>
                </c:pt>
                <c:pt idx="1">
                  <c:v>'18</c:v>
                </c:pt>
                <c:pt idx="2">
                  <c:v>'19</c:v>
                </c:pt>
              </c:strCache>
            </c:strRef>
          </c:cat>
          <c:val>
            <c:numRef>
              <c:f>Sheet8!$AH$77:$AJ$77</c:f>
              <c:numCache>
                <c:formatCode>#,##0,,;\(#,##0,,\);\-;@</c:formatCode>
                <c:ptCount val="3"/>
                <c:pt idx="0">
                  <c:v>26320578.732940096</c:v>
                </c:pt>
                <c:pt idx="1">
                  <c:v>26524355.129325245</c:v>
                </c:pt>
                <c:pt idx="2">
                  <c:v>26509757.281619787</c:v>
                </c:pt>
              </c:numCache>
            </c:numRef>
          </c:val>
          <c:smooth val="0"/>
          <c:extLst>
            <c:ext xmlns:c16="http://schemas.microsoft.com/office/drawing/2014/chart" uri="{C3380CC4-5D6E-409C-BE32-E72D297353CC}">
              <c16:uniqueId val="{00000002-FDA8-4683-942B-6774CFAD3235}"/>
            </c:ext>
          </c:extLst>
        </c:ser>
        <c:ser>
          <c:idx val="1"/>
          <c:order val="1"/>
          <c:tx>
            <c:strRef>
              <c:f>Sheet8!$U$78</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Sheet8!$AH$76:$AJ$76</c:f>
              <c:strCache>
                <c:ptCount val="3"/>
                <c:pt idx="0">
                  <c:v>'17</c:v>
                </c:pt>
                <c:pt idx="1">
                  <c:v>'18</c:v>
                </c:pt>
                <c:pt idx="2">
                  <c:v>'19</c:v>
                </c:pt>
              </c:strCache>
            </c:strRef>
          </c:cat>
          <c:val>
            <c:numRef>
              <c:f>Sheet8!$AH$78:$AJ$78</c:f>
              <c:numCache>
                <c:formatCode>#,##0,,;\(#,##0,,\);\-;@</c:formatCode>
                <c:ptCount val="3"/>
                <c:pt idx="0">
                  <c:v>26874786.390165322</c:v>
                </c:pt>
                <c:pt idx="1">
                  <c:v>26695723.270004634</c:v>
                </c:pt>
                <c:pt idx="2">
                  <c:v>33534232.308837626</c:v>
                </c:pt>
              </c:numCache>
            </c:numRef>
          </c:val>
          <c:smooth val="0"/>
          <c:extLst>
            <c:ext xmlns:c16="http://schemas.microsoft.com/office/drawing/2014/chart" uri="{C3380CC4-5D6E-409C-BE32-E72D297353CC}">
              <c16:uniqueId val="{00000003-FDA8-4683-942B-6774CFAD3235}"/>
            </c:ext>
          </c:extLst>
        </c:ser>
        <c:ser>
          <c:idx val="2"/>
          <c:order val="2"/>
          <c:tx>
            <c:strRef>
              <c:f>Sheet8!$U$79</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Sheet8!$AH$76:$AJ$76</c:f>
              <c:strCache>
                <c:ptCount val="3"/>
                <c:pt idx="0">
                  <c:v>'17</c:v>
                </c:pt>
                <c:pt idx="1">
                  <c:v>'18</c:v>
                </c:pt>
                <c:pt idx="2">
                  <c:v>'19</c:v>
                </c:pt>
              </c:strCache>
            </c:strRef>
          </c:cat>
          <c:val>
            <c:numRef>
              <c:f>Sheet8!$AH$79:$AJ$79</c:f>
              <c:numCache>
                <c:formatCode>#,##0,,;\(#,##0,,\);\-;@</c:formatCode>
                <c:ptCount val="3"/>
                <c:pt idx="0">
                  <c:v>24610945.514783356</c:v>
                </c:pt>
                <c:pt idx="1">
                  <c:v>22709937.612629548</c:v>
                </c:pt>
                <c:pt idx="2">
                  <c:v>21996328.737937246</c:v>
                </c:pt>
              </c:numCache>
            </c:numRef>
          </c:val>
          <c:smooth val="0"/>
          <c:extLst>
            <c:ext xmlns:c16="http://schemas.microsoft.com/office/drawing/2014/chart" uri="{C3380CC4-5D6E-409C-BE32-E72D297353CC}">
              <c16:uniqueId val="{00000004-FDA8-4683-942B-6774CFAD3235}"/>
            </c:ext>
          </c:extLst>
        </c:ser>
        <c:ser>
          <c:idx val="3"/>
          <c:order val="3"/>
          <c:tx>
            <c:strRef>
              <c:f>Sheet8!$U$80</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cat>
            <c:strRef>
              <c:f>Sheet8!$AH$76:$AJ$76</c:f>
              <c:strCache>
                <c:ptCount val="3"/>
                <c:pt idx="0">
                  <c:v>'17</c:v>
                </c:pt>
                <c:pt idx="1">
                  <c:v>'18</c:v>
                </c:pt>
                <c:pt idx="2">
                  <c:v>'19</c:v>
                </c:pt>
              </c:strCache>
            </c:strRef>
          </c:cat>
          <c:val>
            <c:numRef>
              <c:f>Sheet8!$AH$80:$AJ$80</c:f>
              <c:numCache>
                <c:formatCode>#,##0,,;\(#,##0,,\);\-;@</c:formatCode>
                <c:ptCount val="3"/>
                <c:pt idx="0">
                  <c:v>26134396.360378094</c:v>
                </c:pt>
                <c:pt idx="1">
                  <c:v>25455777.179526385</c:v>
                </c:pt>
                <c:pt idx="2">
                  <c:v>27763262.218975425</c:v>
                </c:pt>
              </c:numCache>
            </c:numRef>
          </c:val>
          <c:smooth val="0"/>
          <c:extLst>
            <c:ext xmlns:c16="http://schemas.microsoft.com/office/drawing/2014/chart" uri="{C3380CC4-5D6E-409C-BE32-E72D297353CC}">
              <c16:uniqueId val="{00000005-FDA8-4683-942B-6774CFAD3235}"/>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dirty="0"/>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2740762850143728"/>
          <c:y val="0.91454771240084587"/>
          <c:w val="0.72434332752535846"/>
          <c:h val="8.5452169759555982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내수</a:t>
            </a:r>
            <a:endParaRPr lang="en-US" altLang="ko-KR"/>
          </a:p>
        </c:rich>
      </c:tx>
      <c:layout>
        <c:manualLayout>
          <c:xMode val="edge"/>
          <c:yMode val="edge"/>
          <c:x val="2.2767078446030372E-2"/>
          <c:y val="3.5507007566557294E-2"/>
        </c:manualLayout>
      </c:layout>
      <c:overlay val="0"/>
    </c:title>
    <c:autoTitleDeleted val="0"/>
    <c:plotArea>
      <c:layout>
        <c:manualLayout>
          <c:layoutTarget val="inner"/>
          <c:xMode val="edge"/>
          <c:yMode val="edge"/>
          <c:x val="0.17947847091482305"/>
          <c:y val="0.20598895841941042"/>
          <c:w val="0.62743545751633989"/>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6.0718361596790831E-2"/>
                  <c:y val="-4.6875562822153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950-4CF8-9D2F-6E6E53AAFE29}"/>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Sheet8!$V$121:$X$121</c:f>
              <c:numCache>
                <c:formatCode>0.0%;\(0.0%\);\-</c:formatCode>
                <c:ptCount val="3"/>
                <c:pt idx="0">
                  <c:v>6.7432040329148374E-2</c:v>
                </c:pt>
                <c:pt idx="1">
                  <c:v>4.3772404914973605E-2</c:v>
                </c:pt>
                <c:pt idx="2">
                  <c:v>6.2528366089479648E-2</c:v>
                </c:pt>
              </c:numCache>
            </c:numRef>
          </c:val>
          <c:smooth val="0"/>
          <c:extLst>
            <c:ext xmlns:c16="http://schemas.microsoft.com/office/drawing/2014/chart" uri="{C3380CC4-5D6E-409C-BE32-E72D297353CC}">
              <c16:uniqueId val="{00000001-F950-4CF8-9D2F-6E6E53AAFE29}"/>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2"/>
              <c:layout>
                <c:manualLayout>
                  <c:x val="-5.7272370586757299E-2"/>
                  <c:y val="4.68760020979813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950-4CF8-9D2F-6E6E53AAFE29}"/>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Sheet8!$V$122:$X$122</c:f>
              <c:numCache>
                <c:formatCode>0.0%;\(0.0%\);\-</c:formatCode>
                <c:ptCount val="3"/>
                <c:pt idx="0">
                  <c:v>7.9937006301438851E-2</c:v>
                </c:pt>
                <c:pt idx="1">
                  <c:v>5.7418118715166874E-2</c:v>
                </c:pt>
                <c:pt idx="2">
                  <c:v>5.2666926664381684E-2</c:v>
                </c:pt>
              </c:numCache>
            </c:numRef>
          </c:val>
          <c:smooth val="0"/>
          <c:extLst>
            <c:ext xmlns:c16="http://schemas.microsoft.com/office/drawing/2014/chart" uri="{C3380CC4-5D6E-409C-BE32-E72D297353CC}">
              <c16:uniqueId val="{00000003-F950-4CF8-9D2F-6E6E53AAFE29}"/>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Sheet8!$V$123:$X$123</c:f>
              <c:numCache>
                <c:formatCode>0.0%;\(0.0%\);\-</c:formatCode>
                <c:ptCount val="3"/>
                <c:pt idx="0">
                  <c:v>0.17316133248136042</c:v>
                </c:pt>
                <c:pt idx="1">
                  <c:v>0.16143692926202058</c:v>
                </c:pt>
                <c:pt idx="2">
                  <c:v>0.11040506883932105</c:v>
                </c:pt>
              </c:numCache>
            </c:numRef>
          </c:val>
          <c:smooth val="0"/>
          <c:extLst>
            <c:ext xmlns:c16="http://schemas.microsoft.com/office/drawing/2014/chart" uri="{C3380CC4-5D6E-409C-BE32-E72D297353CC}">
              <c16:uniqueId val="{00000004-F950-4CF8-9D2F-6E6E53AAFE29}"/>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cat>
            <c:strRef>
              <c:f>Sheet8!$V$120:$X$120</c:f>
              <c:strCache>
                <c:ptCount val="3"/>
                <c:pt idx="0">
                  <c:v>'17</c:v>
                </c:pt>
                <c:pt idx="1">
                  <c:v>'18</c:v>
                </c:pt>
                <c:pt idx="2">
                  <c:v>'19</c:v>
                </c:pt>
              </c:strCache>
            </c:strRef>
          </c:cat>
          <c:val>
            <c:numRef>
              <c:f>Sheet8!$V$124:$X$124</c:f>
              <c:numCache>
                <c:formatCode>0.0%;\(0.0%\);\-</c:formatCode>
                <c:ptCount val="3"/>
                <c:pt idx="0">
                  <c:v>7.8268795859220947E-2</c:v>
                </c:pt>
                <c:pt idx="1">
                  <c:v>5.5422621306473074E-2</c:v>
                </c:pt>
                <c:pt idx="2">
                  <c:v>5.5819191355976842E-2</c:v>
                </c:pt>
              </c:numCache>
            </c:numRef>
          </c:val>
          <c:smooth val="0"/>
          <c:extLst>
            <c:ext xmlns:c16="http://schemas.microsoft.com/office/drawing/2014/chart" uri="{C3380CC4-5D6E-409C-BE32-E72D297353CC}">
              <c16:uniqueId val="{00000005-F950-4CF8-9D2F-6E6E53AAFE29}"/>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0866155002414749"/>
          <c:y val="0.91454768830017497"/>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북미</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813112097594437"/>
          <c:y val="0.16848268328878011"/>
          <c:w val="0.61763247603969917"/>
          <c:h val="0.60892045660084104"/>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Sheet8!$Y$121:$AA$121</c:f>
              <c:numCache>
                <c:formatCode>0.0%;\(0.0%\);\-</c:formatCode>
                <c:ptCount val="3"/>
                <c:pt idx="0">
                  <c:v>8.916436431674564E-2</c:v>
                </c:pt>
                <c:pt idx="1">
                  <c:v>5.4482485461080386E-2</c:v>
                </c:pt>
                <c:pt idx="2">
                  <c:v>0.10181382990689795</c:v>
                </c:pt>
              </c:numCache>
            </c:numRef>
          </c:val>
          <c:smooth val="0"/>
          <c:extLst>
            <c:ext xmlns:c16="http://schemas.microsoft.com/office/drawing/2014/chart" uri="{C3380CC4-5D6E-409C-BE32-E72D297353CC}">
              <c16:uniqueId val="{00000000-BCCD-4F3C-AF13-C482CC5F69C5}"/>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Sheet8!$Y$122:$AA$122</c:f>
              <c:numCache>
                <c:formatCode>0.0%;\(0.0%\);\-</c:formatCode>
                <c:ptCount val="3"/>
                <c:pt idx="0">
                  <c:v>0.15191809817672755</c:v>
                </c:pt>
                <c:pt idx="1">
                  <c:v>0.14127515110912167</c:v>
                </c:pt>
                <c:pt idx="2">
                  <c:v>0.14501564309291379</c:v>
                </c:pt>
              </c:numCache>
            </c:numRef>
          </c:val>
          <c:smooth val="0"/>
          <c:extLst>
            <c:ext xmlns:c16="http://schemas.microsoft.com/office/drawing/2014/chart" uri="{C3380CC4-5D6E-409C-BE32-E72D297353CC}">
              <c16:uniqueId val="{00000001-BCCD-4F3C-AF13-C482CC5F69C5}"/>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2"/>
              <c:layout>
                <c:manualLayout>
                  <c:x val="-6.4733015260645024E-2"/>
                  <c:y val="-4.45696763378586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CCD-4F3C-AF13-C482CC5F69C5}"/>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Sheet8!$Y$123:$AA$123</c:f>
              <c:numCache>
                <c:formatCode>0.0%;\(0.0%\);\-</c:formatCode>
                <c:ptCount val="3"/>
                <c:pt idx="0">
                  <c:v>4.7536050340001988E-2</c:v>
                </c:pt>
                <c:pt idx="1">
                  <c:v>1.0213313328925821E-2</c:v>
                </c:pt>
                <c:pt idx="2">
                  <c:v>-8.252133652311951E-3</c:v>
                </c:pt>
              </c:numCache>
            </c:numRef>
          </c:val>
          <c:smooth val="0"/>
          <c:extLst>
            <c:ext xmlns:c16="http://schemas.microsoft.com/office/drawing/2014/chart" uri="{C3380CC4-5D6E-409C-BE32-E72D297353CC}">
              <c16:uniqueId val="{00000002-BCCD-4F3C-AF13-C482CC5F69C5}"/>
            </c:ext>
          </c:extLst>
        </c:ser>
        <c:ser>
          <c:idx val="3"/>
          <c:order val="3"/>
          <c:tx>
            <c:strRef>
              <c:f>Sheet8!$U$124</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Sheet8!$Y$124:$AA$124</c:f>
              <c:numCache>
                <c:formatCode>0.0%;\(0.0%\);\-</c:formatCode>
                <c:ptCount val="3"/>
                <c:pt idx="0">
                  <c:v>7.6492636183670026E-2</c:v>
                </c:pt>
                <c:pt idx="1">
                  <c:v>5.7426004964913208E-2</c:v>
                </c:pt>
                <c:pt idx="2">
                  <c:v>5.2700909918381264E-2</c:v>
                </c:pt>
              </c:numCache>
            </c:numRef>
          </c:val>
          <c:smooth val="0"/>
          <c:extLst>
            <c:ext xmlns:c16="http://schemas.microsoft.com/office/drawing/2014/chart" uri="{C3380CC4-5D6E-409C-BE32-E72D297353CC}">
              <c16:uniqueId val="{00000003-BCCD-4F3C-AF13-C482CC5F69C5}"/>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2500001929740462"/>
          <c:y val="0.82516011507744935"/>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서유럽</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6178863453787842"/>
          <c:y val="0.18735159522362396"/>
          <c:w val="0.60174508207934163"/>
          <c:h val="0.58569319725469571"/>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Sheet8!$AB$121:$AD$121</c:f>
              <c:numCache>
                <c:formatCode>0.0%;\(0.0%\);\-</c:formatCode>
                <c:ptCount val="3"/>
                <c:pt idx="0">
                  <c:v>-1.3516449608192736E-2</c:v>
                </c:pt>
                <c:pt idx="1">
                  <c:v>4.8349331494313738E-2</c:v>
                </c:pt>
                <c:pt idx="2">
                  <c:v>-1.2165954849356877E-3</c:v>
                </c:pt>
              </c:numCache>
            </c:numRef>
          </c:val>
          <c:smooth val="0"/>
          <c:extLst>
            <c:ext xmlns:c16="http://schemas.microsoft.com/office/drawing/2014/chart" uri="{C3380CC4-5D6E-409C-BE32-E72D297353CC}">
              <c16:uniqueId val="{00000000-50BA-4E6C-8E7F-3CB0F1D8FA37}"/>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Sheet8!$AB$122:$AD$122</c:f>
              <c:numCache>
                <c:formatCode>0.0%;\(0.0%\);\-</c:formatCode>
                <c:ptCount val="3"/>
                <c:pt idx="0">
                  <c:v>5.4835473196651767E-2</c:v>
                </c:pt>
                <c:pt idx="1">
                  <c:v>8.925898580748487E-2</c:v>
                </c:pt>
                <c:pt idx="2">
                  <c:v>5.2002203759346298E-2</c:v>
                </c:pt>
              </c:numCache>
            </c:numRef>
          </c:val>
          <c:smooth val="0"/>
          <c:extLst>
            <c:ext xmlns:c16="http://schemas.microsoft.com/office/drawing/2014/chart" uri="{C3380CC4-5D6E-409C-BE32-E72D297353CC}">
              <c16:uniqueId val="{00000001-50BA-4E6C-8E7F-3CB0F1D8FA37}"/>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Sheet8!$AB$123:$AD$123</c:f>
              <c:numCache>
                <c:formatCode>0.0%;\(0.0%\);\-</c:formatCode>
                <c:ptCount val="3"/>
                <c:pt idx="0">
                  <c:v>-1.6352898491385437E-2</c:v>
                </c:pt>
                <c:pt idx="1">
                  <c:v>4.5378635058130078E-2</c:v>
                </c:pt>
                <c:pt idx="2">
                  <c:v>1.230245830904563E-2</c:v>
                </c:pt>
              </c:numCache>
            </c:numRef>
          </c:val>
          <c:smooth val="0"/>
          <c:extLst>
            <c:ext xmlns:c16="http://schemas.microsoft.com/office/drawing/2014/chart" uri="{C3380CC4-5D6E-409C-BE32-E72D297353CC}">
              <c16:uniqueId val="{00000002-50BA-4E6C-8E7F-3CB0F1D8FA37}"/>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Sheet8!$AB$124:$AD$124</c:f>
              <c:numCache>
                <c:formatCode>0.0%;\(0.0%\);\-</c:formatCode>
                <c:ptCount val="3"/>
                <c:pt idx="0">
                  <c:v>1.7648639248009558E-2</c:v>
                </c:pt>
                <c:pt idx="1">
                  <c:v>6.8575612622707921E-2</c:v>
                </c:pt>
                <c:pt idx="2">
                  <c:v>2.8377891755834606E-2</c:v>
                </c:pt>
              </c:numCache>
            </c:numRef>
          </c:val>
          <c:smooth val="0"/>
          <c:extLst>
            <c:ext xmlns:c16="http://schemas.microsoft.com/office/drawing/2014/chart" uri="{C3380CC4-5D6E-409C-BE32-E72D297353CC}">
              <c16:uniqueId val="{00000003-50BA-4E6C-8E7F-3CB0F1D8FA37}"/>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8009816497592401"/>
          <c:y val="0.87547864179772883"/>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altLang="ko-KR"/>
              <a:t>[</a:t>
            </a:r>
            <a:r>
              <a:rPr lang="ko-KR" altLang="en-US"/>
              <a:t>완성차</a:t>
            </a:r>
            <a:r>
              <a:rPr lang="en-US" altLang="ko-KR"/>
              <a:t>] Revenue Bridge - </a:t>
            </a:r>
            <a:r>
              <a:rPr lang="ko-KR" altLang="en-US"/>
              <a:t>북미</a:t>
            </a:r>
          </a:p>
        </c:rich>
      </c:tx>
      <c:layout>
        <c:manualLayout>
          <c:xMode val="edge"/>
          <c:yMode val="edge"/>
          <c:x val="2.2926500032832735E-2"/>
          <c:y val="3.564874755704326E-2"/>
        </c:manualLayout>
      </c:layout>
      <c:overlay val="0"/>
    </c:title>
    <c:autoTitleDeleted val="0"/>
    <c:plotArea>
      <c:layout>
        <c:manualLayout>
          <c:layoutTarget val="inner"/>
          <c:xMode val="edge"/>
          <c:yMode val="edge"/>
          <c:x val="0.10051266813319203"/>
          <c:y val="0.14239818030751186"/>
          <c:w val="0.87569684584453988"/>
          <c:h val="0.57520125751559881"/>
        </c:manualLayout>
      </c:layout>
      <c:barChart>
        <c:barDir val="col"/>
        <c:grouping val="stacked"/>
        <c:varyColors val="0"/>
        <c:ser>
          <c:idx val="0"/>
          <c:order val="0"/>
          <c:tx>
            <c:strRef>
              <c:f>Sheet1!$O$101</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Sheet1!$O$153:$O$174</c:f>
              <c:numCache>
                <c:formatCode>General</c:formatCode>
                <c:ptCount val="22"/>
                <c:pt idx="0" formatCode="#,##0.0,,,;\(#,##0.0,,,\);\-;@">
                  <c:v>14410983397.789358</c:v>
                </c:pt>
                <c:pt idx="7" formatCode="#,##0.0,,,;\(#,##0.0,,,\);\-;@">
                  <c:v>12627939278.987446</c:v>
                </c:pt>
                <c:pt idx="14" formatCode="#,##0.0,,,;\(#,##0.0,,,\);\-;@">
                  <c:v>20432531692.704704</c:v>
                </c:pt>
                <c:pt idx="21" formatCode="#,##0.0,,,;\(#,##0.0,,,\);\-;@">
                  <c:v>20252845022.049698</c:v>
                </c:pt>
              </c:numCache>
            </c:numRef>
          </c:val>
          <c:extLst>
            <c:ext xmlns:c16="http://schemas.microsoft.com/office/drawing/2014/chart" uri="{C3380CC4-5D6E-409C-BE32-E72D297353CC}">
              <c16:uniqueId val="{00000000-6789-4A00-BE98-A37D6C31480A}"/>
            </c:ext>
          </c:extLst>
        </c:ser>
        <c:ser>
          <c:idx val="1"/>
          <c:order val="1"/>
          <c:tx>
            <c:strRef>
              <c:f>Sheet1!$P$101</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Sheet1!$P$153:$P$174</c:f>
              <c:numCache>
                <c:formatCode>General</c:formatCode>
                <c:ptCount val="22"/>
                <c:pt idx="0" formatCode="#,##0.0,,,;\(#,##0.0,,,\);\-;@">
                  <c:v>113904585160.31538</c:v>
                </c:pt>
                <c:pt idx="7" formatCode="#,##0.0,,,;\(#,##0.0,,,\);\-;@">
                  <c:v>147396577233.16324</c:v>
                </c:pt>
                <c:pt idx="14" formatCode="#,##0.0,,,;\(#,##0.0,,,\);\-;@">
                  <c:v>184132253225.02826</c:v>
                </c:pt>
                <c:pt idx="21" formatCode="#,##0.0,,,;\(#,##0.0,,,\);\-;@">
                  <c:v>167824913327.43903</c:v>
                </c:pt>
              </c:numCache>
            </c:numRef>
          </c:val>
          <c:extLst>
            <c:ext xmlns:c16="http://schemas.microsoft.com/office/drawing/2014/chart" uri="{C3380CC4-5D6E-409C-BE32-E72D297353CC}">
              <c16:uniqueId val="{00000001-6789-4A00-BE98-A37D6C31480A}"/>
            </c:ext>
          </c:extLst>
        </c:ser>
        <c:ser>
          <c:idx val="2"/>
          <c:order val="2"/>
          <c:tx>
            <c:strRef>
              <c:f>Sheet1!$Q$101</c:f>
              <c:strCache>
                <c:ptCount val="1"/>
                <c:pt idx="0">
                  <c:v>CL3</c:v>
                </c:pt>
              </c:strCache>
            </c:strRef>
          </c:tx>
          <c:spPr>
            <a:solidFill>
              <a:srgbClr val="C6007E"/>
            </a:solidFill>
            <a:ln w="3175">
              <a:solidFill>
                <a:srgbClr val="FFFFFF"/>
              </a:solidFill>
              <a:prstDash val="solid"/>
            </a:ln>
          </c:spPr>
          <c:invertIfNegative val="0"/>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Sheet1!$Q$153:$Q$174</c:f>
              <c:numCache>
                <c:formatCode>General</c:formatCode>
                <c:ptCount val="22"/>
                <c:pt idx="0" formatCode="#,##0.0,,,;\(#,##0.0,,,\);\-;@">
                  <c:v>1320000000</c:v>
                </c:pt>
                <c:pt idx="7" formatCode="#,##0.0,,,;\(#,##0.0,,,\);\-;@">
                  <c:v>266</c:v>
                </c:pt>
                <c:pt idx="14" formatCode="#,##0.0,,,;\(#,##0.0,,,\);\-;@">
                  <c:v>1058359645.8978339</c:v>
                </c:pt>
                <c:pt idx="21" formatCode="#,##0.0,,,;\(#,##0.0,,,\);\-;@">
                  <c:v>2702600300.2061214</c:v>
                </c:pt>
              </c:numCache>
            </c:numRef>
          </c:val>
          <c:extLst>
            <c:ext xmlns:c16="http://schemas.microsoft.com/office/drawing/2014/chart" uri="{C3380CC4-5D6E-409C-BE32-E72D297353CC}">
              <c16:uniqueId val="{00000002-6789-4A00-BE98-A37D6C31480A}"/>
            </c:ext>
          </c:extLst>
        </c:ser>
        <c:ser>
          <c:idx val="3"/>
          <c:order val="3"/>
          <c:tx>
            <c:strRef>
              <c:f>Sheet1!$R$101</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89-4A00-BE98-A37D6C31480A}"/>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789-4A00-BE98-A37D6C31480A}"/>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789-4A00-BE98-A37D6C31480A}"/>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789-4A00-BE98-A37D6C31480A}"/>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Sheet1!$R$153:$R$174</c:f>
              <c:numCache>
                <c:formatCode>General</c:formatCode>
                <c:ptCount val="22"/>
                <c:pt idx="0" formatCode="#,##0.0,,,;\(#,##0.0,,,\);\-;@">
                  <c:v>129635568558.10474</c:v>
                </c:pt>
                <c:pt idx="7" formatCode="#,##0.0,,,;\(#,##0.0,,,\);\-;@">
                  <c:v>160024516778.1507</c:v>
                </c:pt>
                <c:pt idx="14" formatCode="#,##0.0,,,;\(#,##0.0,,,\);\-;@">
                  <c:v>205623144563.6308</c:v>
                </c:pt>
                <c:pt idx="21" formatCode="#,##0.0,,,;\(#,##0.0,,,\);\-;@">
                  <c:v>190780358649.69482</c:v>
                </c:pt>
              </c:numCache>
            </c:numRef>
          </c:val>
          <c:extLst>
            <c:ext xmlns:c16="http://schemas.microsoft.com/office/drawing/2014/chart" uri="{C3380CC4-5D6E-409C-BE32-E72D297353CC}">
              <c16:uniqueId val="{00000007-6789-4A00-BE98-A37D6C31480A}"/>
            </c:ext>
          </c:extLst>
        </c:ser>
        <c:ser>
          <c:idx val="4"/>
          <c:order val="4"/>
          <c:tx>
            <c:strRef>
              <c:f>Sheet1!$S$101</c:f>
              <c:strCache>
                <c:ptCount val="1"/>
                <c:pt idx="0">
                  <c:v>Buffer</c:v>
                </c:pt>
              </c:strCache>
            </c:strRef>
          </c:tx>
          <c:spPr>
            <a:noFill/>
            <a:ln w="3175">
              <a:noFill/>
              <a:prstDash val="solid"/>
            </a:ln>
          </c:spPr>
          <c:invertIfNegative val="0"/>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Sheet1!$S$153:$S$174</c:f>
              <c:numCache>
                <c:formatCode>#,##0.0,,,;\(#,##0.0,,,\);\-;@</c:formatCode>
                <c:ptCount val="22"/>
                <c:pt idx="1">
                  <c:v>127673981282.16206</c:v>
                </c:pt>
                <c:pt idx="2">
                  <c:v>127673981282.16206</c:v>
                </c:pt>
                <c:pt idx="3">
                  <c:v>127852524439.30281</c:v>
                </c:pt>
                <c:pt idx="4">
                  <c:v>131007184190.04051</c:v>
                </c:pt>
                <c:pt idx="5">
                  <c:v>161344516512.15067</c:v>
                </c:pt>
                <c:pt idx="6">
                  <c:v>161397350958.90817</c:v>
                </c:pt>
                <c:pt idx="8">
                  <c:v>161700057725.82547</c:v>
                </c:pt>
                <c:pt idx="9">
                  <c:v>162815374612.38678</c:v>
                </c:pt>
                <c:pt idx="10">
                  <c:v>169504650139.54272</c:v>
                </c:pt>
                <c:pt idx="11">
                  <c:v>177521767212.43015</c:v>
                </c:pt>
                <c:pt idx="12">
                  <c:v>206240326131.40775</c:v>
                </c:pt>
                <c:pt idx="13">
                  <c:v>205623144563.6308</c:v>
                </c:pt>
                <c:pt idx="15">
                  <c:v>205623144563.6308</c:v>
                </c:pt>
                <c:pt idx="16">
                  <c:v>205443457892.97577</c:v>
                </c:pt>
                <c:pt idx="17">
                  <c:v>205443457892.97577</c:v>
                </c:pt>
                <c:pt idx="18">
                  <c:v>189136117995.38654</c:v>
                </c:pt>
                <c:pt idx="19">
                  <c:v>189136117995.38654</c:v>
                </c:pt>
                <c:pt idx="20">
                  <c:v>189346884192.59268</c:v>
                </c:pt>
              </c:numCache>
            </c:numRef>
          </c:val>
          <c:extLst>
            <c:ext xmlns:c16="http://schemas.microsoft.com/office/drawing/2014/chart" uri="{C3380CC4-5D6E-409C-BE32-E72D297353CC}">
              <c16:uniqueId val="{00000008-6789-4A00-BE98-A37D6C31480A}"/>
            </c:ext>
          </c:extLst>
        </c:ser>
        <c:ser>
          <c:idx val="5"/>
          <c:order val="5"/>
          <c:tx>
            <c:strRef>
              <c:f>Sheet1!$T$101</c:f>
              <c:strCache>
                <c:ptCount val="1"/>
                <c:pt idx="0">
                  <c:v>Positive</c:v>
                </c:pt>
              </c:strCache>
            </c:strRef>
          </c:tx>
          <c:spPr>
            <a:solidFill>
              <a:srgbClr val="6D2077"/>
            </a:solidFill>
            <a:ln w="3175">
              <a:noFill/>
              <a:prstDash val="solid"/>
            </a:ln>
          </c:spPr>
          <c:invertIfNegative val="0"/>
          <c:dLbls>
            <c:dLbl>
              <c:idx val="4"/>
              <c:layout>
                <c:manualLayout>
                  <c:x val="-4.3735176966817976E-17"/>
                  <c:y val="2.062203729303823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89-4A00-BE98-A37D6C31480A}"/>
                </c:ext>
              </c:extLst>
            </c:dLbl>
            <c:dLbl>
              <c:idx val="11"/>
              <c:layout>
                <c:manualLayout>
                  <c:x val="0"/>
                  <c:y val="4.8706853568544484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789-4A00-BE98-A37D6C31480A}"/>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Sheet1!$T$153:$T$174</c:f>
              <c:numCache>
                <c:formatCode>General</c:formatCode>
                <c:ptCount val="22"/>
                <c:pt idx="2" formatCode="#,##0.0,,,;\(#,##0.0,,,\);\-;@">
                  <c:v>178543157.14075312</c:v>
                </c:pt>
                <c:pt idx="3" formatCode="#,##0.0,,,;\(#,##0.0,,,\);\-;@">
                  <c:v>3154659750.7377071</c:v>
                </c:pt>
                <c:pt idx="4" formatCode="#,##0.0,,,;\(#,##0.0,,,\);\-;@">
                  <c:v>30337332322.110142</c:v>
                </c:pt>
                <c:pt idx="5" formatCode="#,##0.0,,,;\(#,##0.0,,,\);\-;@">
                  <c:v>52834446.757509664</c:v>
                </c:pt>
                <c:pt idx="6" formatCode="#,##0.0,,,;\(#,##0.0,,,\);\-;@">
                  <c:v>302706766.91729325</c:v>
                </c:pt>
                <c:pt idx="8" formatCode="#,##0.0,,,;\(#,##0.0,,,\);\-;@">
                  <c:v>1115316886.5613215</c:v>
                </c:pt>
                <c:pt idx="9" formatCode="#,##0.0,,,;\(#,##0.0,,,\);\-;@">
                  <c:v>6689275527.1559372</c:v>
                </c:pt>
                <c:pt idx="10" formatCode="#,##0.0,,,;\(#,##0.0,,,\);\-;@">
                  <c:v>8017117072.8874197</c:v>
                </c:pt>
                <c:pt idx="11" formatCode="#,##0.0,,,;\(#,##0.0,,,\);\-;@">
                  <c:v>28718558918.977612</c:v>
                </c:pt>
                <c:pt idx="12" formatCode="#,##0.0,,,;\(#,##0.0,,,\);\-;@">
                  <c:v>248770924.91734815</c:v>
                </c:pt>
                <c:pt idx="15" formatCode="#,##0.0,,,;\(#,##0.0,,,\);\-;@">
                  <c:v>1665079047.8863349</c:v>
                </c:pt>
                <c:pt idx="17" formatCode="#,##0.0,,,;\(#,##0.0,,,\);\-;@">
                  <c:v>8482243509.9559574</c:v>
                </c:pt>
                <c:pt idx="19" formatCode="#,##0.0,,,;\(#,##0.0,,,\);\-;@">
                  <c:v>210766197.2061578</c:v>
                </c:pt>
                <c:pt idx="20" formatCode="#,##0.0,,,;\(#,##0.0,,,\);\-;@">
                  <c:v>1433474457.1021297</c:v>
                </c:pt>
              </c:numCache>
            </c:numRef>
          </c:val>
          <c:extLst>
            <c:ext xmlns:c16="http://schemas.microsoft.com/office/drawing/2014/chart" uri="{C3380CC4-5D6E-409C-BE32-E72D297353CC}">
              <c16:uniqueId val="{0000000B-6789-4A00-BE98-A37D6C31480A}"/>
            </c:ext>
          </c:extLst>
        </c:ser>
        <c:ser>
          <c:idx val="6"/>
          <c:order val="6"/>
          <c:tx>
            <c:strRef>
              <c:f>Sheet1!$U$101</c:f>
              <c:strCache>
                <c:ptCount val="1"/>
                <c:pt idx="0">
                  <c:v>Negative</c:v>
                </c:pt>
              </c:strCache>
            </c:strRef>
          </c:tx>
          <c:spPr>
            <a:solidFill>
              <a:srgbClr val="005EB8"/>
            </a:solidFill>
            <a:ln w="3175">
              <a:noFill/>
              <a:prstDash val="solid"/>
            </a:ln>
          </c:spPr>
          <c:invertIfNegative val="0"/>
          <c:dLbls>
            <c:dLbl>
              <c:idx val="11"/>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C-6789-4A00-BE98-A37D6C31480A}"/>
                </c:ext>
              </c:extLst>
            </c:dLbl>
            <c:dLbl>
              <c:idx val="18"/>
              <c:layout>
                <c:manualLayout>
                  <c:x val="0"/>
                  <c:y val="-2.496609160903380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89-4A00-BE98-A37D6C31480A}"/>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Sheet1!$M$153:$N$174</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Sheet1!$U$153:$U$174</c:f>
              <c:numCache>
                <c:formatCode>\(#,##0.0,,,\);\(#,##0.0,,,\);\-;@</c:formatCode>
                <c:ptCount val="22"/>
                <c:pt idx="1">
                  <c:v>1961587275.9426665</c:v>
                </c:pt>
                <c:pt idx="13">
                  <c:v>865952492.6943171</c:v>
                </c:pt>
                <c:pt idx="16">
                  <c:v>1844765718.5413389</c:v>
                </c:pt>
                <c:pt idx="18">
                  <c:v>24789583407.5452</c:v>
                </c:pt>
              </c:numCache>
            </c:numRef>
          </c:val>
          <c:extLst>
            <c:ext xmlns:c16="http://schemas.microsoft.com/office/drawing/2014/chart" uri="{C3380CC4-5D6E-409C-BE32-E72D297353CC}">
              <c16:uniqueId val="{0000000E-6789-4A00-BE98-A37D6C31480A}"/>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35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3.7960926595244152E-2"/>
              <c:y val="0.36287580541460812"/>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46217812865759905"/>
          <c:y val="0.89187110663882707"/>
          <c:w val="0.10924403721439357"/>
          <c:h val="4.1889228922892291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신흥</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851363795999863"/>
          <c:y val="0.17990068489530608"/>
          <c:w val="0.70982442079326313"/>
          <c:h val="0.56796547145402232"/>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Sheet8!$AE$121:$AG$121</c:f>
              <c:numCache>
                <c:formatCode>0.0%;\(0.0%\);\-</c:formatCode>
                <c:ptCount val="3"/>
                <c:pt idx="0">
                  <c:v>0.13095531863736395</c:v>
                </c:pt>
                <c:pt idx="1">
                  <c:v>6.1610190231824929E-2</c:v>
                </c:pt>
                <c:pt idx="2">
                  <c:v>0.11888051210944058</c:v>
                </c:pt>
              </c:numCache>
            </c:numRef>
          </c:val>
          <c:smooth val="0"/>
          <c:extLst>
            <c:ext xmlns:c16="http://schemas.microsoft.com/office/drawing/2014/chart" uri="{C3380CC4-5D6E-409C-BE32-E72D297353CC}">
              <c16:uniqueId val="{00000000-50D0-47C1-B274-EAEE757964C5}"/>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Sheet8!$AE$122:$AG$122</c:f>
              <c:numCache>
                <c:formatCode>0.0%;\(0.0%\);\-</c:formatCode>
                <c:ptCount val="3"/>
                <c:pt idx="0">
                  <c:v>0.15483136690043478</c:v>
                </c:pt>
                <c:pt idx="1">
                  <c:v>7.9486700973060584E-2</c:v>
                </c:pt>
                <c:pt idx="2">
                  <c:v>0.1331587043786974</c:v>
                </c:pt>
              </c:numCache>
            </c:numRef>
          </c:val>
          <c:smooth val="0"/>
          <c:extLst>
            <c:ext xmlns:c16="http://schemas.microsoft.com/office/drawing/2014/chart" uri="{C3380CC4-5D6E-409C-BE32-E72D297353CC}">
              <c16:uniqueId val="{00000001-50D0-47C1-B274-EAEE757964C5}"/>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1"/>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extLst>
                <c:ext xmlns:c16="http://schemas.microsoft.com/office/drawing/2014/chart" uri="{C3380CC4-5D6E-409C-BE32-E72D297353CC}">
                  <c16:uniqueId val="{00000004-50D0-47C1-B274-EAEE757964C5}"/>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Sheet8!$AE$123:$AG$123</c:f>
              <c:numCache>
                <c:formatCode>0.0%;\(0.0%\);\-</c:formatCode>
                <c:ptCount val="3"/>
                <c:pt idx="0">
                  <c:v>0.11444051492770836</c:v>
                </c:pt>
                <c:pt idx="1">
                  <c:v>3.468656345260443E-2</c:v>
                </c:pt>
                <c:pt idx="2">
                  <c:v>6.6659832872829269E-2</c:v>
                </c:pt>
              </c:numCache>
            </c:numRef>
          </c:val>
          <c:smooth val="0"/>
          <c:extLst>
            <c:ext xmlns:c16="http://schemas.microsoft.com/office/drawing/2014/chart" uri="{C3380CC4-5D6E-409C-BE32-E72D297353CC}">
              <c16:uniqueId val="{00000002-50D0-47C1-B274-EAEE757964C5}"/>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Sheet8!$AE$124:$AG$124</c:f>
              <c:numCache>
                <c:formatCode>0.0%;\(0.0%\);\-</c:formatCode>
                <c:ptCount val="3"/>
                <c:pt idx="0">
                  <c:v>0.13665632962829957</c:v>
                </c:pt>
                <c:pt idx="1">
                  <c:v>6.3217753734722437E-2</c:v>
                </c:pt>
                <c:pt idx="2">
                  <c:v>0.11331411044072064</c:v>
                </c:pt>
              </c:numCache>
            </c:numRef>
          </c:val>
          <c:smooth val="0"/>
          <c:extLst>
            <c:ext xmlns:c16="http://schemas.microsoft.com/office/drawing/2014/chart" uri="{C3380CC4-5D6E-409C-BE32-E72D297353CC}">
              <c16:uniqueId val="{00000003-50D0-47C1-B274-EAEE757964C5}"/>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9830810799493873"/>
          <c:y val="0.84742438546034682"/>
          <c:w val="0.68262959224565223"/>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영국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7308739241791748"/>
          <c:y val="0.14919479954177617"/>
          <c:w val="0.60456154506817639"/>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6.0718361596790831E-2"/>
                  <c:y val="-4.6875562822153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17-4089-B2C5-8855A4EFC292}"/>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Sheet8!$AH$121:$AJ$121</c:f>
              <c:numCache>
                <c:formatCode>0.0%;\(0.0%\);\-</c:formatCode>
                <c:ptCount val="3"/>
                <c:pt idx="0">
                  <c:v>3.0046348567880441E-2</c:v>
                </c:pt>
                <c:pt idx="1">
                  <c:v>3.883901759990073E-2</c:v>
                </c:pt>
                <c:pt idx="2">
                  <c:v>1.6510151661364856E-2</c:v>
                </c:pt>
              </c:numCache>
            </c:numRef>
          </c:val>
          <c:smooth val="0"/>
          <c:extLst>
            <c:ext xmlns:c16="http://schemas.microsoft.com/office/drawing/2014/chart" uri="{C3380CC4-5D6E-409C-BE32-E72D297353CC}">
              <c16:uniqueId val="{00000001-B517-4089-B2C5-8855A4EFC292}"/>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Sheet8!$AH$122:$AJ$122</c:f>
              <c:numCache>
                <c:formatCode>0.0%;\(0.0%\);\-</c:formatCode>
                <c:ptCount val="3"/>
                <c:pt idx="0">
                  <c:v>4.7645117065466563E-2</c:v>
                </c:pt>
                <c:pt idx="1">
                  <c:v>9.8115988084822095E-2</c:v>
                </c:pt>
                <c:pt idx="2">
                  <c:v>5.3750334775866007E-2</c:v>
                </c:pt>
              </c:numCache>
            </c:numRef>
          </c:val>
          <c:smooth val="0"/>
          <c:extLst>
            <c:ext xmlns:c16="http://schemas.microsoft.com/office/drawing/2014/chart" uri="{C3380CC4-5D6E-409C-BE32-E72D297353CC}">
              <c16:uniqueId val="{00000002-B517-4089-B2C5-8855A4EFC292}"/>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3-B517-4089-B2C5-8855A4EFC292}"/>
                </c:ext>
              </c:extLst>
            </c:dLbl>
            <c:dLbl>
              <c:idx val="2"/>
              <c:layout>
                <c:manualLayout>
                  <c:x val="-5.81976125771703E-2"/>
                  <c:y val="-4.21132903310577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517-4089-B2C5-8855A4EFC292}"/>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Sheet8!$AH$123:$AJ$123</c:f>
              <c:numCache>
                <c:formatCode>0.0%;\(0.0%\);\-</c:formatCode>
                <c:ptCount val="3"/>
                <c:pt idx="0">
                  <c:v>3.0997366939263658E-2</c:v>
                </c:pt>
                <c:pt idx="1">
                  <c:v>-3.1477755373763787E-2</c:v>
                </c:pt>
                <c:pt idx="2">
                  <c:v>-6.8618191578279905E-2</c:v>
                </c:pt>
              </c:numCache>
            </c:numRef>
          </c:val>
          <c:smooth val="0"/>
          <c:extLst>
            <c:ext xmlns:c16="http://schemas.microsoft.com/office/drawing/2014/chart" uri="{C3380CC4-5D6E-409C-BE32-E72D297353CC}">
              <c16:uniqueId val="{00000004-B517-4089-B2C5-8855A4EFC292}"/>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dLbl>
              <c:idx val="0"/>
              <c:layout>
                <c:manualLayout>
                  <c:x val="-4.7773671862898923E-2"/>
                  <c:y val="-2.95585551534747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517-4089-B2C5-8855A4EFC292}"/>
                </c:ext>
              </c:extLst>
            </c:dLbl>
            <c:dLbl>
              <c:idx val="2"/>
              <c:layout>
                <c:manualLayout>
                  <c:x val="-4.6341776142747718E-2"/>
                  <c:y val="2.52243693907651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17-4089-B2C5-8855A4EFC292}"/>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Sheet8!$AH$124:$AJ$124</c:f>
              <c:numCache>
                <c:formatCode>0.0%;\(0.0%\);\-</c:formatCode>
                <c:ptCount val="3"/>
                <c:pt idx="0">
                  <c:v>3.8038428061938398E-2</c:v>
                </c:pt>
                <c:pt idx="1">
                  <c:v>4.9973821935292977E-2</c:v>
                </c:pt>
                <c:pt idx="2">
                  <c:v>1.1046537927185044E-2</c:v>
                </c:pt>
              </c:numCache>
            </c:numRef>
          </c:val>
          <c:smooth val="0"/>
          <c:extLst>
            <c:ext xmlns:c16="http://schemas.microsoft.com/office/drawing/2014/chart" uri="{C3380CC4-5D6E-409C-BE32-E72D297353CC}">
              <c16:uniqueId val="{00000006-B517-4089-B2C5-8855A4EFC292}"/>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2500021870386314"/>
          <c:y val="0.87758322387337317"/>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중국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5103110528760907"/>
          <c:y val="0.15853280138584772"/>
          <c:w val="0.59832158420199477"/>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Sheet8!$AK$121:$AM$121</c:f>
              <c:numCache>
                <c:formatCode>0.0%;\(0.0%\);\-</c:formatCode>
                <c:ptCount val="3"/>
                <c:pt idx="0">
                  <c:v>-3.8179745520264471E-2</c:v>
                </c:pt>
                <c:pt idx="1">
                  <c:v>-2.6429211433920047E-2</c:v>
                </c:pt>
                <c:pt idx="2">
                  <c:v>-7.7991100604221458E-2</c:v>
                </c:pt>
              </c:numCache>
            </c:numRef>
          </c:val>
          <c:smooth val="0"/>
          <c:extLst>
            <c:ext xmlns:c16="http://schemas.microsoft.com/office/drawing/2014/chart" uri="{C3380CC4-5D6E-409C-BE32-E72D297353CC}">
              <c16:uniqueId val="{00000000-E496-4F9E-97F9-8DB9585F0481}"/>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Sheet8!$AK$122:$AM$122</c:f>
              <c:numCache>
                <c:formatCode>0.0%;\(0.0%\);\-</c:formatCode>
                <c:ptCount val="3"/>
                <c:pt idx="0">
                  <c:v>-0.19760382986846237</c:v>
                </c:pt>
                <c:pt idx="1">
                  <c:v>-0.20339786133472851</c:v>
                </c:pt>
                <c:pt idx="2">
                  <c:v>-0.13695506446158764</c:v>
                </c:pt>
              </c:numCache>
            </c:numRef>
          </c:val>
          <c:smooth val="0"/>
          <c:extLst>
            <c:ext xmlns:c16="http://schemas.microsoft.com/office/drawing/2014/chart" uri="{C3380CC4-5D6E-409C-BE32-E72D297353CC}">
              <c16:uniqueId val="{00000001-E496-4F9E-97F9-8DB9585F0481}"/>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Sheet8!$AK$123:$AM$123</c:f>
              <c:numCache>
                <c:formatCode>0.0%;\(0.0%\);\-</c:formatCode>
                <c:ptCount val="3"/>
                <c:pt idx="0">
                  <c:v>-9.3306209532864587E-2</c:v>
                </c:pt>
                <c:pt idx="1">
                  <c:v>8.2277860385854454E-2</c:v>
                </c:pt>
                <c:pt idx="2">
                  <c:v>8.535255000838432E-2</c:v>
                </c:pt>
              </c:numCache>
            </c:numRef>
          </c:val>
          <c:smooth val="0"/>
          <c:extLst>
            <c:ext xmlns:c16="http://schemas.microsoft.com/office/drawing/2014/chart" uri="{C3380CC4-5D6E-409C-BE32-E72D297353CC}">
              <c16:uniqueId val="{00000002-E496-4F9E-97F9-8DB9585F0481}"/>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dLbl>
              <c:idx val="0"/>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extLst>
                <c:ext xmlns:c16="http://schemas.microsoft.com/office/drawing/2014/chart" uri="{C3380CC4-5D6E-409C-BE32-E72D297353CC}">
                  <c16:uniqueId val="{00000004-E496-4F9E-97F9-8DB9585F0481}"/>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Sheet8!$AK$124:$AM$124</c:f>
              <c:numCache>
                <c:formatCode>0.0%;\(0.0%\);\-</c:formatCode>
                <c:ptCount val="3"/>
                <c:pt idx="0">
                  <c:v>-0.13100632169354223</c:v>
                </c:pt>
                <c:pt idx="1">
                  <c:v>-0.1342466370384191</c:v>
                </c:pt>
                <c:pt idx="2">
                  <c:v>-9.7077593924468991E-2</c:v>
                </c:pt>
              </c:numCache>
            </c:numRef>
          </c:val>
          <c:smooth val="0"/>
          <c:extLst>
            <c:ext xmlns:c16="http://schemas.microsoft.com/office/drawing/2014/chart" uri="{C3380CC4-5D6E-409C-BE32-E72D297353CC}">
              <c16:uniqueId val="{00000003-E496-4F9E-97F9-8DB9585F0481}"/>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6357027216754916"/>
          <c:y val="0.84742438546034682"/>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내수</a:t>
            </a:r>
            <a:endParaRPr lang="en-US" altLang="ko-KR"/>
          </a:p>
        </c:rich>
      </c:tx>
      <c:layout>
        <c:manualLayout>
          <c:xMode val="edge"/>
          <c:yMode val="edge"/>
          <c:x val="2.2767078446030372E-2"/>
          <c:y val="3.5507007566557294E-2"/>
        </c:manualLayout>
      </c:layout>
      <c:overlay val="0"/>
    </c:title>
    <c:autoTitleDeleted val="0"/>
    <c:plotArea>
      <c:layout>
        <c:manualLayout>
          <c:layoutTarget val="inner"/>
          <c:xMode val="edge"/>
          <c:yMode val="edge"/>
          <c:x val="0.17947847091482305"/>
          <c:y val="0.20598895841941042"/>
          <c:w val="0.62743545751633989"/>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6.0718361596790831E-2"/>
                  <c:y val="-4.6875562822153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950-4CF8-9D2F-6E6E53AAFE29}"/>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Sheet8!$V$121:$X$121</c:f>
              <c:numCache>
                <c:formatCode>0.0%;\(0.0%\);\-</c:formatCode>
                <c:ptCount val="3"/>
                <c:pt idx="0">
                  <c:v>6.7432040329148374E-2</c:v>
                </c:pt>
                <c:pt idx="1">
                  <c:v>4.3772404914973605E-2</c:v>
                </c:pt>
                <c:pt idx="2">
                  <c:v>6.2528366089479648E-2</c:v>
                </c:pt>
              </c:numCache>
            </c:numRef>
          </c:val>
          <c:smooth val="0"/>
          <c:extLst>
            <c:ext xmlns:c16="http://schemas.microsoft.com/office/drawing/2014/chart" uri="{C3380CC4-5D6E-409C-BE32-E72D297353CC}">
              <c16:uniqueId val="{00000001-F950-4CF8-9D2F-6E6E53AAFE29}"/>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2"/>
              <c:layout>
                <c:manualLayout>
                  <c:x val="-5.7272370586757299E-2"/>
                  <c:y val="4.68760020979813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950-4CF8-9D2F-6E6E53AAFE29}"/>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Sheet8!$V$122:$X$122</c:f>
              <c:numCache>
                <c:formatCode>0.0%;\(0.0%\);\-</c:formatCode>
                <c:ptCount val="3"/>
                <c:pt idx="0">
                  <c:v>7.9937006301438851E-2</c:v>
                </c:pt>
                <c:pt idx="1">
                  <c:v>5.7418118715166874E-2</c:v>
                </c:pt>
                <c:pt idx="2">
                  <c:v>5.2666926664381684E-2</c:v>
                </c:pt>
              </c:numCache>
            </c:numRef>
          </c:val>
          <c:smooth val="0"/>
          <c:extLst>
            <c:ext xmlns:c16="http://schemas.microsoft.com/office/drawing/2014/chart" uri="{C3380CC4-5D6E-409C-BE32-E72D297353CC}">
              <c16:uniqueId val="{00000003-F950-4CF8-9D2F-6E6E53AAFE29}"/>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Sheet8!$V$120:$X$120</c:f>
              <c:strCache>
                <c:ptCount val="3"/>
                <c:pt idx="0">
                  <c:v>'17</c:v>
                </c:pt>
                <c:pt idx="1">
                  <c:v>'18</c:v>
                </c:pt>
                <c:pt idx="2">
                  <c:v>'19</c:v>
                </c:pt>
              </c:strCache>
            </c:strRef>
          </c:cat>
          <c:val>
            <c:numRef>
              <c:f>Sheet8!$V$123:$X$123</c:f>
              <c:numCache>
                <c:formatCode>0.0%;\(0.0%\);\-</c:formatCode>
                <c:ptCount val="3"/>
                <c:pt idx="0">
                  <c:v>0.17316133248136042</c:v>
                </c:pt>
                <c:pt idx="1">
                  <c:v>0.16143692926202058</c:v>
                </c:pt>
                <c:pt idx="2">
                  <c:v>0.11040506883932105</c:v>
                </c:pt>
              </c:numCache>
            </c:numRef>
          </c:val>
          <c:smooth val="0"/>
          <c:extLst>
            <c:ext xmlns:c16="http://schemas.microsoft.com/office/drawing/2014/chart" uri="{C3380CC4-5D6E-409C-BE32-E72D297353CC}">
              <c16:uniqueId val="{00000004-F950-4CF8-9D2F-6E6E53AAFE29}"/>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cat>
            <c:strRef>
              <c:f>Sheet8!$V$120:$X$120</c:f>
              <c:strCache>
                <c:ptCount val="3"/>
                <c:pt idx="0">
                  <c:v>'17</c:v>
                </c:pt>
                <c:pt idx="1">
                  <c:v>'18</c:v>
                </c:pt>
                <c:pt idx="2">
                  <c:v>'19</c:v>
                </c:pt>
              </c:strCache>
            </c:strRef>
          </c:cat>
          <c:val>
            <c:numRef>
              <c:f>Sheet8!$V$124:$X$124</c:f>
              <c:numCache>
                <c:formatCode>0.0%;\(0.0%\);\-</c:formatCode>
                <c:ptCount val="3"/>
                <c:pt idx="0">
                  <c:v>7.8268795859220947E-2</c:v>
                </c:pt>
                <c:pt idx="1">
                  <c:v>5.5422621306473074E-2</c:v>
                </c:pt>
                <c:pt idx="2">
                  <c:v>5.5819191355976842E-2</c:v>
                </c:pt>
              </c:numCache>
            </c:numRef>
          </c:val>
          <c:smooth val="0"/>
          <c:extLst>
            <c:ext xmlns:c16="http://schemas.microsoft.com/office/drawing/2014/chart" uri="{C3380CC4-5D6E-409C-BE32-E72D297353CC}">
              <c16:uniqueId val="{00000005-F950-4CF8-9D2F-6E6E53AAFE29}"/>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0866155002414749"/>
          <c:y val="0.91454768830017497"/>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북미</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813112097594437"/>
          <c:y val="0.16848268328878011"/>
          <c:w val="0.61763247603969917"/>
          <c:h val="0.60892045660084104"/>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Sheet8!$Y$121:$AA$121</c:f>
              <c:numCache>
                <c:formatCode>0.0%;\(0.0%\);\-</c:formatCode>
                <c:ptCount val="3"/>
                <c:pt idx="0">
                  <c:v>8.916436431674564E-2</c:v>
                </c:pt>
                <c:pt idx="1">
                  <c:v>5.4482485461080386E-2</c:v>
                </c:pt>
                <c:pt idx="2">
                  <c:v>0.10181382990689795</c:v>
                </c:pt>
              </c:numCache>
            </c:numRef>
          </c:val>
          <c:smooth val="0"/>
          <c:extLst>
            <c:ext xmlns:c16="http://schemas.microsoft.com/office/drawing/2014/chart" uri="{C3380CC4-5D6E-409C-BE32-E72D297353CC}">
              <c16:uniqueId val="{00000000-BCCD-4F3C-AF13-C482CC5F69C5}"/>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Sheet8!$Y$122:$AA$122</c:f>
              <c:numCache>
                <c:formatCode>0.0%;\(0.0%\);\-</c:formatCode>
                <c:ptCount val="3"/>
                <c:pt idx="0">
                  <c:v>0.15191809817672755</c:v>
                </c:pt>
                <c:pt idx="1">
                  <c:v>0.14127515110912167</c:v>
                </c:pt>
                <c:pt idx="2">
                  <c:v>0.14501564309291379</c:v>
                </c:pt>
              </c:numCache>
            </c:numRef>
          </c:val>
          <c:smooth val="0"/>
          <c:extLst>
            <c:ext xmlns:c16="http://schemas.microsoft.com/office/drawing/2014/chart" uri="{C3380CC4-5D6E-409C-BE32-E72D297353CC}">
              <c16:uniqueId val="{00000001-BCCD-4F3C-AF13-C482CC5F69C5}"/>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2"/>
              <c:layout>
                <c:manualLayout>
                  <c:x val="-6.4733015260645024E-2"/>
                  <c:y val="-4.45696763378586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CCD-4F3C-AF13-C482CC5F69C5}"/>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Sheet8!$Y$123:$AA$123</c:f>
              <c:numCache>
                <c:formatCode>0.0%;\(0.0%\);\-</c:formatCode>
                <c:ptCount val="3"/>
                <c:pt idx="0">
                  <c:v>4.7536050340001988E-2</c:v>
                </c:pt>
                <c:pt idx="1">
                  <c:v>1.0213313328925821E-2</c:v>
                </c:pt>
                <c:pt idx="2">
                  <c:v>-8.252133652311951E-3</c:v>
                </c:pt>
              </c:numCache>
            </c:numRef>
          </c:val>
          <c:smooth val="0"/>
          <c:extLst>
            <c:ext xmlns:c16="http://schemas.microsoft.com/office/drawing/2014/chart" uri="{C3380CC4-5D6E-409C-BE32-E72D297353CC}">
              <c16:uniqueId val="{00000002-BCCD-4F3C-AF13-C482CC5F69C5}"/>
            </c:ext>
          </c:extLst>
        </c:ser>
        <c:ser>
          <c:idx val="3"/>
          <c:order val="3"/>
          <c:tx>
            <c:strRef>
              <c:f>Sheet8!$U$124</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Sheet8!$Y$120:$AA$120</c:f>
              <c:strCache>
                <c:ptCount val="3"/>
                <c:pt idx="0">
                  <c:v>'17</c:v>
                </c:pt>
                <c:pt idx="1">
                  <c:v>'18</c:v>
                </c:pt>
                <c:pt idx="2">
                  <c:v>'19</c:v>
                </c:pt>
              </c:strCache>
            </c:strRef>
          </c:cat>
          <c:val>
            <c:numRef>
              <c:f>Sheet8!$Y$124:$AA$124</c:f>
              <c:numCache>
                <c:formatCode>0.0%;\(0.0%\);\-</c:formatCode>
                <c:ptCount val="3"/>
                <c:pt idx="0">
                  <c:v>7.6492636183670026E-2</c:v>
                </c:pt>
                <c:pt idx="1">
                  <c:v>5.7426004964913208E-2</c:v>
                </c:pt>
                <c:pt idx="2">
                  <c:v>5.2700909918381264E-2</c:v>
                </c:pt>
              </c:numCache>
            </c:numRef>
          </c:val>
          <c:smooth val="0"/>
          <c:extLst>
            <c:ext xmlns:c16="http://schemas.microsoft.com/office/drawing/2014/chart" uri="{C3380CC4-5D6E-409C-BE32-E72D297353CC}">
              <c16:uniqueId val="{00000003-BCCD-4F3C-AF13-C482CC5F69C5}"/>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2500001929740462"/>
          <c:y val="0.82516011507744935"/>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서유럽</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6178863453787842"/>
          <c:y val="0.18735159522362396"/>
          <c:w val="0.60174508207934163"/>
          <c:h val="0.58569319725469571"/>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Sheet8!$AB$121:$AD$121</c:f>
              <c:numCache>
                <c:formatCode>0.0%;\(0.0%\);\-</c:formatCode>
                <c:ptCount val="3"/>
                <c:pt idx="0">
                  <c:v>-1.3516449608192736E-2</c:v>
                </c:pt>
                <c:pt idx="1">
                  <c:v>4.8349331494313738E-2</c:v>
                </c:pt>
                <c:pt idx="2">
                  <c:v>-1.2165954849356877E-3</c:v>
                </c:pt>
              </c:numCache>
            </c:numRef>
          </c:val>
          <c:smooth val="0"/>
          <c:extLst>
            <c:ext xmlns:c16="http://schemas.microsoft.com/office/drawing/2014/chart" uri="{C3380CC4-5D6E-409C-BE32-E72D297353CC}">
              <c16:uniqueId val="{00000000-50BA-4E6C-8E7F-3CB0F1D8FA37}"/>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Sheet8!$AB$122:$AD$122</c:f>
              <c:numCache>
                <c:formatCode>0.0%;\(0.0%\);\-</c:formatCode>
                <c:ptCount val="3"/>
                <c:pt idx="0">
                  <c:v>5.4835473196651767E-2</c:v>
                </c:pt>
                <c:pt idx="1">
                  <c:v>8.925898580748487E-2</c:v>
                </c:pt>
                <c:pt idx="2">
                  <c:v>5.2002203759346298E-2</c:v>
                </c:pt>
              </c:numCache>
            </c:numRef>
          </c:val>
          <c:smooth val="0"/>
          <c:extLst>
            <c:ext xmlns:c16="http://schemas.microsoft.com/office/drawing/2014/chart" uri="{C3380CC4-5D6E-409C-BE32-E72D297353CC}">
              <c16:uniqueId val="{00000001-50BA-4E6C-8E7F-3CB0F1D8FA37}"/>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Sheet8!$AB$123:$AD$123</c:f>
              <c:numCache>
                <c:formatCode>0.0%;\(0.0%\);\-</c:formatCode>
                <c:ptCount val="3"/>
                <c:pt idx="0">
                  <c:v>-1.6352898491385437E-2</c:v>
                </c:pt>
                <c:pt idx="1">
                  <c:v>4.5378635058130078E-2</c:v>
                </c:pt>
                <c:pt idx="2">
                  <c:v>1.230245830904563E-2</c:v>
                </c:pt>
              </c:numCache>
            </c:numRef>
          </c:val>
          <c:smooth val="0"/>
          <c:extLst>
            <c:ext xmlns:c16="http://schemas.microsoft.com/office/drawing/2014/chart" uri="{C3380CC4-5D6E-409C-BE32-E72D297353CC}">
              <c16:uniqueId val="{00000002-50BA-4E6C-8E7F-3CB0F1D8FA37}"/>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Sheet8!$AB$120:$AD$120</c:f>
              <c:strCache>
                <c:ptCount val="3"/>
                <c:pt idx="0">
                  <c:v>'17</c:v>
                </c:pt>
                <c:pt idx="1">
                  <c:v>'18</c:v>
                </c:pt>
                <c:pt idx="2">
                  <c:v>'19</c:v>
                </c:pt>
              </c:strCache>
            </c:strRef>
          </c:cat>
          <c:val>
            <c:numRef>
              <c:f>Sheet8!$AB$124:$AD$124</c:f>
              <c:numCache>
                <c:formatCode>0.0%;\(0.0%\);\-</c:formatCode>
                <c:ptCount val="3"/>
                <c:pt idx="0">
                  <c:v>1.7648639248009558E-2</c:v>
                </c:pt>
                <c:pt idx="1">
                  <c:v>6.8575612622707921E-2</c:v>
                </c:pt>
                <c:pt idx="2">
                  <c:v>2.8377891755834606E-2</c:v>
                </c:pt>
              </c:numCache>
            </c:numRef>
          </c:val>
          <c:smooth val="0"/>
          <c:extLst>
            <c:ext xmlns:c16="http://schemas.microsoft.com/office/drawing/2014/chart" uri="{C3380CC4-5D6E-409C-BE32-E72D297353CC}">
              <c16:uniqueId val="{00000003-50BA-4E6C-8E7F-3CB0F1D8FA37}"/>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8009816497592401"/>
          <c:y val="0.87547864179772883"/>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신흥</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851363795999863"/>
          <c:y val="0.17990068489530608"/>
          <c:w val="0.70982442079326313"/>
          <c:h val="0.56796547145402232"/>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Sheet8!$AE$121:$AG$121</c:f>
              <c:numCache>
                <c:formatCode>0.0%;\(0.0%\);\-</c:formatCode>
                <c:ptCount val="3"/>
                <c:pt idx="0">
                  <c:v>0.13095531863736395</c:v>
                </c:pt>
                <c:pt idx="1">
                  <c:v>6.1610190231824929E-2</c:v>
                </c:pt>
                <c:pt idx="2">
                  <c:v>0.11888051210944058</c:v>
                </c:pt>
              </c:numCache>
            </c:numRef>
          </c:val>
          <c:smooth val="0"/>
          <c:extLst>
            <c:ext xmlns:c16="http://schemas.microsoft.com/office/drawing/2014/chart" uri="{C3380CC4-5D6E-409C-BE32-E72D297353CC}">
              <c16:uniqueId val="{00000000-50D0-47C1-B274-EAEE757964C5}"/>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Sheet8!$AE$122:$AG$122</c:f>
              <c:numCache>
                <c:formatCode>0.0%;\(0.0%\);\-</c:formatCode>
                <c:ptCount val="3"/>
                <c:pt idx="0">
                  <c:v>0.15483136690043478</c:v>
                </c:pt>
                <c:pt idx="1">
                  <c:v>7.9486700973060584E-2</c:v>
                </c:pt>
                <c:pt idx="2">
                  <c:v>0.1331587043786974</c:v>
                </c:pt>
              </c:numCache>
            </c:numRef>
          </c:val>
          <c:smooth val="0"/>
          <c:extLst>
            <c:ext xmlns:c16="http://schemas.microsoft.com/office/drawing/2014/chart" uri="{C3380CC4-5D6E-409C-BE32-E72D297353CC}">
              <c16:uniqueId val="{00000001-50D0-47C1-B274-EAEE757964C5}"/>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1"/>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extLst>
                <c:ext xmlns:c16="http://schemas.microsoft.com/office/drawing/2014/chart" uri="{C3380CC4-5D6E-409C-BE32-E72D297353CC}">
                  <c16:uniqueId val="{00000004-50D0-47C1-B274-EAEE757964C5}"/>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Sheet8!$AE$123:$AG$123</c:f>
              <c:numCache>
                <c:formatCode>0.0%;\(0.0%\);\-</c:formatCode>
                <c:ptCount val="3"/>
                <c:pt idx="0">
                  <c:v>0.11444051492770836</c:v>
                </c:pt>
                <c:pt idx="1">
                  <c:v>3.468656345260443E-2</c:v>
                </c:pt>
                <c:pt idx="2">
                  <c:v>6.6659832872829269E-2</c:v>
                </c:pt>
              </c:numCache>
            </c:numRef>
          </c:val>
          <c:smooth val="0"/>
          <c:extLst>
            <c:ext xmlns:c16="http://schemas.microsoft.com/office/drawing/2014/chart" uri="{C3380CC4-5D6E-409C-BE32-E72D297353CC}">
              <c16:uniqueId val="{00000002-50D0-47C1-B274-EAEE757964C5}"/>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Sheet8!$AE$120:$AG$120</c:f>
              <c:strCache>
                <c:ptCount val="3"/>
                <c:pt idx="0">
                  <c:v>'17</c:v>
                </c:pt>
                <c:pt idx="1">
                  <c:v>'18</c:v>
                </c:pt>
                <c:pt idx="2">
                  <c:v>'19</c:v>
                </c:pt>
              </c:strCache>
            </c:strRef>
          </c:cat>
          <c:val>
            <c:numRef>
              <c:f>Sheet8!$AE$124:$AG$124</c:f>
              <c:numCache>
                <c:formatCode>0.0%;\(0.0%\);\-</c:formatCode>
                <c:ptCount val="3"/>
                <c:pt idx="0">
                  <c:v>0.13665632962829957</c:v>
                </c:pt>
                <c:pt idx="1">
                  <c:v>6.3217753734722437E-2</c:v>
                </c:pt>
                <c:pt idx="2">
                  <c:v>0.11331411044072064</c:v>
                </c:pt>
              </c:numCache>
            </c:numRef>
          </c:val>
          <c:smooth val="0"/>
          <c:extLst>
            <c:ext xmlns:c16="http://schemas.microsoft.com/office/drawing/2014/chart" uri="{C3380CC4-5D6E-409C-BE32-E72D297353CC}">
              <c16:uniqueId val="{00000003-50D0-47C1-B274-EAEE757964C5}"/>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9830810799493873"/>
          <c:y val="0.84742438546034682"/>
          <c:w val="0.68262959224565223"/>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영국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7308739241791748"/>
          <c:y val="0.14919479954177617"/>
          <c:w val="0.60456154506817639"/>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6.0718361596790831E-2"/>
                  <c:y val="-4.6875562822153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17-4089-B2C5-8855A4EFC292}"/>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Sheet8!$AH$121:$AJ$121</c:f>
              <c:numCache>
                <c:formatCode>0.0%;\(0.0%\);\-</c:formatCode>
                <c:ptCount val="3"/>
                <c:pt idx="0">
                  <c:v>3.0046348567880441E-2</c:v>
                </c:pt>
                <c:pt idx="1">
                  <c:v>3.883901759990073E-2</c:v>
                </c:pt>
                <c:pt idx="2">
                  <c:v>1.6510151661364856E-2</c:v>
                </c:pt>
              </c:numCache>
            </c:numRef>
          </c:val>
          <c:smooth val="0"/>
          <c:extLst>
            <c:ext xmlns:c16="http://schemas.microsoft.com/office/drawing/2014/chart" uri="{C3380CC4-5D6E-409C-BE32-E72D297353CC}">
              <c16:uniqueId val="{00000001-B517-4089-B2C5-8855A4EFC292}"/>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Sheet8!$AH$122:$AJ$122</c:f>
              <c:numCache>
                <c:formatCode>0.0%;\(0.0%\);\-</c:formatCode>
                <c:ptCount val="3"/>
                <c:pt idx="0">
                  <c:v>4.7645117065466563E-2</c:v>
                </c:pt>
                <c:pt idx="1">
                  <c:v>9.8115988084822095E-2</c:v>
                </c:pt>
                <c:pt idx="2">
                  <c:v>5.3750334775866007E-2</c:v>
                </c:pt>
              </c:numCache>
            </c:numRef>
          </c:val>
          <c:smooth val="0"/>
          <c:extLst>
            <c:ext xmlns:c16="http://schemas.microsoft.com/office/drawing/2014/chart" uri="{C3380CC4-5D6E-409C-BE32-E72D297353CC}">
              <c16:uniqueId val="{00000002-B517-4089-B2C5-8855A4EFC292}"/>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3-B517-4089-B2C5-8855A4EFC292}"/>
                </c:ext>
              </c:extLst>
            </c:dLbl>
            <c:dLbl>
              <c:idx val="2"/>
              <c:layout>
                <c:manualLayout>
                  <c:x val="-5.81976125771703E-2"/>
                  <c:y val="-4.21132903310577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517-4089-B2C5-8855A4EFC292}"/>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Sheet8!$AH$123:$AJ$123</c:f>
              <c:numCache>
                <c:formatCode>0.0%;\(0.0%\);\-</c:formatCode>
                <c:ptCount val="3"/>
                <c:pt idx="0">
                  <c:v>3.0997366939263658E-2</c:v>
                </c:pt>
                <c:pt idx="1">
                  <c:v>-3.1477755373763787E-2</c:v>
                </c:pt>
                <c:pt idx="2">
                  <c:v>-6.8618191578279905E-2</c:v>
                </c:pt>
              </c:numCache>
            </c:numRef>
          </c:val>
          <c:smooth val="0"/>
          <c:extLst>
            <c:ext xmlns:c16="http://schemas.microsoft.com/office/drawing/2014/chart" uri="{C3380CC4-5D6E-409C-BE32-E72D297353CC}">
              <c16:uniqueId val="{00000004-B517-4089-B2C5-8855A4EFC292}"/>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dLbl>
              <c:idx val="0"/>
              <c:layout>
                <c:manualLayout>
                  <c:x val="-4.7773671862898923E-2"/>
                  <c:y val="-2.95585551534747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517-4089-B2C5-8855A4EFC292}"/>
                </c:ext>
              </c:extLst>
            </c:dLbl>
            <c:dLbl>
              <c:idx val="2"/>
              <c:layout>
                <c:manualLayout>
                  <c:x val="-4.6341776142747718E-2"/>
                  <c:y val="2.52243693907651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17-4089-B2C5-8855A4EFC292}"/>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Sheet8!$AH$120:$AJ$120</c:f>
              <c:strCache>
                <c:ptCount val="3"/>
                <c:pt idx="0">
                  <c:v>'17</c:v>
                </c:pt>
                <c:pt idx="1">
                  <c:v>'18</c:v>
                </c:pt>
                <c:pt idx="2">
                  <c:v>'19</c:v>
                </c:pt>
              </c:strCache>
            </c:strRef>
          </c:cat>
          <c:val>
            <c:numRef>
              <c:f>Sheet8!$AH$124:$AJ$124</c:f>
              <c:numCache>
                <c:formatCode>0.0%;\(0.0%\);\-</c:formatCode>
                <c:ptCount val="3"/>
                <c:pt idx="0">
                  <c:v>3.8038428061938398E-2</c:v>
                </c:pt>
                <c:pt idx="1">
                  <c:v>4.9973821935292977E-2</c:v>
                </c:pt>
                <c:pt idx="2">
                  <c:v>1.1046537927185044E-2</c:v>
                </c:pt>
              </c:numCache>
            </c:numRef>
          </c:val>
          <c:smooth val="0"/>
          <c:extLst>
            <c:ext xmlns:c16="http://schemas.microsoft.com/office/drawing/2014/chart" uri="{C3380CC4-5D6E-409C-BE32-E72D297353CC}">
              <c16:uniqueId val="{00000006-B517-4089-B2C5-8855A4EFC292}"/>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22500021870386314"/>
          <c:y val="0.87758322387337317"/>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완성차 유형별 영업이익</a:t>
            </a:r>
            <a:r>
              <a:rPr lang="en-US" altLang="ko-KR"/>
              <a:t>% - </a:t>
            </a:r>
            <a:r>
              <a:rPr lang="ko-KR" altLang="en-US"/>
              <a:t>중국</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5103110528760907"/>
          <c:y val="0.15853280138584772"/>
          <c:w val="0.59832158420199477"/>
          <c:h val="0.62476232566266177"/>
        </c:manualLayout>
      </c:layout>
      <c:lineChart>
        <c:grouping val="standard"/>
        <c:varyColors val="0"/>
        <c:ser>
          <c:idx val="0"/>
          <c:order val="0"/>
          <c:tx>
            <c:strRef>
              <c:f>Sheet8!$U$121</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Sheet8!$AK$121:$AM$121</c:f>
              <c:numCache>
                <c:formatCode>0.0%;\(0.0%\);\-</c:formatCode>
                <c:ptCount val="3"/>
                <c:pt idx="0">
                  <c:v>-3.8179745520264471E-2</c:v>
                </c:pt>
                <c:pt idx="1">
                  <c:v>-2.6429211433920047E-2</c:v>
                </c:pt>
                <c:pt idx="2">
                  <c:v>-7.7991100604221458E-2</c:v>
                </c:pt>
              </c:numCache>
            </c:numRef>
          </c:val>
          <c:smooth val="0"/>
          <c:extLst>
            <c:ext xmlns:c16="http://schemas.microsoft.com/office/drawing/2014/chart" uri="{C3380CC4-5D6E-409C-BE32-E72D297353CC}">
              <c16:uniqueId val="{00000000-E496-4F9E-97F9-8DB9585F0481}"/>
            </c:ext>
          </c:extLst>
        </c:ser>
        <c:ser>
          <c:idx val="1"/>
          <c:order val="1"/>
          <c:tx>
            <c:strRef>
              <c:f>Sheet8!$U$122</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Sheet8!$AK$122:$AM$122</c:f>
              <c:numCache>
                <c:formatCode>0.0%;\(0.0%\);\-</c:formatCode>
                <c:ptCount val="3"/>
                <c:pt idx="0">
                  <c:v>-0.19760382986846237</c:v>
                </c:pt>
                <c:pt idx="1">
                  <c:v>-0.20339786133472851</c:v>
                </c:pt>
                <c:pt idx="2">
                  <c:v>-0.13695506446158764</c:v>
                </c:pt>
              </c:numCache>
            </c:numRef>
          </c:val>
          <c:smooth val="0"/>
          <c:extLst>
            <c:ext xmlns:c16="http://schemas.microsoft.com/office/drawing/2014/chart" uri="{C3380CC4-5D6E-409C-BE32-E72D297353CC}">
              <c16:uniqueId val="{00000001-E496-4F9E-97F9-8DB9585F0481}"/>
            </c:ext>
          </c:extLst>
        </c:ser>
        <c:ser>
          <c:idx val="2"/>
          <c:order val="2"/>
          <c:tx>
            <c:strRef>
              <c:f>Sheet8!$U$123</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Sheet8!$AK$123:$AM$123</c:f>
              <c:numCache>
                <c:formatCode>0.0%;\(0.0%\);\-</c:formatCode>
                <c:ptCount val="3"/>
                <c:pt idx="0">
                  <c:v>-9.3306209532864587E-2</c:v>
                </c:pt>
                <c:pt idx="1">
                  <c:v>8.2277860385854454E-2</c:v>
                </c:pt>
                <c:pt idx="2">
                  <c:v>8.535255000838432E-2</c:v>
                </c:pt>
              </c:numCache>
            </c:numRef>
          </c:val>
          <c:smooth val="0"/>
          <c:extLst>
            <c:ext xmlns:c16="http://schemas.microsoft.com/office/drawing/2014/chart" uri="{C3380CC4-5D6E-409C-BE32-E72D297353CC}">
              <c16:uniqueId val="{00000002-E496-4F9E-97F9-8DB9585F0481}"/>
            </c:ext>
          </c:extLst>
        </c:ser>
        <c:ser>
          <c:idx val="3"/>
          <c:order val="3"/>
          <c:tx>
            <c:strRef>
              <c:f>Sheet8!$U$124</c:f>
              <c:strCache>
                <c:ptCount val="1"/>
                <c:pt idx="0">
                  <c:v>전체</c:v>
                </c:pt>
              </c:strCache>
            </c:strRef>
          </c:tx>
          <c:spPr>
            <a:ln w="12700">
              <a:solidFill>
                <a:srgbClr val="FF0000"/>
              </a:solidFill>
              <a:prstDash val="solid"/>
            </a:ln>
          </c:spPr>
          <c:marker>
            <c:symbol val="circle"/>
            <c:size val="3"/>
            <c:spPr>
              <a:solidFill>
                <a:srgbClr val="FF0000"/>
              </a:solidFill>
              <a:ln>
                <a:solidFill>
                  <a:srgbClr val="FF0000"/>
                </a:solidFill>
              </a:ln>
            </c:spPr>
          </c:marker>
          <c:dLbls>
            <c:dLbl>
              <c:idx val="0"/>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extLst>
                <c:ext xmlns:c16="http://schemas.microsoft.com/office/drawing/2014/chart" uri="{C3380CC4-5D6E-409C-BE32-E72D297353CC}">
                  <c16:uniqueId val="{00000004-E496-4F9E-97F9-8DB9585F0481}"/>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Sheet8!$AK$120:$AM$120</c:f>
              <c:strCache>
                <c:ptCount val="2"/>
                <c:pt idx="0">
                  <c:v>'17</c:v>
                </c:pt>
                <c:pt idx="1">
                  <c:v>'18</c:v>
                </c:pt>
              </c:strCache>
            </c:strRef>
          </c:cat>
          <c:val>
            <c:numRef>
              <c:f>Sheet8!$AK$124:$AM$124</c:f>
              <c:numCache>
                <c:formatCode>0.0%;\(0.0%\);\-</c:formatCode>
                <c:ptCount val="3"/>
                <c:pt idx="0">
                  <c:v>-0.13100632169354223</c:v>
                </c:pt>
                <c:pt idx="1">
                  <c:v>-0.1342466370384191</c:v>
                </c:pt>
                <c:pt idx="2">
                  <c:v>-9.7077593924468991E-2</c:v>
                </c:pt>
              </c:numCache>
            </c:numRef>
          </c:val>
          <c:smooth val="0"/>
          <c:extLst>
            <c:ext xmlns:c16="http://schemas.microsoft.com/office/drawing/2014/chart" uri="{C3380CC4-5D6E-409C-BE32-E72D297353CC}">
              <c16:uniqueId val="{00000003-E496-4F9E-97F9-8DB9585F0481}"/>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6357027216754916"/>
          <c:y val="0.84742438546034682"/>
          <c:w val="0.54032135076252719"/>
          <c:h val="8.321450617283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a:t>연도별 매출액</a:t>
            </a:r>
            <a:r>
              <a:rPr lang="ko-KR" altLang="en-US" baseline="0" dirty="0"/>
              <a:t> 및 이익</a:t>
            </a:r>
            <a:endParaRPr lang="en-US" altLang="ko-KR" dirty="0"/>
          </a:p>
        </c:rich>
      </c:tx>
      <c:layout>
        <c:manualLayout>
          <c:xMode val="edge"/>
          <c:yMode val="edge"/>
          <c:x val="2.2806148411908669E-2"/>
          <c:y val="3.6899618510243273E-2"/>
        </c:manualLayout>
      </c:layout>
      <c:overlay val="0"/>
    </c:title>
    <c:autoTitleDeleted val="0"/>
    <c:plotArea>
      <c:layout>
        <c:manualLayout>
          <c:layoutTarget val="inner"/>
          <c:xMode val="edge"/>
          <c:yMode val="edge"/>
          <c:x val="0.18963180827886711"/>
          <c:y val="0.15291898148148148"/>
          <c:w val="0.6290190631808279"/>
          <c:h val="0.59488160411582347"/>
        </c:manualLayout>
      </c:layout>
      <c:barChart>
        <c:barDir val="col"/>
        <c:grouping val="clustered"/>
        <c:varyColors val="0"/>
        <c:ser>
          <c:idx val="0"/>
          <c:order val="0"/>
          <c:tx>
            <c:strRef>
              <c:f>summary!$B$55</c:f>
              <c:strCache>
                <c:ptCount val="1"/>
                <c:pt idx="0">
                  <c:v>매출액</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summary!$C$54:$F$54</c:f>
              <c:strCache>
                <c:ptCount val="4"/>
                <c:pt idx="0">
                  <c:v>'17</c:v>
                </c:pt>
                <c:pt idx="1">
                  <c:v>'18</c:v>
                </c:pt>
                <c:pt idx="2">
                  <c:v>'19</c:v>
                </c:pt>
                <c:pt idx="3">
                  <c:v>'20.09 LTM</c:v>
                </c:pt>
              </c:strCache>
            </c:strRef>
          </c:cat>
          <c:val>
            <c:numRef>
              <c:f>summary!$C$55:$F$55</c:f>
              <c:numCache>
                <c:formatCode>#,##0,,,;\(#,##0,,,\);\-;@</c:formatCode>
                <c:ptCount val="4"/>
                <c:pt idx="0">
                  <c:v>291867059043.60742</c:v>
                </c:pt>
                <c:pt idx="1">
                  <c:v>285992902706.62512</c:v>
                </c:pt>
                <c:pt idx="2">
                  <c:v>258512884390.32654</c:v>
                </c:pt>
                <c:pt idx="3">
                  <c:v>235733418244.71817</c:v>
                </c:pt>
              </c:numCache>
            </c:numRef>
          </c:val>
          <c:extLst>
            <c:ext xmlns:c16="http://schemas.microsoft.com/office/drawing/2014/chart" uri="{C3380CC4-5D6E-409C-BE32-E72D297353CC}">
              <c16:uniqueId val="{00000000-5155-4D65-B989-74ED87CA75B5}"/>
            </c:ext>
          </c:extLst>
        </c:ser>
        <c:ser>
          <c:idx val="1"/>
          <c:order val="1"/>
          <c:tx>
            <c:strRef>
              <c:f>summary!$B$56</c:f>
              <c:strCache>
                <c:ptCount val="1"/>
                <c:pt idx="0">
                  <c:v>매출이익</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summary!$C$54:$F$54</c:f>
              <c:strCache>
                <c:ptCount val="4"/>
                <c:pt idx="0">
                  <c:v>'17</c:v>
                </c:pt>
                <c:pt idx="1">
                  <c:v>'18</c:v>
                </c:pt>
                <c:pt idx="2">
                  <c:v>'19</c:v>
                </c:pt>
                <c:pt idx="3">
                  <c:v>'20.09 LTM</c:v>
                </c:pt>
              </c:strCache>
            </c:strRef>
          </c:cat>
          <c:val>
            <c:numRef>
              <c:f>summary!$C$56:$F$56</c:f>
              <c:numCache>
                <c:formatCode>#,##0,,,;\(#,##0,,,\);\-;@</c:formatCode>
                <c:ptCount val="4"/>
                <c:pt idx="0">
                  <c:v>56777936106.648857</c:v>
                </c:pt>
                <c:pt idx="1">
                  <c:v>53196182782.366043</c:v>
                </c:pt>
                <c:pt idx="2">
                  <c:v>48871487074.212219</c:v>
                </c:pt>
                <c:pt idx="3">
                  <c:v>40391825930.718147</c:v>
                </c:pt>
              </c:numCache>
            </c:numRef>
          </c:val>
          <c:extLst>
            <c:ext xmlns:c16="http://schemas.microsoft.com/office/drawing/2014/chart" uri="{C3380CC4-5D6E-409C-BE32-E72D297353CC}">
              <c16:uniqueId val="{00000001-5155-4D65-B989-74ED87CA75B5}"/>
            </c:ext>
          </c:extLst>
        </c:ser>
        <c:ser>
          <c:idx val="2"/>
          <c:order val="2"/>
          <c:tx>
            <c:strRef>
              <c:f>summary!$B$57</c:f>
              <c:strCache>
                <c:ptCount val="1"/>
                <c:pt idx="0">
                  <c:v>영업이익</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summary!$C$54:$F$54</c:f>
              <c:strCache>
                <c:ptCount val="4"/>
                <c:pt idx="0">
                  <c:v>'17</c:v>
                </c:pt>
                <c:pt idx="1">
                  <c:v>'18</c:v>
                </c:pt>
                <c:pt idx="2">
                  <c:v>'19</c:v>
                </c:pt>
                <c:pt idx="3">
                  <c:v>'20.09 LTM</c:v>
                </c:pt>
              </c:strCache>
            </c:strRef>
          </c:cat>
          <c:val>
            <c:numRef>
              <c:f>summary!$C$57:$F$57</c:f>
              <c:numCache>
                <c:formatCode>#,##0,,,;\(#,##0,,,\);\-;@</c:formatCode>
                <c:ptCount val="4"/>
                <c:pt idx="0">
                  <c:v>22836336596.309444</c:v>
                </c:pt>
                <c:pt idx="1">
                  <c:v>15848913299.793913</c:v>
                </c:pt>
                <c:pt idx="2">
                  <c:v>14419491733.435583</c:v>
                </c:pt>
                <c:pt idx="3">
                  <c:v>3142920894.2608171</c:v>
                </c:pt>
              </c:numCache>
            </c:numRef>
          </c:val>
          <c:extLst>
            <c:ext xmlns:c16="http://schemas.microsoft.com/office/drawing/2014/chart" uri="{C3380CC4-5D6E-409C-BE32-E72D297353CC}">
              <c16:uniqueId val="{00000002-5155-4D65-B989-74ED87CA75B5}"/>
            </c:ext>
          </c:extLst>
        </c:ser>
        <c:dLbls>
          <c:dLblPos val="ctr"/>
          <c:showLegendKey val="0"/>
          <c:showVal val="1"/>
          <c:showCatName val="0"/>
          <c:showSerName val="0"/>
          <c:showPercent val="0"/>
          <c:showBubbleSize val="0"/>
        </c:dLbls>
        <c:gapWidth val="40"/>
        <c:axId val="2002976864"/>
        <c:axId val="1828004976"/>
      </c:barChart>
      <c:lineChart>
        <c:grouping val="standard"/>
        <c:varyColors val="0"/>
        <c:ser>
          <c:idx val="3"/>
          <c:order val="3"/>
          <c:tx>
            <c:strRef>
              <c:f>summary!$B$58</c:f>
              <c:strCache>
                <c:ptCount val="1"/>
                <c:pt idx="0">
                  <c:v>매출이익%</c:v>
                </c:pt>
              </c:strCache>
            </c:strRef>
          </c:tx>
          <c:spPr>
            <a:ln w="3175">
              <a:solidFill>
                <a:srgbClr val="00A3A1"/>
              </a:solidFill>
              <a:prstDash val="solid"/>
            </a:ln>
          </c:spPr>
          <c:marker>
            <c:spPr>
              <a:solidFill>
                <a:srgbClr val="00A3A1"/>
              </a:solidFill>
              <a:ln>
                <a:solidFill>
                  <a:srgbClr val="00A3A1"/>
                </a:solidFill>
              </a:ln>
            </c:spPr>
          </c:marker>
          <c:dLbls>
            <c:spPr>
              <a:solidFill>
                <a:srgbClr val="00A3A1"/>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summary!$C$54:$F$54</c:f>
              <c:strCache>
                <c:ptCount val="4"/>
                <c:pt idx="0">
                  <c:v>'17</c:v>
                </c:pt>
                <c:pt idx="1">
                  <c:v>'18</c:v>
                </c:pt>
                <c:pt idx="2">
                  <c:v>'19</c:v>
                </c:pt>
                <c:pt idx="3">
                  <c:v>'20.09 LTM</c:v>
                </c:pt>
              </c:strCache>
            </c:strRef>
          </c:cat>
          <c:val>
            <c:numRef>
              <c:f>summary!$C$58:$F$58</c:f>
              <c:numCache>
                <c:formatCode>0.0%;\(0.0%\);\-</c:formatCode>
                <c:ptCount val="4"/>
                <c:pt idx="0">
                  <c:v>0.19453355336741085</c:v>
                </c:pt>
                <c:pt idx="1">
                  <c:v>0.18600525495185211</c:v>
                </c:pt>
                <c:pt idx="2">
                  <c:v>0.1890485543475719</c:v>
                </c:pt>
                <c:pt idx="3">
                  <c:v>0.17134535371131313</c:v>
                </c:pt>
              </c:numCache>
            </c:numRef>
          </c:val>
          <c:smooth val="0"/>
          <c:extLst>
            <c:ext xmlns:c16="http://schemas.microsoft.com/office/drawing/2014/chart" uri="{C3380CC4-5D6E-409C-BE32-E72D297353CC}">
              <c16:uniqueId val="{00000003-5155-4D65-B989-74ED87CA75B5}"/>
            </c:ext>
          </c:extLst>
        </c:ser>
        <c:ser>
          <c:idx val="4"/>
          <c:order val="4"/>
          <c:tx>
            <c:strRef>
              <c:f>summary!$B$59</c:f>
              <c:strCache>
                <c:ptCount val="1"/>
                <c:pt idx="0">
                  <c:v>영업이익%</c:v>
                </c:pt>
              </c:strCache>
            </c:strRef>
          </c:tx>
          <c:spPr>
            <a:ln w="3175">
              <a:solidFill>
                <a:srgbClr val="EAAA00"/>
              </a:solidFill>
              <a:prstDash val="solid"/>
            </a:ln>
          </c:spPr>
          <c:marker>
            <c:symbol val="circle"/>
            <c:size val="3"/>
            <c:spPr>
              <a:solidFill>
                <a:srgbClr val="EAAA00"/>
              </a:solidFill>
              <a:ln>
                <a:solidFill>
                  <a:srgbClr val="EAAA00"/>
                </a:solidFill>
              </a:ln>
            </c:spPr>
          </c:marker>
          <c:dLbls>
            <c:spPr>
              <a:solidFill>
                <a:srgbClr val="EAAA00"/>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summary!$C$54:$F$54</c:f>
              <c:strCache>
                <c:ptCount val="4"/>
                <c:pt idx="0">
                  <c:v>'17</c:v>
                </c:pt>
                <c:pt idx="1">
                  <c:v>'18</c:v>
                </c:pt>
                <c:pt idx="2">
                  <c:v>'19</c:v>
                </c:pt>
                <c:pt idx="3">
                  <c:v>'20.09 LTM</c:v>
                </c:pt>
              </c:strCache>
            </c:strRef>
          </c:cat>
          <c:val>
            <c:numRef>
              <c:f>summary!$C$59:$F$59</c:f>
              <c:numCache>
                <c:formatCode>0.0%;\(0.0%\);\-</c:formatCode>
                <c:ptCount val="4"/>
                <c:pt idx="0">
                  <c:v>7.8242254097258379E-2</c:v>
                </c:pt>
                <c:pt idx="1">
                  <c:v>5.5417155984643141E-2</c:v>
                </c:pt>
                <c:pt idx="2">
                  <c:v>5.5778619187365951E-2</c:v>
                </c:pt>
                <c:pt idx="3">
                  <c:v>1.3332521615573854E-2</c:v>
                </c:pt>
              </c:numCache>
            </c:numRef>
          </c:val>
          <c:smooth val="0"/>
          <c:extLst>
            <c:ext xmlns:c16="http://schemas.microsoft.com/office/drawing/2014/chart" uri="{C3380CC4-5D6E-409C-BE32-E72D297353CC}">
              <c16:uniqueId val="{00000004-5155-4D65-B989-74ED87CA75B5}"/>
            </c:ext>
          </c:extLst>
        </c:ser>
        <c:dLbls>
          <c:showLegendKey val="0"/>
          <c:showVal val="0"/>
          <c:showCatName val="0"/>
          <c:showSerName val="0"/>
          <c:showPercent val="0"/>
          <c:showBubbleSize val="0"/>
        </c:dLbls>
        <c:marker val="1"/>
        <c:smooth val="0"/>
        <c:axId val="1190809135"/>
        <c:axId val="927908719"/>
      </c:lineChart>
      <c:catAx>
        <c:axId val="200297686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28004976"/>
        <c:crosses val="autoZero"/>
        <c:auto val="1"/>
        <c:lblAlgn val="ctr"/>
        <c:lblOffset val="100"/>
        <c:noMultiLvlLbl val="0"/>
      </c:catAx>
      <c:valAx>
        <c:axId val="1828004976"/>
        <c:scaling>
          <c:orientation val="minMax"/>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862745098038E-2"/>
              <c:y val="0.32513348765432099"/>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2002976864"/>
        <c:crosses val="autoZero"/>
        <c:crossBetween val="between"/>
      </c:valAx>
      <c:valAx>
        <c:axId val="927908719"/>
        <c:scaling>
          <c:orientation val="minMax"/>
        </c:scaling>
        <c:delete val="0"/>
        <c:axPos val="r"/>
        <c:numFmt formatCode="0.0%;\(0.0%\);\-" sourceLinked="1"/>
        <c:majorTickMark val="none"/>
        <c:minorTickMark val="none"/>
        <c:tickLblPos val="none"/>
        <c:spPr>
          <a:ln>
            <a:noFill/>
          </a:ln>
        </c:spPr>
        <c:txPr>
          <a:bodyPr/>
          <a:lstStyle/>
          <a:p>
            <a:pPr>
              <a:defRPr sz="700"/>
            </a:pPr>
            <a:endParaRPr lang="ko-KR"/>
          </a:p>
        </c:txPr>
        <c:crossAx val="1190809135"/>
        <c:crosses val="max"/>
        <c:crossBetween val="between"/>
      </c:valAx>
      <c:catAx>
        <c:axId val="1190809135"/>
        <c:scaling>
          <c:orientation val="minMax"/>
        </c:scaling>
        <c:delete val="1"/>
        <c:axPos val="b"/>
        <c:numFmt formatCode="General" sourceLinked="1"/>
        <c:majorTickMark val="out"/>
        <c:minorTickMark val="none"/>
        <c:tickLblPos val="nextTo"/>
        <c:crossAx val="927908719"/>
        <c:crosses val="autoZero"/>
        <c:auto val="1"/>
        <c:lblAlgn val="ctr"/>
        <c:lblOffset val="100"/>
        <c:noMultiLvlLbl val="0"/>
      </c:catAx>
      <c:spPr>
        <a:noFill/>
        <a:ln w="25400">
          <a:noFill/>
        </a:ln>
      </c:spPr>
    </c:plotArea>
    <c:legend>
      <c:legendPos val="b"/>
      <c:layout>
        <c:manualLayout>
          <c:xMode val="edge"/>
          <c:yMode val="edge"/>
          <c:x val="0.190276144782594"/>
          <c:y val="0.84172595358873104"/>
          <c:w val="0.62242905415344985"/>
          <c:h val="6.9526207030902967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altLang="en-US" sz="800" b="1">
                <a:solidFill>
                  <a:srgbClr val="00338D"/>
                </a:solidFill>
                <a:latin typeface="Arial"/>
                <a:ea typeface="Arial"/>
                <a:cs typeface="Arial"/>
              </a:defRPr>
            </a:pPr>
            <a:r>
              <a:rPr lang="en-US" altLang="ko-KR" sz="800" dirty="0"/>
              <a:t>Falcon</a:t>
            </a:r>
            <a:r>
              <a:rPr lang="ko-KR" altLang="en-US" sz="800" dirty="0"/>
              <a:t> 엔진 지게차 </a:t>
            </a:r>
            <a:r>
              <a:rPr lang="en-US" altLang="ko-KR" sz="800" dirty="0"/>
              <a:t>MS</a:t>
            </a:r>
          </a:p>
        </c:rich>
      </c:tx>
      <c:layout>
        <c:manualLayout>
          <c:xMode val="edge"/>
          <c:yMode val="edge"/>
          <c:x val="2.279766889347834E-2"/>
          <c:y val="3.6822093836177197E-2"/>
        </c:manualLayout>
      </c:layout>
      <c:overlay val="0"/>
    </c:title>
    <c:autoTitleDeleted val="0"/>
    <c:plotArea>
      <c:layout>
        <c:manualLayout>
          <c:layoutTarget val="inner"/>
          <c:xMode val="edge"/>
          <c:yMode val="edge"/>
          <c:x val="9.3897281090905602E-2"/>
          <c:y val="0.11774037332434403"/>
          <c:w val="0.44465415437968853"/>
          <c:h val="0.58709197277680658"/>
        </c:manualLayout>
      </c:layout>
      <c:lineChart>
        <c:grouping val="standard"/>
        <c:varyColors val="0"/>
        <c:ser>
          <c:idx val="0"/>
          <c:order val="0"/>
          <c:tx>
            <c:strRef>
              <c:f>Sheet1!$B$12</c:f>
              <c:strCache>
                <c:ptCount val="1"/>
                <c:pt idx="0">
                  <c:v>타겟사 엔진 지계차 MS</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Sheet1!$D$3:$H$3</c:f>
              <c:strCache>
                <c:ptCount val="5"/>
                <c:pt idx="0">
                  <c:v>2017</c:v>
                </c:pt>
                <c:pt idx="1">
                  <c:v>2018</c:v>
                </c:pt>
                <c:pt idx="2">
                  <c:v>2019</c:v>
                </c:pt>
                <c:pt idx="3">
                  <c:v>2020</c:v>
                </c:pt>
                <c:pt idx="4">
                  <c:v>2021F</c:v>
                </c:pt>
              </c:strCache>
            </c:strRef>
          </c:cat>
          <c:val>
            <c:numRef>
              <c:f>Sheet1!$D$12:$H$12</c:f>
              <c:numCache>
                <c:formatCode>0%</c:formatCode>
                <c:ptCount val="5"/>
                <c:pt idx="0">
                  <c:v>0.60983606557377046</c:v>
                </c:pt>
                <c:pt idx="1">
                  <c:v>0.61850353892821031</c:v>
                </c:pt>
                <c:pt idx="2">
                  <c:v>0.60963939782938503</c:v>
                </c:pt>
                <c:pt idx="3">
                  <c:v>0.62162525184687711</c:v>
                </c:pt>
                <c:pt idx="4">
                  <c:v>0.6505194805194805</c:v>
                </c:pt>
              </c:numCache>
            </c:numRef>
          </c:val>
          <c:smooth val="0"/>
          <c:extLst>
            <c:ext xmlns:c16="http://schemas.microsoft.com/office/drawing/2014/chart" uri="{C3380CC4-5D6E-409C-BE32-E72D297353CC}">
              <c16:uniqueId val="{00000000-C3F6-4A1E-9211-1AB9ECF43650}"/>
            </c:ext>
          </c:extLst>
        </c:ser>
        <c:dLbls>
          <c:showLegendKey val="0"/>
          <c:showVal val="0"/>
          <c:showCatName val="0"/>
          <c:showSerName val="0"/>
          <c:showPercent val="0"/>
          <c:showBubbleSize val="0"/>
        </c:dLbls>
        <c:marker val="1"/>
        <c:smooth val="0"/>
        <c:axId val="1293756479"/>
        <c:axId val="1947507215"/>
      </c:lineChart>
      <c:catAx>
        <c:axId val="1293756479"/>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947507215"/>
        <c:crosses val="autoZero"/>
        <c:auto val="1"/>
        <c:lblAlgn val="ctr"/>
        <c:lblOffset val="100"/>
        <c:noMultiLvlLbl val="0"/>
      </c:catAx>
      <c:valAx>
        <c:axId val="1947507215"/>
        <c:scaling>
          <c:orientation val="minMax"/>
        </c:scaling>
        <c:delete val="0"/>
        <c:axPos val="l"/>
        <c:numFmt formatCode="0%" sourceLinked="1"/>
        <c:majorTickMark val="out"/>
        <c:minorTickMark val="none"/>
        <c:tickLblPos val="none"/>
        <c:spPr>
          <a:ln w="3175">
            <a:noFill/>
            <a:prstDash val="solid"/>
          </a:ln>
        </c:spPr>
        <c:txPr>
          <a:bodyPr/>
          <a:lstStyle/>
          <a:p>
            <a:pPr>
              <a:defRPr>
                <a:solidFill>
                  <a:srgbClr val="000000"/>
                </a:solidFill>
              </a:defRPr>
            </a:pPr>
            <a:endParaRPr lang="ko-KR"/>
          </a:p>
        </c:txPr>
        <c:crossAx val="1293756479"/>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a:t>유형별 매출액</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974945533769064"/>
          <c:y val="0.15558989197530865"/>
          <c:w val="0.63236002178649242"/>
          <c:h val="0.59924768518518523"/>
        </c:manualLayout>
      </c:layout>
      <c:barChart>
        <c:barDir val="col"/>
        <c:grouping val="stacked"/>
        <c:varyColors val="0"/>
        <c:ser>
          <c:idx val="0"/>
          <c:order val="0"/>
          <c:tx>
            <c:strRef>
              <c:f>summary!$I$55</c:f>
              <c:strCache>
                <c:ptCount val="1"/>
                <c:pt idx="0">
                  <c:v>전동</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summary!$J$54:$M$54</c:f>
              <c:strCache>
                <c:ptCount val="4"/>
                <c:pt idx="0">
                  <c:v>'17</c:v>
                </c:pt>
                <c:pt idx="1">
                  <c:v>'18</c:v>
                </c:pt>
                <c:pt idx="2">
                  <c:v>'19</c:v>
                </c:pt>
                <c:pt idx="3">
                  <c:v>'20.09 LTM</c:v>
                </c:pt>
              </c:strCache>
            </c:strRef>
          </c:cat>
          <c:val>
            <c:numRef>
              <c:f>summary!$J$55:$M$55</c:f>
              <c:numCache>
                <c:formatCode>#,##0,,,;\(#,##0,,,\);\-;@</c:formatCode>
                <c:ptCount val="4"/>
                <c:pt idx="0">
                  <c:v>55899377634.926369</c:v>
                </c:pt>
                <c:pt idx="1">
                  <c:v>57804290596.69442</c:v>
                </c:pt>
                <c:pt idx="2">
                  <c:v>65215420132.166771</c:v>
                </c:pt>
                <c:pt idx="3">
                  <c:v>62716073001.322174</c:v>
                </c:pt>
              </c:numCache>
            </c:numRef>
          </c:val>
          <c:extLst>
            <c:ext xmlns:c16="http://schemas.microsoft.com/office/drawing/2014/chart" uri="{C3380CC4-5D6E-409C-BE32-E72D297353CC}">
              <c16:uniqueId val="{00000000-05AD-40C3-8D29-23511372A217}"/>
            </c:ext>
          </c:extLst>
        </c:ser>
        <c:ser>
          <c:idx val="1"/>
          <c:order val="1"/>
          <c:tx>
            <c:strRef>
              <c:f>summary!$I$56</c:f>
              <c:strCache>
                <c:ptCount val="1"/>
                <c:pt idx="0">
                  <c:v>디젤</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summary!$J$54:$M$54</c:f>
              <c:strCache>
                <c:ptCount val="4"/>
                <c:pt idx="0">
                  <c:v>'17</c:v>
                </c:pt>
                <c:pt idx="1">
                  <c:v>'18</c:v>
                </c:pt>
                <c:pt idx="2">
                  <c:v>'19</c:v>
                </c:pt>
                <c:pt idx="3">
                  <c:v>'20.09 LTM</c:v>
                </c:pt>
              </c:strCache>
            </c:strRef>
          </c:cat>
          <c:val>
            <c:numRef>
              <c:f>summary!$J$56:$M$56</c:f>
              <c:numCache>
                <c:formatCode>#,##0,,,;\(#,##0,,,\);\-;@</c:formatCode>
                <c:ptCount val="4"/>
                <c:pt idx="0">
                  <c:v>233405336402.91394</c:v>
                </c:pt>
                <c:pt idx="1">
                  <c:v>225936603166.1228</c:v>
                </c:pt>
                <c:pt idx="2">
                  <c:v>190206787076.93192</c:v>
                </c:pt>
                <c:pt idx="3">
                  <c:v>171377363935.98529</c:v>
                </c:pt>
              </c:numCache>
            </c:numRef>
          </c:val>
          <c:extLst>
            <c:ext xmlns:c16="http://schemas.microsoft.com/office/drawing/2014/chart" uri="{C3380CC4-5D6E-409C-BE32-E72D297353CC}">
              <c16:uniqueId val="{00000001-05AD-40C3-8D29-23511372A217}"/>
            </c:ext>
          </c:extLst>
        </c:ser>
        <c:ser>
          <c:idx val="2"/>
          <c:order val="2"/>
          <c:tx>
            <c:strRef>
              <c:f>summary!$I$57</c:f>
              <c:strCache>
                <c:ptCount val="1"/>
                <c:pt idx="0">
                  <c:v>LP</c:v>
                </c:pt>
              </c:strCache>
            </c:strRef>
          </c:tx>
          <c:spPr>
            <a:solidFill>
              <a:srgbClr val="6D2077"/>
            </a:solidFill>
            <a:ln w="3175">
              <a:solidFill>
                <a:srgbClr val="FFFFFF"/>
              </a:solidFill>
              <a:prstDash val="solid"/>
            </a:ln>
          </c:spPr>
          <c:invertIfNegative val="0"/>
          <c:dLbls>
            <c:dLbl>
              <c:idx val="1"/>
              <c:layout>
                <c:manualLayout>
                  <c:x val="-2.692561328138025E-5"/>
                  <c:y val="4.469273743016759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5AD-40C3-8D29-23511372A217}"/>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summary!$J$54:$M$54</c:f>
              <c:strCache>
                <c:ptCount val="4"/>
                <c:pt idx="0">
                  <c:v>'17</c:v>
                </c:pt>
                <c:pt idx="1">
                  <c:v>'18</c:v>
                </c:pt>
                <c:pt idx="2">
                  <c:v>'19</c:v>
                </c:pt>
                <c:pt idx="3">
                  <c:v>'20.09 LTM</c:v>
                </c:pt>
              </c:strCache>
            </c:strRef>
          </c:cat>
          <c:val>
            <c:numRef>
              <c:f>summary!$J$57:$M$57</c:f>
              <c:numCache>
                <c:formatCode>#,##0,,,;\(#,##0,,,\);\-;@</c:formatCode>
                <c:ptCount val="4"/>
                <c:pt idx="0">
                  <c:v>2280460381.3877501</c:v>
                </c:pt>
                <c:pt idx="1">
                  <c:v>2099495737.4513621</c:v>
                </c:pt>
                <c:pt idx="2">
                  <c:v>2966988954.1641412</c:v>
                </c:pt>
                <c:pt idx="3">
                  <c:v>1049061320.1104727</c:v>
                </c:pt>
              </c:numCache>
            </c:numRef>
          </c:val>
          <c:extLst>
            <c:ext xmlns:c16="http://schemas.microsoft.com/office/drawing/2014/chart" uri="{C3380CC4-5D6E-409C-BE32-E72D297353CC}">
              <c16:uniqueId val="{00000003-05AD-40C3-8D29-23511372A217}"/>
            </c:ext>
          </c:extLst>
        </c:ser>
        <c:ser>
          <c:idx val="3"/>
          <c:order val="3"/>
          <c:tx>
            <c:strRef>
              <c:f>summary!$I$58</c:f>
              <c:strCache>
                <c:ptCount val="1"/>
                <c:pt idx="0">
                  <c:v>CL3</c:v>
                </c:pt>
              </c:strCache>
            </c:strRef>
          </c:tx>
          <c:spPr>
            <a:solidFill>
              <a:srgbClr val="005EB8"/>
            </a:solidFill>
            <a:ln w="3175">
              <a:solidFill>
                <a:srgbClr val="FFFFFF"/>
              </a:solidFill>
              <a:prstDash val="solid"/>
            </a:ln>
          </c:spPr>
          <c:invertIfNegative val="0"/>
          <c:dLbls>
            <c:delete val="1"/>
          </c:dLbls>
          <c:cat>
            <c:strRef>
              <c:f>summary!$J$54:$M$54</c:f>
              <c:strCache>
                <c:ptCount val="4"/>
                <c:pt idx="0">
                  <c:v>'17</c:v>
                </c:pt>
                <c:pt idx="1">
                  <c:v>'18</c:v>
                </c:pt>
                <c:pt idx="2">
                  <c:v>'19</c:v>
                </c:pt>
                <c:pt idx="3">
                  <c:v>'20.09 LTM</c:v>
                </c:pt>
              </c:strCache>
            </c:strRef>
          </c:cat>
          <c:val>
            <c:numRef>
              <c:f>summary!$J$58:$M$58</c:f>
              <c:numCache>
                <c:formatCode>#,##0,,,;\(#,##0,,,\);\-;@</c:formatCode>
                <c:ptCount val="4"/>
                <c:pt idx="0">
                  <c:v>281884624.3794266</c:v>
                </c:pt>
                <c:pt idx="1">
                  <c:v>152513206.35651034</c:v>
                </c:pt>
                <c:pt idx="2">
                  <c:v>123688227.06375866</c:v>
                </c:pt>
                <c:pt idx="3">
                  <c:v>590919987.3001914</c:v>
                </c:pt>
              </c:numCache>
            </c:numRef>
          </c:val>
          <c:extLst>
            <c:ext xmlns:c16="http://schemas.microsoft.com/office/drawing/2014/chart" uri="{C3380CC4-5D6E-409C-BE32-E72D297353CC}">
              <c16:uniqueId val="{00000004-05AD-40C3-8D29-23511372A217}"/>
            </c:ext>
          </c:extLst>
        </c:ser>
        <c:ser>
          <c:idx val="4"/>
          <c:order val="4"/>
          <c:tx>
            <c:strRef>
              <c:f>summary!$I$59</c:f>
              <c:strCache>
                <c:ptCount val="1"/>
                <c:pt idx="0">
                  <c:v>합계</c:v>
                </c:pt>
              </c:strCache>
            </c:strRef>
          </c:tx>
          <c:spPr>
            <a:noFill/>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summary!$J$54:$M$54</c:f>
              <c:strCache>
                <c:ptCount val="4"/>
                <c:pt idx="0">
                  <c:v>'17</c:v>
                </c:pt>
                <c:pt idx="1">
                  <c:v>'18</c:v>
                </c:pt>
                <c:pt idx="2">
                  <c:v>'19</c:v>
                </c:pt>
                <c:pt idx="3">
                  <c:v>'20.09 LTM</c:v>
                </c:pt>
              </c:strCache>
            </c:strRef>
          </c:cat>
          <c:val>
            <c:numRef>
              <c:f>summary!$J$59:$M$59</c:f>
              <c:numCache>
                <c:formatCode>#,##0,,,;\(#,##0,,,\);\-;@</c:formatCode>
                <c:ptCount val="4"/>
                <c:pt idx="0">
                  <c:v>291867059043.60754</c:v>
                </c:pt>
                <c:pt idx="1">
                  <c:v>285992902706.62506</c:v>
                </c:pt>
                <c:pt idx="2">
                  <c:v>258512884390.3266</c:v>
                </c:pt>
                <c:pt idx="3">
                  <c:v>235733418244.71814</c:v>
                </c:pt>
              </c:numCache>
            </c:numRef>
          </c:val>
          <c:extLst>
            <c:ext xmlns:c16="http://schemas.microsoft.com/office/drawing/2014/chart" uri="{C3380CC4-5D6E-409C-BE32-E72D297353CC}">
              <c16:uniqueId val="{00000005-05AD-40C3-8D29-23511372A217}"/>
            </c:ext>
          </c:extLst>
        </c:ser>
        <c:dLbls>
          <c:dLblPos val="ctr"/>
          <c:showLegendKey val="0"/>
          <c:showVal val="1"/>
          <c:showCatName val="0"/>
          <c:showSerName val="0"/>
          <c:showPercent val="0"/>
          <c:showBubbleSize val="0"/>
        </c:dLbls>
        <c:gapWidth val="4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30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4"/>
        <c:delete val="1"/>
      </c:legendEntry>
      <c:layout>
        <c:manualLayout>
          <c:xMode val="edge"/>
          <c:yMode val="edge"/>
          <c:x val="0.30851817574783419"/>
          <c:y val="0.83336647861496738"/>
          <c:w val="0.40769796698719551"/>
          <c:h val="6.9000568939088722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baseline="0" dirty="0"/>
              <a:t>유형별 판매량</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974945533769064"/>
          <c:y val="0.15558989197530865"/>
          <c:w val="0.63236002178649242"/>
          <c:h val="0.6452767268166556"/>
        </c:manualLayout>
      </c:layout>
      <c:barChart>
        <c:barDir val="col"/>
        <c:grouping val="stacked"/>
        <c:varyColors val="0"/>
        <c:ser>
          <c:idx val="0"/>
          <c:order val="0"/>
          <c:tx>
            <c:strRef>
              <c:f>summary!$O$55</c:f>
              <c:strCache>
                <c:ptCount val="1"/>
                <c:pt idx="0">
                  <c:v>전동</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summary!$P$54:$S$54</c:f>
              <c:strCache>
                <c:ptCount val="4"/>
                <c:pt idx="0">
                  <c:v>'17</c:v>
                </c:pt>
                <c:pt idx="1">
                  <c:v>'18</c:v>
                </c:pt>
                <c:pt idx="2">
                  <c:v>'19</c:v>
                </c:pt>
                <c:pt idx="3">
                  <c:v>'20.09 LTM</c:v>
                </c:pt>
              </c:strCache>
            </c:strRef>
          </c:cat>
          <c:val>
            <c:numRef>
              <c:f>summary!$P$55:$S$55</c:f>
              <c:numCache>
                <c:formatCode>#,##0;\(#,##0\);\-;@</c:formatCode>
                <c:ptCount val="4"/>
                <c:pt idx="0">
                  <c:v>2160</c:v>
                </c:pt>
                <c:pt idx="1">
                  <c:v>2183</c:v>
                </c:pt>
                <c:pt idx="2">
                  <c:v>2359</c:v>
                </c:pt>
                <c:pt idx="3">
                  <c:v>2318</c:v>
                </c:pt>
              </c:numCache>
            </c:numRef>
          </c:val>
          <c:extLst>
            <c:ext xmlns:c16="http://schemas.microsoft.com/office/drawing/2014/chart" uri="{C3380CC4-5D6E-409C-BE32-E72D297353CC}">
              <c16:uniqueId val="{00000000-0523-4AB4-A8BC-49C970F81F4A}"/>
            </c:ext>
          </c:extLst>
        </c:ser>
        <c:ser>
          <c:idx val="1"/>
          <c:order val="1"/>
          <c:tx>
            <c:strRef>
              <c:f>summary!$O$56</c:f>
              <c:strCache>
                <c:ptCount val="1"/>
                <c:pt idx="0">
                  <c:v>디젤</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summary!$P$54:$S$54</c:f>
              <c:strCache>
                <c:ptCount val="4"/>
                <c:pt idx="0">
                  <c:v>'17</c:v>
                </c:pt>
                <c:pt idx="1">
                  <c:v>'18</c:v>
                </c:pt>
                <c:pt idx="2">
                  <c:v>'19</c:v>
                </c:pt>
                <c:pt idx="3">
                  <c:v>'20.09 LTM</c:v>
                </c:pt>
              </c:strCache>
            </c:strRef>
          </c:cat>
          <c:val>
            <c:numRef>
              <c:f>summary!$P$56:$S$56</c:f>
              <c:numCache>
                <c:formatCode>#,##0;\(#,##0\);\-;@</c:formatCode>
                <c:ptCount val="4"/>
                <c:pt idx="0">
                  <c:v>6374</c:v>
                </c:pt>
                <c:pt idx="1">
                  <c:v>6050</c:v>
                </c:pt>
                <c:pt idx="2">
                  <c:v>5000</c:v>
                </c:pt>
                <c:pt idx="3">
                  <c:v>4513</c:v>
                </c:pt>
              </c:numCache>
            </c:numRef>
          </c:val>
          <c:extLst>
            <c:ext xmlns:c16="http://schemas.microsoft.com/office/drawing/2014/chart" uri="{C3380CC4-5D6E-409C-BE32-E72D297353CC}">
              <c16:uniqueId val="{00000001-0523-4AB4-A8BC-49C970F81F4A}"/>
            </c:ext>
          </c:extLst>
        </c:ser>
        <c:ser>
          <c:idx val="2"/>
          <c:order val="2"/>
          <c:tx>
            <c:strRef>
              <c:f>summary!$O$57</c:f>
              <c:strCache>
                <c:ptCount val="1"/>
                <c:pt idx="0">
                  <c:v>LP</c:v>
                </c:pt>
              </c:strCache>
            </c:strRef>
          </c:tx>
          <c:spPr>
            <a:solidFill>
              <a:srgbClr val="6D2077"/>
            </a:solidFill>
            <a:ln w="3175">
              <a:solidFill>
                <a:srgbClr val="FFFFFF"/>
              </a:solidFill>
              <a:prstDash val="solid"/>
            </a:ln>
          </c:spPr>
          <c:invertIfNegative val="0"/>
          <c:dLbls>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summary!$P$54:$S$54</c:f>
              <c:strCache>
                <c:ptCount val="4"/>
                <c:pt idx="0">
                  <c:v>'17</c:v>
                </c:pt>
                <c:pt idx="1">
                  <c:v>'18</c:v>
                </c:pt>
                <c:pt idx="2">
                  <c:v>'19</c:v>
                </c:pt>
                <c:pt idx="3">
                  <c:v>'20.09 LTM</c:v>
                </c:pt>
              </c:strCache>
            </c:strRef>
          </c:cat>
          <c:val>
            <c:numRef>
              <c:f>summary!$P$57:$S$57</c:f>
              <c:numCache>
                <c:formatCode>#,##0;\(#,##0\);\-;@</c:formatCode>
                <c:ptCount val="4"/>
                <c:pt idx="0">
                  <c:v>73</c:v>
                </c:pt>
                <c:pt idx="1">
                  <c:v>70</c:v>
                </c:pt>
                <c:pt idx="2">
                  <c:v>98</c:v>
                </c:pt>
                <c:pt idx="3">
                  <c:v>34</c:v>
                </c:pt>
              </c:numCache>
            </c:numRef>
          </c:val>
          <c:extLst>
            <c:ext xmlns:c16="http://schemas.microsoft.com/office/drawing/2014/chart" uri="{C3380CC4-5D6E-409C-BE32-E72D297353CC}">
              <c16:uniqueId val="{00000002-0523-4AB4-A8BC-49C970F81F4A}"/>
            </c:ext>
          </c:extLst>
        </c:ser>
        <c:ser>
          <c:idx val="3"/>
          <c:order val="3"/>
          <c:tx>
            <c:strRef>
              <c:f>summary!$O$58</c:f>
              <c:strCache>
                <c:ptCount val="1"/>
                <c:pt idx="0">
                  <c:v>CL3</c:v>
                </c:pt>
              </c:strCache>
            </c:strRef>
          </c:tx>
          <c:spPr>
            <a:solidFill>
              <a:srgbClr val="005EB8"/>
            </a:solidFill>
            <a:ln w="3175">
              <a:solidFill>
                <a:srgbClr val="FFFFFF"/>
              </a:solidFill>
              <a:prstDash val="solid"/>
            </a:ln>
          </c:spPr>
          <c:invertIfNegative val="0"/>
          <c:dLbls>
            <c:dLbl>
              <c:idx val="0"/>
              <c:layout>
                <c:manualLayout>
                  <c:x val="-5.2311359834088236E-17"/>
                  <c:y val="-4.469273743016759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523-4AB4-A8BC-49C970F81F4A}"/>
                </c:ext>
              </c:extLst>
            </c:dLbl>
            <c:dLbl>
              <c:idx val="1"/>
              <c:layout>
                <c:manualLayout>
                  <c:x val="0"/>
                  <c:y val="-4.469273743016759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523-4AB4-A8BC-49C970F81F4A}"/>
                </c:ext>
              </c:extLst>
            </c:dLbl>
            <c:dLbl>
              <c:idx val="2"/>
              <c:layout>
                <c:manualLayout>
                  <c:x val="0"/>
                  <c:y val="-4.46927374301676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523-4AB4-A8BC-49C970F81F4A}"/>
                </c:ext>
              </c:extLst>
            </c:dLbl>
            <c:dLbl>
              <c:idx val="3"/>
              <c:layout>
                <c:manualLayout>
                  <c:x val="-1.0462271966817647E-16"/>
                  <c:y val="-4.022346368715087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523-4AB4-A8BC-49C970F81F4A}"/>
                </c:ext>
              </c:extLst>
            </c:dLbl>
            <c:spPr>
              <a:solidFill>
                <a:srgbClr val="005EB8"/>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summary!$P$54:$S$54</c:f>
              <c:strCache>
                <c:ptCount val="4"/>
                <c:pt idx="0">
                  <c:v>'17</c:v>
                </c:pt>
                <c:pt idx="1">
                  <c:v>'18</c:v>
                </c:pt>
                <c:pt idx="2">
                  <c:v>'19</c:v>
                </c:pt>
                <c:pt idx="3">
                  <c:v>'20.09 LTM</c:v>
                </c:pt>
              </c:strCache>
            </c:strRef>
          </c:cat>
          <c:val>
            <c:numRef>
              <c:f>summary!$P$58:$S$58</c:f>
              <c:numCache>
                <c:formatCode>#,##0;\(#,##0\);\-;@</c:formatCode>
                <c:ptCount val="4"/>
                <c:pt idx="0">
                  <c:v>33</c:v>
                </c:pt>
                <c:pt idx="1">
                  <c:v>16</c:v>
                </c:pt>
                <c:pt idx="2">
                  <c:v>18</c:v>
                </c:pt>
                <c:pt idx="3">
                  <c:v>95</c:v>
                </c:pt>
              </c:numCache>
            </c:numRef>
          </c:val>
          <c:extLst>
            <c:ext xmlns:c16="http://schemas.microsoft.com/office/drawing/2014/chart" uri="{C3380CC4-5D6E-409C-BE32-E72D297353CC}">
              <c16:uniqueId val="{00000007-0523-4AB4-A8BC-49C970F81F4A}"/>
            </c:ext>
          </c:extLst>
        </c:ser>
        <c:ser>
          <c:idx val="4"/>
          <c:order val="4"/>
          <c:tx>
            <c:strRef>
              <c:f>summary!$O$59</c:f>
              <c:strCache>
                <c:ptCount val="1"/>
                <c:pt idx="0">
                  <c:v>합계</c:v>
                </c:pt>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summary!$P$54:$S$54</c:f>
              <c:strCache>
                <c:ptCount val="4"/>
                <c:pt idx="0">
                  <c:v>'17</c:v>
                </c:pt>
                <c:pt idx="1">
                  <c:v>'18</c:v>
                </c:pt>
                <c:pt idx="2">
                  <c:v>'19</c:v>
                </c:pt>
                <c:pt idx="3">
                  <c:v>'20.09 LTM</c:v>
                </c:pt>
              </c:strCache>
            </c:strRef>
          </c:cat>
          <c:val>
            <c:numRef>
              <c:f>summary!$P$59:$S$59</c:f>
              <c:numCache>
                <c:formatCode>#,##0;\(#,##0\);\-;@</c:formatCode>
                <c:ptCount val="4"/>
                <c:pt idx="0">
                  <c:v>8640</c:v>
                </c:pt>
                <c:pt idx="1">
                  <c:v>8319</c:v>
                </c:pt>
                <c:pt idx="2">
                  <c:v>7475</c:v>
                </c:pt>
                <c:pt idx="3">
                  <c:v>6960</c:v>
                </c:pt>
              </c:numCache>
            </c:numRef>
          </c:val>
          <c:extLst>
            <c:ext xmlns:c16="http://schemas.microsoft.com/office/drawing/2014/chart" uri="{C3380CC4-5D6E-409C-BE32-E72D297353CC}">
              <c16:uniqueId val="{00000008-0523-4AB4-A8BC-49C970F81F4A}"/>
            </c:ext>
          </c:extLst>
        </c:ser>
        <c:dLbls>
          <c:dLblPos val="ctr"/>
          <c:showLegendKey val="0"/>
          <c:showVal val="1"/>
          <c:showCatName val="0"/>
          <c:showSerName val="0"/>
          <c:showPercent val="0"/>
          <c:showBubbleSize val="0"/>
        </c:dLbls>
        <c:gapWidth val="4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0000"/>
        </c:scaling>
        <c:delete val="0"/>
        <c:axPos val="l"/>
        <c:title>
          <c:tx>
            <c:rich>
              <a:bodyPr rot="-5400000" vert="horz"/>
              <a:lstStyle/>
              <a:p>
                <a:pPr>
                  <a:defRPr altLang="ko-KR" sz="700">
                    <a:solidFill>
                      <a:srgbClr val="000000"/>
                    </a:solidFill>
                  </a:defRPr>
                </a:pPr>
                <a:r>
                  <a:rPr lang="ko-KR" altLang="en-US"/>
                  <a:t>대</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4"/>
        <c:delete val="1"/>
      </c:legendEntry>
      <c:layout>
        <c:manualLayout>
          <c:xMode val="edge"/>
          <c:yMode val="edge"/>
          <c:x val="0.2571418115576663"/>
          <c:y val="0.85847254681095619"/>
          <c:w val="0.47612772331154685"/>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a:t>매출액 대비 제조원가 비율</a:t>
            </a:r>
            <a:endParaRPr lang="en-US" altLang="ko-KR"/>
          </a:p>
        </c:rich>
      </c:tx>
      <c:layout>
        <c:manualLayout>
          <c:xMode val="edge"/>
          <c:yMode val="edge"/>
          <c:x val="2.2806148411908669E-2"/>
          <c:y val="3.6882981480822662E-2"/>
        </c:manualLayout>
      </c:layout>
      <c:overlay val="0"/>
    </c:title>
    <c:autoTitleDeleted val="0"/>
    <c:plotArea>
      <c:layout>
        <c:manualLayout>
          <c:layoutTarget val="inner"/>
          <c:xMode val="edge"/>
          <c:yMode val="edge"/>
          <c:x val="0.18974945533769064"/>
          <c:y val="0.15558989197530865"/>
          <c:w val="0.63236002178649242"/>
          <c:h val="0.59924768518518523"/>
        </c:manualLayout>
      </c:layout>
      <c:barChart>
        <c:barDir val="col"/>
        <c:grouping val="stacked"/>
        <c:varyColors val="0"/>
        <c:ser>
          <c:idx val="0"/>
          <c:order val="0"/>
          <c:tx>
            <c:strRef>
              <c:f>summary!$AJ$84</c:f>
              <c:strCache>
                <c:ptCount val="1"/>
                <c:pt idx="0">
                  <c:v>재료비</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summary!$AK$83:$AN$83</c:f>
              <c:strCache>
                <c:ptCount val="4"/>
                <c:pt idx="0">
                  <c:v>'17</c:v>
                </c:pt>
                <c:pt idx="1">
                  <c:v>'18</c:v>
                </c:pt>
                <c:pt idx="2">
                  <c:v>'19</c:v>
                </c:pt>
                <c:pt idx="3">
                  <c:v>'20.09 LTM</c:v>
                </c:pt>
              </c:strCache>
            </c:strRef>
          </c:cat>
          <c:val>
            <c:numRef>
              <c:f>summary!$AK$84:$AN$84</c:f>
              <c:numCache>
                <c:formatCode>0.0%;\(0.0%\);\-</c:formatCode>
                <c:ptCount val="4"/>
                <c:pt idx="0">
                  <c:v>0.71301402877391684</c:v>
                </c:pt>
                <c:pt idx="1">
                  <c:v>0.72584159711104335</c:v>
                </c:pt>
                <c:pt idx="2">
                  <c:v>0.72623867378944151</c:v>
                </c:pt>
                <c:pt idx="3">
                  <c:v>0.73431583738924777</c:v>
                </c:pt>
              </c:numCache>
            </c:numRef>
          </c:val>
          <c:extLst>
            <c:ext xmlns:c16="http://schemas.microsoft.com/office/drawing/2014/chart" uri="{C3380CC4-5D6E-409C-BE32-E72D297353CC}">
              <c16:uniqueId val="{00000000-8C11-41E1-9B0E-D457CB0A3845}"/>
            </c:ext>
          </c:extLst>
        </c:ser>
        <c:ser>
          <c:idx val="1"/>
          <c:order val="1"/>
          <c:tx>
            <c:strRef>
              <c:f>summary!$AJ$85</c:f>
              <c:strCache>
                <c:ptCount val="1"/>
                <c:pt idx="0">
                  <c:v>노무비</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summary!$AK$83:$AN$83</c:f>
              <c:strCache>
                <c:ptCount val="4"/>
                <c:pt idx="0">
                  <c:v>'17</c:v>
                </c:pt>
                <c:pt idx="1">
                  <c:v>'18</c:v>
                </c:pt>
                <c:pt idx="2">
                  <c:v>'19</c:v>
                </c:pt>
                <c:pt idx="3">
                  <c:v>'20.09 LTM</c:v>
                </c:pt>
              </c:strCache>
            </c:strRef>
          </c:cat>
          <c:val>
            <c:numRef>
              <c:f>summary!$AK$85:$AN$85</c:f>
              <c:numCache>
                <c:formatCode>0.0%;\(0.0%\);\-</c:formatCode>
                <c:ptCount val="4"/>
                <c:pt idx="0">
                  <c:v>4.6439039040856396E-2</c:v>
                </c:pt>
                <c:pt idx="1">
                  <c:v>4.0771018952835657E-2</c:v>
                </c:pt>
                <c:pt idx="2">
                  <c:v>4.2294453043552567E-2</c:v>
                </c:pt>
                <c:pt idx="3">
                  <c:v>4.592246904832957E-2</c:v>
                </c:pt>
              </c:numCache>
            </c:numRef>
          </c:val>
          <c:extLst>
            <c:ext xmlns:c16="http://schemas.microsoft.com/office/drawing/2014/chart" uri="{C3380CC4-5D6E-409C-BE32-E72D297353CC}">
              <c16:uniqueId val="{00000001-8C11-41E1-9B0E-D457CB0A3845}"/>
            </c:ext>
          </c:extLst>
        </c:ser>
        <c:ser>
          <c:idx val="2"/>
          <c:order val="2"/>
          <c:tx>
            <c:strRef>
              <c:f>summary!$AJ$86</c:f>
              <c:strCache>
                <c:ptCount val="1"/>
                <c:pt idx="0">
                  <c:v>운송비</c:v>
                </c:pt>
              </c:strCache>
            </c:strRef>
          </c:tx>
          <c:spPr>
            <a:solidFill>
              <a:srgbClr val="6D2077"/>
            </a:solidFill>
            <a:ln w="3175">
              <a:solidFill>
                <a:srgbClr val="FFFFFF"/>
              </a:solidFill>
              <a:prstDash val="solid"/>
            </a:ln>
          </c:spPr>
          <c:invertIfNegative val="0"/>
          <c:dLbls>
            <c:delete val="1"/>
          </c:dLbls>
          <c:cat>
            <c:strRef>
              <c:f>summary!$AK$83:$AN$83</c:f>
              <c:strCache>
                <c:ptCount val="4"/>
                <c:pt idx="0">
                  <c:v>'17</c:v>
                </c:pt>
                <c:pt idx="1">
                  <c:v>'18</c:v>
                </c:pt>
                <c:pt idx="2">
                  <c:v>'19</c:v>
                </c:pt>
                <c:pt idx="3">
                  <c:v>'20.09 LTM</c:v>
                </c:pt>
              </c:strCache>
            </c:strRef>
          </c:cat>
          <c:val>
            <c:numRef>
              <c:f>summary!$AK$86:$AN$86</c:f>
              <c:numCache>
                <c:formatCode>0.0%;\(0.0%\);\-</c:formatCode>
                <c:ptCount val="4"/>
                <c:pt idx="0">
                  <c:v>1.1216822990328838E-2</c:v>
                </c:pt>
                <c:pt idx="1">
                  <c:v>1.250074613448504E-2</c:v>
                </c:pt>
                <c:pt idx="2">
                  <c:v>1.2611183108682198E-2</c:v>
                </c:pt>
                <c:pt idx="3">
                  <c:v>1.2520721266324454E-2</c:v>
                </c:pt>
              </c:numCache>
            </c:numRef>
          </c:val>
          <c:extLst>
            <c:ext xmlns:c16="http://schemas.microsoft.com/office/drawing/2014/chart" uri="{C3380CC4-5D6E-409C-BE32-E72D297353CC}">
              <c16:uniqueId val="{00000002-8C11-41E1-9B0E-D457CB0A3845}"/>
            </c:ext>
          </c:extLst>
        </c:ser>
        <c:ser>
          <c:idx val="3"/>
          <c:order val="3"/>
          <c:tx>
            <c:strRef>
              <c:f>summary!$AJ$87</c:f>
              <c:strCache>
                <c:ptCount val="1"/>
                <c:pt idx="0">
                  <c:v>감가상각비</c:v>
                </c:pt>
              </c:strCache>
            </c:strRef>
          </c:tx>
          <c:spPr>
            <a:solidFill>
              <a:srgbClr val="005EB8"/>
            </a:solidFill>
            <a:ln w="3175">
              <a:solidFill>
                <a:srgbClr val="FFFFFF"/>
              </a:solidFill>
              <a:prstDash val="solid"/>
            </a:ln>
          </c:spPr>
          <c:invertIfNegative val="0"/>
          <c:dLbls>
            <c:delete val="1"/>
          </c:dLbls>
          <c:cat>
            <c:strRef>
              <c:f>summary!$AK$83:$AN$83</c:f>
              <c:strCache>
                <c:ptCount val="4"/>
                <c:pt idx="0">
                  <c:v>'17</c:v>
                </c:pt>
                <c:pt idx="1">
                  <c:v>'18</c:v>
                </c:pt>
                <c:pt idx="2">
                  <c:v>'19</c:v>
                </c:pt>
                <c:pt idx="3">
                  <c:v>'20.09 LTM</c:v>
                </c:pt>
              </c:strCache>
            </c:strRef>
          </c:cat>
          <c:val>
            <c:numRef>
              <c:f>summary!$AK$87:$AN$87</c:f>
              <c:numCache>
                <c:formatCode>0.0%;\(0.0%\);\-</c:formatCode>
                <c:ptCount val="4"/>
                <c:pt idx="0">
                  <c:v>6.8487666243934233E-3</c:v>
                </c:pt>
                <c:pt idx="1">
                  <c:v>7.7320436470021273E-3</c:v>
                </c:pt>
                <c:pt idx="2">
                  <c:v>9.0653897252623503E-3</c:v>
                </c:pt>
                <c:pt idx="3">
                  <c:v>1.3123577917104744E-2</c:v>
                </c:pt>
              </c:numCache>
            </c:numRef>
          </c:val>
          <c:extLst>
            <c:ext xmlns:c16="http://schemas.microsoft.com/office/drawing/2014/chart" uri="{C3380CC4-5D6E-409C-BE32-E72D297353CC}">
              <c16:uniqueId val="{00000003-8C11-41E1-9B0E-D457CB0A3845}"/>
            </c:ext>
          </c:extLst>
        </c:ser>
        <c:ser>
          <c:idx val="4"/>
          <c:order val="4"/>
          <c:tx>
            <c:strRef>
              <c:f>summary!$AJ$88</c:f>
              <c:strCache>
                <c:ptCount val="1"/>
                <c:pt idx="0">
                  <c:v>간접경비 및 기타</c:v>
                </c:pt>
              </c:strCache>
            </c:strRef>
          </c:tx>
          <c:spPr>
            <a:solidFill>
              <a:srgbClr val="00A3A1"/>
            </a:solidFill>
            <a:ln w="3175">
              <a:solidFill>
                <a:srgbClr val="FFFFFF"/>
              </a:solidFill>
              <a:prstDash val="solid"/>
            </a:ln>
          </c:spPr>
          <c:invertIfNegative val="0"/>
          <c:dLbls>
            <c:dLbl>
              <c:idx val="0"/>
              <c:layout>
                <c:manualLayout>
                  <c:x val="0"/>
                  <c:y val="-4.673676199616758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C11-41E1-9B0E-D457CB0A3845}"/>
                </c:ext>
              </c:extLst>
            </c:dLbl>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summary!$AK$83:$AN$83</c:f>
              <c:strCache>
                <c:ptCount val="4"/>
                <c:pt idx="0">
                  <c:v>'17</c:v>
                </c:pt>
                <c:pt idx="1">
                  <c:v>'18</c:v>
                </c:pt>
                <c:pt idx="2">
                  <c:v>'19</c:v>
                </c:pt>
                <c:pt idx="3">
                  <c:v>'20.09 LTM</c:v>
                </c:pt>
              </c:strCache>
            </c:strRef>
          </c:cat>
          <c:val>
            <c:numRef>
              <c:f>summary!$AK$88:$AN$88</c:f>
              <c:numCache>
                <c:formatCode>0.0%;\(0.0%\);\-</c:formatCode>
                <c:ptCount val="4"/>
                <c:pt idx="0">
                  <c:v>2.7947789203094875E-2</c:v>
                </c:pt>
                <c:pt idx="1">
                  <c:v>2.7149339202780651E-2</c:v>
                </c:pt>
                <c:pt idx="2">
                  <c:v>2.0741745985488082E-2</c:v>
                </c:pt>
                <c:pt idx="3">
                  <c:v>2.2771897344768074E-2</c:v>
                </c:pt>
              </c:numCache>
            </c:numRef>
          </c:val>
          <c:extLst>
            <c:ext xmlns:c16="http://schemas.microsoft.com/office/drawing/2014/chart" uri="{C3380CC4-5D6E-409C-BE32-E72D297353CC}">
              <c16:uniqueId val="{00000005-8C11-41E1-9B0E-D457CB0A3845}"/>
            </c:ext>
          </c:extLst>
        </c:ser>
        <c:ser>
          <c:idx val="5"/>
          <c:order val="5"/>
          <c:tx>
            <c:strRef>
              <c:f>summary!$AJ$89</c:f>
              <c:strCache>
                <c:ptCount val="1"/>
                <c:pt idx="0">
                  <c:v>합계</c:v>
                </c:pt>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summary!$AK$83:$AN$83</c:f>
              <c:strCache>
                <c:ptCount val="4"/>
                <c:pt idx="0">
                  <c:v>'17</c:v>
                </c:pt>
                <c:pt idx="1">
                  <c:v>'18</c:v>
                </c:pt>
                <c:pt idx="2">
                  <c:v>'19</c:v>
                </c:pt>
                <c:pt idx="3">
                  <c:v>'20.09 LTM</c:v>
                </c:pt>
              </c:strCache>
            </c:strRef>
          </c:cat>
          <c:val>
            <c:numRef>
              <c:f>summary!$AK$89:$AN$89</c:f>
              <c:numCache>
                <c:formatCode>0.0%;\(0.0%\);\-</c:formatCode>
                <c:ptCount val="4"/>
                <c:pt idx="0">
                  <c:v>0.80546644663258971</c:v>
                </c:pt>
                <c:pt idx="1">
                  <c:v>0.81399474504814584</c:v>
                </c:pt>
                <c:pt idx="2">
                  <c:v>0.81095144565242672</c:v>
                </c:pt>
                <c:pt idx="3">
                  <c:v>0.82865464628868679</c:v>
                </c:pt>
              </c:numCache>
            </c:numRef>
          </c:val>
          <c:extLst>
            <c:ext xmlns:c16="http://schemas.microsoft.com/office/drawing/2014/chart" uri="{C3380CC4-5D6E-409C-BE32-E72D297353CC}">
              <c16:uniqueId val="{00000006-8C11-41E1-9B0E-D457CB0A3845}"/>
            </c:ext>
          </c:extLst>
        </c:ser>
        <c:dLbls>
          <c:dLblPos val="ctr"/>
          <c:showLegendKey val="0"/>
          <c:showVal val="1"/>
          <c:showCatName val="0"/>
          <c:showSerName val="0"/>
          <c:showPercent val="0"/>
          <c:showBubbleSize val="0"/>
        </c:dLbls>
        <c:gapWidth val="4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max val="1"/>
        </c:scaling>
        <c:delete val="0"/>
        <c:axPos val="l"/>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egendEntry>
        <c:idx val="5"/>
        <c:delete val="1"/>
      </c:legendEntry>
      <c:layout>
        <c:manualLayout>
          <c:xMode val="edge"/>
          <c:yMode val="edge"/>
          <c:x val="0.15249432002596564"/>
          <c:y val="0.83831125561978159"/>
          <c:w val="0.72302796711024564"/>
          <c:h val="6.7330632716049388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a:t>연도별 판매비와 관리비</a:t>
            </a:r>
            <a:endParaRPr lang="en-US" altLang="ko-KR" dirty="0"/>
          </a:p>
        </c:rich>
      </c:tx>
      <c:layout>
        <c:manualLayout>
          <c:xMode val="edge"/>
          <c:yMode val="edge"/>
          <c:x val="2.2806148411908669E-2"/>
          <c:y val="3.6882981480822662E-2"/>
        </c:manualLayout>
      </c:layout>
      <c:overlay val="0"/>
    </c:title>
    <c:autoTitleDeleted val="0"/>
    <c:plotArea>
      <c:layout>
        <c:manualLayout>
          <c:layoutTarget val="inner"/>
          <c:xMode val="edge"/>
          <c:yMode val="edge"/>
          <c:x val="0.18974945533769064"/>
          <c:y val="0.15558989197530865"/>
          <c:w val="0.63236002178649242"/>
          <c:h val="0.59924768518518523"/>
        </c:manualLayout>
      </c:layout>
      <c:barChart>
        <c:barDir val="col"/>
        <c:grouping val="stacked"/>
        <c:varyColors val="0"/>
        <c:ser>
          <c:idx val="0"/>
          <c:order val="0"/>
          <c:tx>
            <c:strRef>
              <c:f>summary!$AS$84</c:f>
              <c:strCache>
                <c:ptCount val="1"/>
                <c:pt idx="0">
                  <c:v>판매직접비</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summary!$AT$84:$AW$84</c:f>
              <c:numCache>
                <c:formatCode>#,##0,,;\(#,##0,,\);\-;@</c:formatCode>
                <c:ptCount val="4"/>
                <c:pt idx="0">
                  <c:v>1796878727.2373552</c:v>
                </c:pt>
                <c:pt idx="1">
                  <c:v>1154949002.5399029</c:v>
                </c:pt>
                <c:pt idx="2">
                  <c:v>1071552657</c:v>
                </c:pt>
                <c:pt idx="3">
                  <c:v>837791306</c:v>
                </c:pt>
              </c:numCache>
            </c:numRef>
          </c:val>
          <c:extLst>
            <c:ext xmlns:c16="http://schemas.microsoft.com/office/drawing/2014/chart" uri="{C3380CC4-5D6E-409C-BE32-E72D297353CC}">
              <c16:uniqueId val="{00000000-8DFF-4454-8CED-F24B76F3ABEE}"/>
            </c:ext>
          </c:extLst>
        </c:ser>
        <c:ser>
          <c:idx val="1"/>
          <c:order val="1"/>
          <c:tx>
            <c:strRef>
              <c:f>summary!$AS$85</c:f>
              <c:strCache>
                <c:ptCount val="1"/>
                <c:pt idx="0">
                  <c:v>판매수수료</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summary!$AT$85:$AW$85</c:f>
              <c:numCache>
                <c:formatCode>#,##0,,;\(#,##0,,\);\-;@</c:formatCode>
                <c:ptCount val="4"/>
                <c:pt idx="0">
                  <c:v>15146762199.794762</c:v>
                </c:pt>
                <c:pt idx="1">
                  <c:v>19271212800.000011</c:v>
                </c:pt>
                <c:pt idx="2">
                  <c:v>17423310325.301311</c:v>
                </c:pt>
                <c:pt idx="3">
                  <c:v>17385377013.45731</c:v>
                </c:pt>
              </c:numCache>
            </c:numRef>
          </c:val>
          <c:extLst>
            <c:ext xmlns:c16="http://schemas.microsoft.com/office/drawing/2014/chart" uri="{C3380CC4-5D6E-409C-BE32-E72D297353CC}">
              <c16:uniqueId val="{00000001-8DFF-4454-8CED-F24B76F3ABEE}"/>
            </c:ext>
          </c:extLst>
        </c:ser>
        <c:ser>
          <c:idx val="2"/>
          <c:order val="2"/>
          <c:tx>
            <c:strRef>
              <c:f>summary!$AS$86</c:f>
              <c:strCache>
                <c:ptCount val="1"/>
                <c:pt idx="0">
                  <c:v>기타 판매비</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summary!$AT$86:$AW$86</c:f>
              <c:numCache>
                <c:formatCode>#,##0,,;\(#,##0,,\);\-;@</c:formatCode>
                <c:ptCount val="4"/>
                <c:pt idx="0">
                  <c:v>1197985114.5437684</c:v>
                </c:pt>
                <c:pt idx="1">
                  <c:v>1302135412.0374684</c:v>
                </c:pt>
                <c:pt idx="2">
                  <c:v>763690042</c:v>
                </c:pt>
                <c:pt idx="3">
                  <c:v>763134759</c:v>
                </c:pt>
              </c:numCache>
            </c:numRef>
          </c:val>
          <c:extLst>
            <c:ext xmlns:c16="http://schemas.microsoft.com/office/drawing/2014/chart" uri="{C3380CC4-5D6E-409C-BE32-E72D297353CC}">
              <c16:uniqueId val="{00000002-8DFF-4454-8CED-F24B76F3ABEE}"/>
            </c:ext>
          </c:extLst>
        </c:ser>
        <c:ser>
          <c:idx val="3"/>
          <c:order val="3"/>
          <c:tx>
            <c:strRef>
              <c:f>summary!$AS$87</c:f>
              <c:strCache>
                <c:ptCount val="1"/>
                <c:pt idx="0">
                  <c:v>관리직접비</c:v>
                </c:pt>
              </c:strCache>
            </c:strRef>
          </c:tx>
          <c:spPr>
            <a:solidFill>
              <a:srgbClr val="005EB8"/>
            </a:solidFill>
            <a:ln w="3175">
              <a:solidFill>
                <a:srgbClr val="FFFFFF"/>
              </a:solidFill>
              <a:prstDash val="solid"/>
            </a:ln>
          </c:spPr>
          <c:invertIfNegative val="0"/>
          <c:dLbls>
            <c:delete val="1"/>
          </c:dLbls>
          <c:cat>
            <c:strRef>
              <c:f>summary!$AT$83:$AW$83</c:f>
              <c:strCache>
                <c:ptCount val="4"/>
                <c:pt idx="0">
                  <c:v>'17</c:v>
                </c:pt>
                <c:pt idx="1">
                  <c:v>'18</c:v>
                </c:pt>
                <c:pt idx="2">
                  <c:v>'19</c:v>
                </c:pt>
                <c:pt idx="3">
                  <c:v>'20.09 LTM</c:v>
                </c:pt>
              </c:strCache>
            </c:strRef>
          </c:cat>
          <c:val>
            <c:numRef>
              <c:f>summary!$AT$87:$AW$87</c:f>
              <c:numCache>
                <c:formatCode>#,##0,,;\(#,##0,,\);\-;@</c:formatCode>
                <c:ptCount val="4"/>
                <c:pt idx="0">
                  <c:v>473630175.08214915</c:v>
                </c:pt>
                <c:pt idx="1">
                  <c:v>849736235</c:v>
                </c:pt>
                <c:pt idx="2">
                  <c:v>1833985651.6570606</c:v>
                </c:pt>
                <c:pt idx="3">
                  <c:v>1242431877</c:v>
                </c:pt>
              </c:numCache>
            </c:numRef>
          </c:val>
          <c:extLst>
            <c:ext xmlns:c16="http://schemas.microsoft.com/office/drawing/2014/chart" uri="{C3380CC4-5D6E-409C-BE32-E72D297353CC}">
              <c16:uniqueId val="{00000003-8DFF-4454-8CED-F24B76F3ABEE}"/>
            </c:ext>
          </c:extLst>
        </c:ser>
        <c:ser>
          <c:idx val="4"/>
          <c:order val="4"/>
          <c:tx>
            <c:strRef>
              <c:f>summary!$AS$88</c:f>
              <c:strCache>
                <c:ptCount val="1"/>
                <c:pt idx="0">
                  <c:v>기타관리비</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summary!$AT$88:$AW$88</c:f>
              <c:numCache>
                <c:formatCode>#,##0,,;\(#,##0,,\);\-;@</c:formatCode>
                <c:ptCount val="4"/>
                <c:pt idx="0">
                  <c:v>7901037755</c:v>
                </c:pt>
                <c:pt idx="1">
                  <c:v>7402900306</c:v>
                </c:pt>
                <c:pt idx="2">
                  <c:v>6558185626.0441551</c:v>
                </c:pt>
                <c:pt idx="3">
                  <c:v>8604734348</c:v>
                </c:pt>
              </c:numCache>
            </c:numRef>
          </c:val>
          <c:extLst>
            <c:ext xmlns:c16="http://schemas.microsoft.com/office/drawing/2014/chart" uri="{C3380CC4-5D6E-409C-BE32-E72D297353CC}">
              <c16:uniqueId val="{00000004-8DFF-4454-8CED-F24B76F3ABEE}"/>
            </c:ext>
          </c:extLst>
        </c:ser>
        <c:ser>
          <c:idx val="5"/>
          <c:order val="5"/>
          <c:tx>
            <c:strRef>
              <c:f>summary!$AS$89</c:f>
              <c:strCache>
                <c:ptCount val="1"/>
                <c:pt idx="0">
                  <c:v>경상연구비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summary!$AT$89:$AW$89</c:f>
              <c:numCache>
                <c:formatCode>#,##0,,;\(#,##0,,\);\-;@</c:formatCode>
                <c:ptCount val="4"/>
                <c:pt idx="0">
                  <c:v>4846060280</c:v>
                </c:pt>
                <c:pt idx="1">
                  <c:v>5062675407.8676081</c:v>
                </c:pt>
                <c:pt idx="2">
                  <c:v>4524834967.5811739</c:v>
                </c:pt>
                <c:pt idx="3">
                  <c:v>5206999957</c:v>
                </c:pt>
              </c:numCache>
            </c:numRef>
          </c:val>
          <c:extLst>
            <c:ext xmlns:c16="http://schemas.microsoft.com/office/drawing/2014/chart" uri="{C3380CC4-5D6E-409C-BE32-E72D297353CC}">
              <c16:uniqueId val="{00000005-8DFF-4454-8CED-F24B76F3ABEE}"/>
            </c:ext>
          </c:extLst>
        </c:ser>
        <c:ser>
          <c:idx val="6"/>
          <c:order val="6"/>
          <c:tx>
            <c:strRef>
              <c:f>summary!$AS$90</c:f>
              <c:strCache>
                <c:ptCount val="1"/>
                <c:pt idx="0">
                  <c:v>CCExpense</c:v>
                </c:pt>
              </c:strCache>
            </c:strRef>
          </c:tx>
          <c:spPr>
            <a:solidFill>
              <a:srgbClr val="43B02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summary!$AT$83:$AW$83</c:f>
              <c:strCache>
                <c:ptCount val="4"/>
                <c:pt idx="0">
                  <c:v>'17</c:v>
                </c:pt>
                <c:pt idx="1">
                  <c:v>'18</c:v>
                </c:pt>
                <c:pt idx="2">
                  <c:v>'19</c:v>
                </c:pt>
                <c:pt idx="3">
                  <c:v>'20.09 LTM</c:v>
                </c:pt>
              </c:strCache>
            </c:strRef>
          </c:cat>
          <c:val>
            <c:numRef>
              <c:f>summary!$AT$90:$AW$90</c:f>
              <c:numCache>
                <c:formatCode>#,##0,,;\(#,##0,,\);\-;@</c:formatCode>
                <c:ptCount val="4"/>
                <c:pt idx="0">
                  <c:v>2778209160</c:v>
                </c:pt>
                <c:pt idx="1">
                  <c:v>2303660319.1270623</c:v>
                </c:pt>
                <c:pt idx="2">
                  <c:v>2276436071.1929388</c:v>
                </c:pt>
                <c:pt idx="3">
                  <c:v>3208435776</c:v>
                </c:pt>
              </c:numCache>
            </c:numRef>
          </c:val>
          <c:extLst>
            <c:ext xmlns:c16="http://schemas.microsoft.com/office/drawing/2014/chart" uri="{C3380CC4-5D6E-409C-BE32-E72D297353CC}">
              <c16:uniqueId val="{00000006-8DFF-4454-8CED-F24B76F3ABEE}"/>
            </c:ext>
          </c:extLst>
        </c:ser>
        <c:dLbls>
          <c:dLblPos val="ctr"/>
          <c:showLegendKey val="0"/>
          <c:showVal val="1"/>
          <c:showCatName val="0"/>
          <c:showSerName val="0"/>
          <c:showPercent val="0"/>
          <c:showBubbleSize val="0"/>
        </c:dLbls>
        <c:gapWidth val="40"/>
        <c:overlap val="100"/>
        <c:axId val="1835701568"/>
        <c:axId val="146613568"/>
      </c:barChart>
      <c:catAx>
        <c:axId val="18357015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6613568"/>
        <c:crosses val="autoZero"/>
        <c:auto val="1"/>
        <c:lblAlgn val="ctr"/>
        <c:lblOffset val="100"/>
        <c:noMultiLvlLbl val="0"/>
      </c:catAx>
      <c:valAx>
        <c:axId val="146613568"/>
        <c:scaling>
          <c:orientation val="minMax"/>
        </c:scaling>
        <c:delete val="0"/>
        <c:axPos val="l"/>
        <c:title>
          <c:tx>
            <c:rich>
              <a:bodyPr rot="-5400000" vert="horz"/>
              <a:lstStyle/>
              <a:p>
                <a:pPr>
                  <a:defRPr altLang="ko-KR" sz="700">
                    <a:solidFill>
                      <a:srgbClr val="000000"/>
                    </a:solidFill>
                  </a:defRPr>
                </a:pPr>
                <a:r>
                  <a:rPr lang="ko-KR" altLang="en-US"/>
                  <a:t>백만원</a:t>
                </a:r>
              </a:p>
            </c:rich>
          </c:tx>
          <c:layout>
            <c:manualLayout>
              <c:xMode val="edge"/>
              <c:yMode val="edge"/>
              <c:x val="2.5656916963397253E-2"/>
              <c:y val="0.32498698568025502"/>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35701568"/>
        <c:crosses val="autoZero"/>
        <c:crossBetween val="between"/>
      </c:valAx>
      <c:spPr>
        <a:noFill/>
        <a:ln w="25400">
          <a:noFill/>
        </a:ln>
      </c:spPr>
    </c:plotArea>
    <c:legend>
      <c:legendPos val="b"/>
      <c:layout>
        <c:manualLayout>
          <c:xMode val="edge"/>
          <c:yMode val="edge"/>
          <c:x val="0.19876149518554581"/>
          <c:y val="0.82301701991008347"/>
          <c:w val="0.6218238126149519"/>
          <c:h val="0.11831005138086063"/>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ko-KR" altLang="en-US" dirty="0"/>
              <a:t>유형별 </a:t>
            </a:r>
            <a:r>
              <a:rPr lang="en-US" altLang="ko-KR" dirty="0"/>
              <a:t>ASP</a:t>
            </a:r>
          </a:p>
        </c:rich>
      </c:tx>
      <c:layout>
        <c:manualLayout>
          <c:xMode val="edge"/>
          <c:yMode val="edge"/>
          <c:x val="2.2767078446030372E-2"/>
          <c:y val="3.5507007566557294E-2"/>
        </c:manualLayout>
      </c:layout>
      <c:overlay val="0"/>
    </c:title>
    <c:autoTitleDeleted val="0"/>
    <c:plotArea>
      <c:layout>
        <c:manualLayout>
          <c:layoutTarget val="inner"/>
          <c:xMode val="edge"/>
          <c:yMode val="edge"/>
          <c:x val="0.1900674832950536"/>
          <c:y val="0.15264997497748764"/>
          <c:w val="0.62743545751633989"/>
          <c:h val="0.59929641885055274"/>
        </c:manualLayout>
      </c:layout>
      <c:lineChart>
        <c:grouping val="standard"/>
        <c:varyColors val="0"/>
        <c:ser>
          <c:idx val="0"/>
          <c:order val="0"/>
          <c:tx>
            <c:strRef>
              <c:f>summary!$B$83</c:f>
              <c:strCache>
                <c:ptCount val="1"/>
                <c:pt idx="0">
                  <c:v>전동</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summary!$C$82:$F$82</c:f>
              <c:strCache>
                <c:ptCount val="4"/>
                <c:pt idx="0">
                  <c:v>'17</c:v>
                </c:pt>
                <c:pt idx="1">
                  <c:v>'18</c:v>
                </c:pt>
                <c:pt idx="2">
                  <c:v>'19</c:v>
                </c:pt>
                <c:pt idx="3">
                  <c:v>'20.09 LTM</c:v>
                </c:pt>
              </c:strCache>
            </c:strRef>
          </c:cat>
          <c:val>
            <c:numRef>
              <c:f>summary!$C$83:$F$83</c:f>
              <c:numCache>
                <c:formatCode>#,##0,,;\(#,##0,,\);\-;@</c:formatCode>
                <c:ptCount val="4"/>
                <c:pt idx="0">
                  <c:v>25879341.497651096</c:v>
                </c:pt>
                <c:pt idx="1">
                  <c:v>26479290.241270922</c:v>
                </c:pt>
                <c:pt idx="2">
                  <c:v>27645366.736823559</c:v>
                </c:pt>
                <c:pt idx="3">
                  <c:v>27056114.323262371</c:v>
                </c:pt>
              </c:numCache>
            </c:numRef>
          </c:val>
          <c:smooth val="0"/>
          <c:extLst>
            <c:ext xmlns:c16="http://schemas.microsoft.com/office/drawing/2014/chart" uri="{C3380CC4-5D6E-409C-BE32-E72D297353CC}">
              <c16:uniqueId val="{00000000-FC75-4312-8526-A979488F221B}"/>
            </c:ext>
          </c:extLst>
        </c:ser>
        <c:ser>
          <c:idx val="1"/>
          <c:order val="1"/>
          <c:tx>
            <c:strRef>
              <c:f>summary!$B$84</c:f>
              <c:strCache>
                <c:ptCount val="1"/>
                <c:pt idx="0">
                  <c:v>디젤</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summary!$C$82:$F$82</c:f>
              <c:strCache>
                <c:ptCount val="4"/>
                <c:pt idx="0">
                  <c:v>'17</c:v>
                </c:pt>
                <c:pt idx="1">
                  <c:v>'18</c:v>
                </c:pt>
                <c:pt idx="2">
                  <c:v>'19</c:v>
                </c:pt>
                <c:pt idx="3">
                  <c:v>'20.09 LTM</c:v>
                </c:pt>
              </c:strCache>
            </c:strRef>
          </c:cat>
          <c:val>
            <c:numRef>
              <c:f>summary!$C$84:$F$84</c:f>
              <c:numCache>
                <c:formatCode>#,##0,,;\(#,##0,,\);\-;@</c:formatCode>
                <c:ptCount val="4"/>
                <c:pt idx="0">
                  <c:v>36618345.842942253</c:v>
                </c:pt>
                <c:pt idx="1">
                  <c:v>37344893.085309558</c:v>
                </c:pt>
                <c:pt idx="2">
                  <c:v>38041357.415386386</c:v>
                </c:pt>
                <c:pt idx="3">
                  <c:v>37974155.536446996</c:v>
                </c:pt>
              </c:numCache>
            </c:numRef>
          </c:val>
          <c:smooth val="0"/>
          <c:extLst>
            <c:ext xmlns:c16="http://schemas.microsoft.com/office/drawing/2014/chart" uri="{C3380CC4-5D6E-409C-BE32-E72D297353CC}">
              <c16:uniqueId val="{00000001-FC75-4312-8526-A979488F221B}"/>
            </c:ext>
          </c:extLst>
        </c:ser>
        <c:ser>
          <c:idx val="2"/>
          <c:order val="2"/>
          <c:tx>
            <c:strRef>
              <c:f>summary!$B$85</c:f>
              <c:strCache>
                <c:ptCount val="1"/>
                <c:pt idx="0">
                  <c:v>LP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1"/>
              <c:layout>
                <c:manualLayout>
                  <c:x val="-3.9333822570123939E-2"/>
                  <c:y val="2.52165323217955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C75-4312-8526-A979488F221B}"/>
                </c:ext>
              </c:extLst>
            </c:dLbl>
            <c:dLbl>
              <c:idx val="2"/>
              <c:layout>
                <c:manualLayout>
                  <c:x val="-3.9333822570123939E-2"/>
                  <c:y val="2.01983562509877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75-4312-8526-A979488F221B}"/>
                </c:ext>
              </c:extLst>
            </c:dLbl>
            <c:dLbl>
              <c:idx val="3"/>
              <c:layout>
                <c:manualLayout>
                  <c:x val="-4.2785659926070883E-2"/>
                  <c:y val="3.5252884463410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C75-4312-8526-A979488F221B}"/>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summary!$C$82:$F$82</c:f>
              <c:strCache>
                <c:ptCount val="4"/>
                <c:pt idx="0">
                  <c:v>'17</c:v>
                </c:pt>
                <c:pt idx="1">
                  <c:v>'18</c:v>
                </c:pt>
                <c:pt idx="2">
                  <c:v>'19</c:v>
                </c:pt>
                <c:pt idx="3">
                  <c:v>'20.09 LTM</c:v>
                </c:pt>
              </c:strCache>
            </c:strRef>
          </c:cat>
          <c:val>
            <c:numRef>
              <c:f>summary!$C$85:$F$85</c:f>
              <c:numCache>
                <c:formatCode>#,##0,,;\(#,##0,,\);\-;@</c:formatCode>
                <c:ptCount val="4"/>
                <c:pt idx="0">
                  <c:v>31239183.30668151</c:v>
                </c:pt>
                <c:pt idx="1">
                  <c:v>29992796.249305174</c:v>
                </c:pt>
                <c:pt idx="2">
                  <c:v>30275397.491470829</c:v>
                </c:pt>
                <c:pt idx="3">
                  <c:v>30854744.70913155</c:v>
                </c:pt>
              </c:numCache>
            </c:numRef>
          </c:val>
          <c:smooth val="0"/>
          <c:extLst>
            <c:ext xmlns:c16="http://schemas.microsoft.com/office/drawing/2014/chart" uri="{C3380CC4-5D6E-409C-BE32-E72D297353CC}">
              <c16:uniqueId val="{00000005-FC75-4312-8526-A979488F221B}"/>
            </c:ext>
          </c:extLst>
        </c:ser>
        <c:ser>
          <c:idx val="3"/>
          <c:order val="3"/>
          <c:tx>
            <c:strRef>
              <c:f>summary!$B$86</c:f>
              <c:strCache>
                <c:ptCount val="1"/>
                <c:pt idx="0">
                  <c:v>CL3</c:v>
                </c:pt>
              </c:strCache>
            </c:strRef>
          </c:tx>
          <c:spPr>
            <a:ln w="12700">
              <a:solidFill>
                <a:srgbClr val="005EB8"/>
              </a:solidFill>
              <a:prstDash val="solid"/>
            </a:ln>
          </c:spPr>
          <c:marker>
            <c:symbol val="circle"/>
            <c:size val="3"/>
            <c:spPr>
              <a:solidFill>
                <a:srgbClr val="005EB8"/>
              </a:solidFill>
              <a:ln>
                <a:solidFill>
                  <a:srgbClr val="005EB8"/>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summary!$C$82:$F$82</c:f>
              <c:strCache>
                <c:ptCount val="4"/>
                <c:pt idx="0">
                  <c:v>'17</c:v>
                </c:pt>
                <c:pt idx="1">
                  <c:v>'18</c:v>
                </c:pt>
                <c:pt idx="2">
                  <c:v>'19</c:v>
                </c:pt>
                <c:pt idx="3">
                  <c:v>'20.09 LTM</c:v>
                </c:pt>
              </c:strCache>
            </c:strRef>
          </c:cat>
          <c:val>
            <c:numRef>
              <c:f>summary!$C$86:$F$86</c:f>
              <c:numCache>
                <c:formatCode>#,##0,,;\(#,##0,,\);\-;@</c:formatCode>
                <c:ptCount val="4"/>
                <c:pt idx="0">
                  <c:v>8541958.3145280778</c:v>
                </c:pt>
                <c:pt idx="1">
                  <c:v>9532075.3972818963</c:v>
                </c:pt>
                <c:pt idx="2">
                  <c:v>6871568.1702088146</c:v>
                </c:pt>
                <c:pt idx="3">
                  <c:v>6220210.3926335936</c:v>
                </c:pt>
              </c:numCache>
            </c:numRef>
          </c:val>
          <c:smooth val="0"/>
          <c:extLst>
            <c:ext xmlns:c16="http://schemas.microsoft.com/office/drawing/2014/chart" uri="{C3380CC4-5D6E-409C-BE32-E72D297353CC}">
              <c16:uniqueId val="{00000006-FC75-4312-8526-A979488F221B}"/>
            </c:ext>
          </c:extLst>
        </c:ser>
        <c:ser>
          <c:idx val="4"/>
          <c:order val="4"/>
          <c:tx>
            <c:strRef>
              <c:f>summary!$B$87</c:f>
              <c:strCache>
                <c:ptCount val="1"/>
                <c:pt idx="0">
                  <c:v>전체</c:v>
                </c:pt>
              </c:strCache>
            </c:strRef>
          </c:tx>
          <c:spPr>
            <a:ln w="12700">
              <a:solidFill>
                <a:srgbClr val="FF0000"/>
              </a:solidFill>
            </a:ln>
          </c:spPr>
          <c:marker>
            <c:symbol val="circle"/>
            <c:size val="3"/>
            <c:spPr>
              <a:solidFill>
                <a:srgbClr val="FF0000"/>
              </a:solidFill>
              <a:ln>
                <a:solidFill>
                  <a:srgbClr val="FF0000"/>
                </a:solidFill>
              </a:ln>
            </c:spPr>
          </c:marker>
          <c:dLbls>
            <c:dLbl>
              <c:idx val="0"/>
              <c:layout>
                <c:manualLayout>
                  <c:x val="-3.9333822570123939E-2"/>
                  <c:y val="-1.51797850482061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C75-4312-8526-A979488F221B}"/>
                </c:ext>
              </c:extLst>
            </c:dLbl>
            <c:dLbl>
              <c:idx val="1"/>
              <c:layout>
                <c:manualLayout>
                  <c:x val="-3.9333822570123939E-2"/>
                  <c:y val="-3.5252489331436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C75-4312-8526-A979488F221B}"/>
                </c:ext>
              </c:extLst>
            </c:dLbl>
            <c:dLbl>
              <c:idx val="2"/>
              <c:layout>
                <c:manualLayout>
                  <c:x val="-3.9333822570123939E-2"/>
                  <c:y val="-2.52161371898214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C75-4312-8526-A979488F221B}"/>
                </c:ext>
              </c:extLst>
            </c:dLbl>
            <c:dLbl>
              <c:idx val="3"/>
              <c:layout>
                <c:manualLayout>
                  <c:x val="-3.9333822570124063E-2"/>
                  <c:y val="-2.52161371898214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C75-4312-8526-A979488F221B}"/>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summary!$C$82:$F$82</c:f>
              <c:strCache>
                <c:ptCount val="4"/>
                <c:pt idx="0">
                  <c:v>'17</c:v>
                </c:pt>
                <c:pt idx="1">
                  <c:v>'18</c:v>
                </c:pt>
                <c:pt idx="2">
                  <c:v>'19</c:v>
                </c:pt>
                <c:pt idx="3">
                  <c:v>'20.09 LTM</c:v>
                </c:pt>
              </c:strCache>
            </c:strRef>
          </c:cat>
          <c:val>
            <c:numRef>
              <c:f>summary!$C$87:$F$87</c:f>
              <c:numCache>
                <c:formatCode>#,##0,,;\(#,##0,,\);\-;@</c:formatCode>
                <c:ptCount val="4"/>
                <c:pt idx="0">
                  <c:v>33780909.611528635</c:v>
                </c:pt>
                <c:pt idx="1">
                  <c:v>34378278.964614153</c:v>
                </c:pt>
                <c:pt idx="2">
                  <c:v>34583663.463588834</c:v>
                </c:pt>
                <c:pt idx="3">
                  <c:v>33869744.000677899</c:v>
                </c:pt>
              </c:numCache>
            </c:numRef>
          </c:val>
          <c:smooth val="0"/>
          <c:extLst>
            <c:ext xmlns:c16="http://schemas.microsoft.com/office/drawing/2014/chart" uri="{C3380CC4-5D6E-409C-BE32-E72D297353CC}">
              <c16:uniqueId val="{0000000B-FC75-4312-8526-A979488F221B}"/>
            </c:ext>
          </c:extLst>
        </c:ser>
        <c:dLbls>
          <c:showLegendKey val="0"/>
          <c:showVal val="0"/>
          <c:showCatName val="0"/>
          <c:showSerName val="0"/>
          <c:showPercent val="0"/>
          <c:showBubbleSize val="0"/>
        </c:dLbls>
        <c:marker val="1"/>
        <c:smooth val="0"/>
        <c:axId val="55279984"/>
        <c:axId val="2117778208"/>
      </c:lineChart>
      <c:catAx>
        <c:axId val="55279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2117778208"/>
        <c:crosses val="autoZero"/>
        <c:auto val="1"/>
        <c:lblAlgn val="ctr"/>
        <c:lblOffset val="100"/>
        <c:noMultiLvlLbl val="0"/>
      </c:catAx>
      <c:valAx>
        <c:axId val="2117778208"/>
        <c:scaling>
          <c:orientation val="minMax"/>
        </c:scaling>
        <c:delete val="0"/>
        <c:axPos val="l"/>
        <c:title>
          <c:tx>
            <c:rich>
              <a:bodyPr rot="-5400000" vert="horz"/>
              <a:lstStyle/>
              <a:p>
                <a:pPr>
                  <a:defRPr altLang="ko-KR" sz="700">
                    <a:solidFill>
                      <a:srgbClr val="000000"/>
                    </a:solidFill>
                  </a:defRPr>
                </a:pPr>
                <a:r>
                  <a:rPr lang="ko-KR" altLang="en-US"/>
                  <a:t>백만원</a:t>
                </a:r>
              </a:p>
            </c:rich>
          </c:tx>
          <c:layout>
            <c:manualLayout>
              <c:xMode val="edge"/>
              <c:yMode val="edge"/>
              <c:x val="2.5612963251784169E-2"/>
              <c:y val="0.312862867812932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5279984"/>
        <c:crosses val="autoZero"/>
        <c:crossBetween val="between"/>
      </c:valAx>
      <c:spPr>
        <a:noFill/>
        <a:ln w="25400">
          <a:noFill/>
        </a:ln>
      </c:spPr>
    </c:plotArea>
    <c:legend>
      <c:legendPos val="b"/>
      <c:layout>
        <c:manualLayout>
          <c:xMode val="edge"/>
          <c:yMode val="edge"/>
          <c:x val="0.11436892312464907"/>
          <c:y val="0.8304294836755457"/>
          <c:w val="0.75929481964245504"/>
          <c:h val="6.9989560979639695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a:t>[</a:t>
            </a:r>
            <a:r>
              <a:rPr lang="ko-KR" altLang="en-US"/>
              <a:t>연결</a:t>
            </a:r>
            <a:r>
              <a:rPr lang="en-US" altLang="ko-KR"/>
              <a:t>]- NWC</a:t>
            </a:r>
            <a:r>
              <a:rPr lang="en-US" altLang="ko-KR" baseline="0"/>
              <a:t> trend</a:t>
            </a:r>
            <a:endParaRPr lang="en-US" altLang="ko-KR"/>
          </a:p>
        </c:rich>
      </c:tx>
      <c:layout>
        <c:manualLayout>
          <c:xMode val="edge"/>
          <c:yMode val="edge"/>
          <c:x val="1.4182868598490567E-3"/>
          <c:y val="1.6010670621556598E-3"/>
        </c:manualLayout>
      </c:layout>
      <c:overlay val="0"/>
    </c:title>
    <c:autoTitleDeleted val="0"/>
    <c:plotArea>
      <c:layout>
        <c:manualLayout>
          <c:layoutTarget val="inner"/>
          <c:xMode val="edge"/>
          <c:yMode val="edge"/>
          <c:x val="5.1482820568051417E-2"/>
          <c:y val="0.19913957974805616"/>
          <c:w val="0.92658863401356195"/>
          <c:h val="0.60876236732642708"/>
        </c:manualLayout>
      </c:layout>
      <c:barChart>
        <c:barDir val="col"/>
        <c:grouping val="clustered"/>
        <c:varyColors val="0"/>
        <c:dLbls>
          <c:showLegendKey val="0"/>
          <c:showVal val="0"/>
          <c:showCatName val="0"/>
          <c:showSerName val="0"/>
          <c:showPercent val="0"/>
          <c:showBubbleSize val="0"/>
        </c:dLbls>
        <c:gapWidth val="150"/>
        <c:axId val="702487008"/>
        <c:axId val="2091115200"/>
        <c:extLst>
          <c:ext xmlns:c15="http://schemas.microsoft.com/office/drawing/2012/chart" uri="{02D57815-91ED-43cb-92C2-25804820EDAC}">
            <c15:filteredBarSeries>
              <c15:ser>
                <c:idx val="3"/>
                <c:order val="3"/>
                <c:tx>
                  <c:strRef>
                    <c:extLst>
                      <c:ext uri="{02D57815-91ED-43cb-92C2-25804820EDAC}">
                        <c15:formulaRef>
                          <c15:sqref>NWC!$C$65</c15:sqref>
                        </c15:formulaRef>
                      </c:ext>
                    </c:extLst>
                    <c:strCache>
                      <c:ptCount val="1"/>
                      <c:pt idx="0">
                        <c:v>현금및현금성자산</c:v>
                      </c:pt>
                    </c:strCache>
                  </c:strRef>
                </c:tx>
                <c:spPr>
                  <a:solidFill>
                    <a:srgbClr val="E4F7FC"/>
                  </a:solidFill>
                  <a:ln>
                    <a:solidFill>
                      <a:srgbClr val="E7E6E6">
                        <a:lumMod val="90000"/>
                      </a:srgbClr>
                    </a:solidFill>
                  </a:ln>
                </c:spPr>
                <c:invertIfNegative val="0"/>
                <c:val>
                  <c:numRef>
                    <c:extLst>
                      <c:ext uri="{02D57815-91ED-43cb-92C2-25804820EDAC}">
                        <c15:formulaRef>
                          <c15:sqref>NWC!$D$65:$AV$65</c15:sqref>
                        </c15:formulaRef>
                      </c:ext>
                    </c:extLst>
                    <c:numCache>
                      <c:formatCode>#,##0,,;\(#,##0,,\);\-;@</c:formatCode>
                      <c:ptCount val="45"/>
                      <c:pt idx="0">
                        <c:v>19792030801.700001</c:v>
                      </c:pt>
                      <c:pt idx="1">
                        <c:v>16994173236.110001</c:v>
                      </c:pt>
                      <c:pt idx="2">
                        <c:v>17907945986.849998</c:v>
                      </c:pt>
                      <c:pt idx="3">
                        <c:v>19926554370.215</c:v>
                      </c:pt>
                      <c:pt idx="4">
                        <c:v>21742207788.379997</c:v>
                      </c:pt>
                      <c:pt idx="5">
                        <c:v>20640992328.879997</c:v>
                      </c:pt>
                      <c:pt idx="6">
                        <c:v>19565861016.330002</c:v>
                      </c:pt>
                      <c:pt idx="7">
                        <c:v>20223756358.059998</c:v>
                      </c:pt>
                      <c:pt idx="8">
                        <c:v>17359259995.794998</c:v>
                      </c:pt>
                      <c:pt idx="9">
                        <c:v>15726919053.939999</c:v>
                      </c:pt>
                      <c:pt idx="10">
                        <c:v>17558725410.400002</c:v>
                      </c:pt>
                      <c:pt idx="11">
                        <c:v>21377908097.24115</c:v>
                      </c:pt>
                      <c:pt idx="12">
                        <c:v>27899247879.618202</c:v>
                      </c:pt>
                      <c:pt idx="13">
                        <c:v>31820103025.9688</c:v>
                      </c:pt>
                      <c:pt idx="14">
                        <c:v>25868264104.9986</c:v>
                      </c:pt>
                      <c:pt idx="15">
                        <c:v>19354764256.931648</c:v>
                      </c:pt>
                      <c:pt idx="16">
                        <c:v>19751404503.437302</c:v>
                      </c:pt>
                      <c:pt idx="17">
                        <c:v>20498375513.964149</c:v>
                      </c:pt>
                      <c:pt idx="18">
                        <c:v>22233953745.5616</c:v>
                      </c:pt>
                      <c:pt idx="19">
                        <c:v>24133338157.957153</c:v>
                      </c:pt>
                      <c:pt idx="20">
                        <c:v>25368651669.582298</c:v>
                      </c:pt>
                      <c:pt idx="21">
                        <c:v>28433091796.302399</c:v>
                      </c:pt>
                      <c:pt idx="22">
                        <c:v>28793484441.854248</c:v>
                      </c:pt>
                      <c:pt idx="23">
                        <c:v>27593549817.706352</c:v>
                      </c:pt>
                      <c:pt idx="24">
                        <c:v>27701898057.2547</c:v>
                      </c:pt>
                      <c:pt idx="25">
                        <c:v>25049358707.635799</c:v>
                      </c:pt>
                      <c:pt idx="26">
                        <c:v>21366590201.764297</c:v>
                      </c:pt>
                      <c:pt idx="27">
                        <c:v>21385623310.441902</c:v>
                      </c:pt>
                      <c:pt idx="28">
                        <c:v>25545531607.584747</c:v>
                      </c:pt>
                      <c:pt idx="29">
                        <c:v>29148767237.860252</c:v>
                      </c:pt>
                      <c:pt idx="30">
                        <c:v>31136950970.2355</c:v>
                      </c:pt>
                      <c:pt idx="31">
                        <c:v>32709634649.180248</c:v>
                      </c:pt>
                      <c:pt idx="32">
                        <c:v>37877204189.38195</c:v>
                      </c:pt>
                      <c:pt idx="33">
                        <c:v>39288583465.820755</c:v>
                      </c:pt>
                      <c:pt idx="34">
                        <c:v>35774775864.315552</c:v>
                      </c:pt>
                      <c:pt idx="35">
                        <c:v>33705304833.839302</c:v>
                      </c:pt>
                      <c:pt idx="36">
                        <c:v>39003426572.7957</c:v>
                      </c:pt>
                      <c:pt idx="37">
                        <c:v>37315025996.027695</c:v>
                      </c:pt>
                      <c:pt idx="38">
                        <c:v>34808579905.436203</c:v>
                      </c:pt>
                      <c:pt idx="39">
                        <c:v>35929638379.577202</c:v>
                      </c:pt>
                      <c:pt idx="40">
                        <c:v>28174505538.372154</c:v>
                      </c:pt>
                      <c:pt idx="41">
                        <c:v>29799997581.32</c:v>
                      </c:pt>
                      <c:pt idx="42">
                        <c:v>40180364965.36985</c:v>
                      </c:pt>
                      <c:pt idx="43">
                        <c:v>41496196101.950798</c:v>
                      </c:pt>
                      <c:pt idx="44">
                        <c:v>33579672344.533199</c:v>
                      </c:pt>
                    </c:numCache>
                  </c:numRef>
                </c:val>
                <c:extLst>
                  <c:ext xmlns:c16="http://schemas.microsoft.com/office/drawing/2014/chart" uri="{C3380CC4-5D6E-409C-BE32-E72D297353CC}">
                    <c16:uniqueId val="{00000014-B5BF-4DFB-A8EC-C806F9A50C1C}"/>
                  </c:ext>
                </c:extLst>
              </c15:ser>
            </c15:filteredBarSeries>
          </c:ext>
        </c:extLst>
      </c:barChart>
      <c:lineChart>
        <c:grouping val="standard"/>
        <c:varyColors val="0"/>
        <c:ser>
          <c:idx val="0"/>
          <c:order val="0"/>
          <c:tx>
            <c:strRef>
              <c:f>NWC!$C$59</c:f>
              <c:strCache>
                <c:ptCount val="1"/>
                <c:pt idx="0">
                  <c:v> DSO </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0-B5BF-4DFB-A8EC-C806F9A50C1C}"/>
                </c:ext>
              </c:extLst>
            </c:dLbl>
            <c:spPr>
              <a:noFill/>
              <a:ln>
                <a:noFill/>
              </a:ln>
              <a:effectLst/>
            </c:spPr>
            <c:txPr>
              <a:bodyPr wrap="square" lIns="38100" tIns="19050" rIns="38100" bIns="19050" anchor="ctr">
                <a:spAutoFit/>
              </a:bodyPr>
              <a:lstStyle/>
              <a:p>
                <a:pPr>
                  <a:defRPr sz="700">
                    <a:solidFill>
                      <a:srgbClr val="00338D"/>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NWC!$D$52:$AV$52</c:f>
              <c:numCache>
                <c:formatCode>[$-409]mmm"-"yy;@</c:formatCode>
                <c:ptCount val="45"/>
                <c:pt idx="0">
                  <c:v>42766</c:v>
                </c:pt>
                <c:pt idx="1">
                  <c:v>42794</c:v>
                </c:pt>
                <c:pt idx="2">
                  <c:v>42825</c:v>
                </c:pt>
                <c:pt idx="3">
                  <c:v>42855</c:v>
                </c:pt>
                <c:pt idx="4">
                  <c:v>42886</c:v>
                </c:pt>
                <c:pt idx="5">
                  <c:v>42916</c:v>
                </c:pt>
                <c:pt idx="6">
                  <c:v>42947</c:v>
                </c:pt>
                <c:pt idx="7">
                  <c:v>42978</c:v>
                </c:pt>
                <c:pt idx="8">
                  <c:v>43008</c:v>
                </c:pt>
                <c:pt idx="9">
                  <c:v>43039</c:v>
                </c:pt>
                <c:pt idx="10">
                  <c:v>43069</c:v>
                </c:pt>
                <c:pt idx="11">
                  <c:v>43100</c:v>
                </c:pt>
                <c:pt idx="12">
                  <c:v>43131</c:v>
                </c:pt>
                <c:pt idx="13">
                  <c:v>43159</c:v>
                </c:pt>
                <c:pt idx="14">
                  <c:v>43190</c:v>
                </c:pt>
                <c:pt idx="15">
                  <c:v>43220</c:v>
                </c:pt>
                <c:pt idx="16">
                  <c:v>43251</c:v>
                </c:pt>
                <c:pt idx="17">
                  <c:v>43281</c:v>
                </c:pt>
                <c:pt idx="18">
                  <c:v>43312</c:v>
                </c:pt>
                <c:pt idx="19">
                  <c:v>43343</c:v>
                </c:pt>
                <c:pt idx="20">
                  <c:v>43373</c:v>
                </c:pt>
                <c:pt idx="21">
                  <c:v>43404</c:v>
                </c:pt>
                <c:pt idx="22">
                  <c:v>43434</c:v>
                </c:pt>
                <c:pt idx="23">
                  <c:v>43465</c:v>
                </c:pt>
                <c:pt idx="24">
                  <c:v>43496</c:v>
                </c:pt>
                <c:pt idx="25">
                  <c:v>43524</c:v>
                </c:pt>
                <c:pt idx="26">
                  <c:v>43555</c:v>
                </c:pt>
                <c:pt idx="27">
                  <c:v>43585</c:v>
                </c:pt>
                <c:pt idx="28">
                  <c:v>43616</c:v>
                </c:pt>
                <c:pt idx="29">
                  <c:v>43646</c:v>
                </c:pt>
                <c:pt idx="30">
                  <c:v>43677</c:v>
                </c:pt>
                <c:pt idx="31">
                  <c:v>43708</c:v>
                </c:pt>
                <c:pt idx="32">
                  <c:v>43738</c:v>
                </c:pt>
                <c:pt idx="33">
                  <c:v>43769</c:v>
                </c:pt>
                <c:pt idx="34">
                  <c:v>43799</c:v>
                </c:pt>
                <c:pt idx="35">
                  <c:v>43830</c:v>
                </c:pt>
                <c:pt idx="36">
                  <c:v>43861</c:v>
                </c:pt>
                <c:pt idx="37">
                  <c:v>43890</c:v>
                </c:pt>
                <c:pt idx="38">
                  <c:v>43921</c:v>
                </c:pt>
                <c:pt idx="39">
                  <c:v>43951</c:v>
                </c:pt>
                <c:pt idx="40">
                  <c:v>43982</c:v>
                </c:pt>
                <c:pt idx="41">
                  <c:v>44012</c:v>
                </c:pt>
                <c:pt idx="42">
                  <c:v>44043</c:v>
                </c:pt>
                <c:pt idx="43">
                  <c:v>44074</c:v>
                </c:pt>
                <c:pt idx="44">
                  <c:v>44104</c:v>
                </c:pt>
              </c:numCache>
            </c:numRef>
          </c:cat>
          <c:val>
            <c:numRef>
              <c:f>NWC!$D$59:$AV$59</c:f>
              <c:numCache>
                <c:formatCode>_(* #,##0_);_(* \(#,##0\);_(* "-"_);_(@_)</c:formatCode>
                <c:ptCount val="45"/>
                <c:pt idx="0">
                  <c:v>38.866263739823161</c:v>
                </c:pt>
                <c:pt idx="1">
                  <c:v>38.866263739823161</c:v>
                </c:pt>
                <c:pt idx="2">
                  <c:v>37.292362667970643</c:v>
                </c:pt>
                <c:pt idx="3">
                  <c:v>37.782391040824479</c:v>
                </c:pt>
                <c:pt idx="4">
                  <c:v>38.764319630921236</c:v>
                </c:pt>
                <c:pt idx="5">
                  <c:v>35.158937144525041</c:v>
                </c:pt>
                <c:pt idx="6">
                  <c:v>44.336644113930397</c:v>
                </c:pt>
                <c:pt idx="7">
                  <c:v>44.215455387056295</c:v>
                </c:pt>
                <c:pt idx="8">
                  <c:v>38.017203929080097</c:v>
                </c:pt>
                <c:pt idx="9">
                  <c:v>43.574859014082328</c:v>
                </c:pt>
                <c:pt idx="10">
                  <c:v>37.45584783811249</c:v>
                </c:pt>
                <c:pt idx="11">
                  <c:v>37.58226605565433</c:v>
                </c:pt>
                <c:pt idx="12">
                  <c:v>43.202865934194989</c:v>
                </c:pt>
                <c:pt idx="13">
                  <c:v>41.209813849777099</c:v>
                </c:pt>
                <c:pt idx="14">
                  <c:v>35.258119878466033</c:v>
                </c:pt>
                <c:pt idx="15">
                  <c:v>37.809262970998518</c:v>
                </c:pt>
                <c:pt idx="16">
                  <c:v>43.097488470096238</c:v>
                </c:pt>
                <c:pt idx="17">
                  <c:v>40.941944325625428</c:v>
                </c:pt>
                <c:pt idx="18">
                  <c:v>43.434210167859398</c:v>
                </c:pt>
                <c:pt idx="19">
                  <c:v>44.202663735201156</c:v>
                </c:pt>
                <c:pt idx="20">
                  <c:v>47.407794349637818</c:v>
                </c:pt>
                <c:pt idx="21">
                  <c:v>44.868718094088251</c:v>
                </c:pt>
                <c:pt idx="22">
                  <c:v>43.116178045641867</c:v>
                </c:pt>
                <c:pt idx="23">
                  <c:v>40.492228784336056</c:v>
                </c:pt>
                <c:pt idx="24">
                  <c:v>35.422628594658995</c:v>
                </c:pt>
                <c:pt idx="25">
                  <c:v>35.727766007351107</c:v>
                </c:pt>
                <c:pt idx="26">
                  <c:v>37.876819131794875</c:v>
                </c:pt>
                <c:pt idx="27">
                  <c:v>38.98056933549757</c:v>
                </c:pt>
                <c:pt idx="28">
                  <c:v>38.75001995443133</c:v>
                </c:pt>
                <c:pt idx="29">
                  <c:v>42.827948588854923</c:v>
                </c:pt>
                <c:pt idx="30">
                  <c:v>46.225299471142648</c:v>
                </c:pt>
                <c:pt idx="31">
                  <c:v>44.526760329911525</c:v>
                </c:pt>
                <c:pt idx="32">
                  <c:v>43.327055289557265</c:v>
                </c:pt>
                <c:pt idx="33">
                  <c:v>39.102906808089685</c:v>
                </c:pt>
                <c:pt idx="34">
                  <c:v>40.651133689264974</c:v>
                </c:pt>
                <c:pt idx="35">
                  <c:v>42.934742958006851</c:v>
                </c:pt>
                <c:pt idx="36">
                  <c:v>45.928824550958765</c:v>
                </c:pt>
                <c:pt idx="37">
                  <c:v>46.276196118069919</c:v>
                </c:pt>
                <c:pt idx="38">
                  <c:v>43.573022387728557</c:v>
                </c:pt>
                <c:pt idx="39">
                  <c:v>51.811666408001415</c:v>
                </c:pt>
                <c:pt idx="40">
                  <c:v>51.784950213620888</c:v>
                </c:pt>
                <c:pt idx="41">
                  <c:v>45.284798488933298</c:v>
                </c:pt>
                <c:pt idx="42">
                  <c:v>46.44418897484762</c:v>
                </c:pt>
                <c:pt idx="43">
                  <c:v>53.091792591111215</c:v>
                </c:pt>
                <c:pt idx="44">
                  <c:v>42.511206901282655</c:v>
                </c:pt>
              </c:numCache>
            </c:numRef>
          </c:val>
          <c:smooth val="0"/>
          <c:extLst>
            <c:ext xmlns:c16="http://schemas.microsoft.com/office/drawing/2014/chart" uri="{C3380CC4-5D6E-409C-BE32-E72D297353CC}">
              <c16:uniqueId val="{00000001-B5BF-4DFB-A8EC-C806F9A50C1C}"/>
            </c:ext>
          </c:extLst>
        </c:ser>
        <c:ser>
          <c:idx val="1"/>
          <c:order val="1"/>
          <c:tx>
            <c:strRef>
              <c:f>NWC!$C$60</c:f>
              <c:strCache>
                <c:ptCount val="1"/>
                <c:pt idx="0">
                  <c:v> DIO </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2-B5BF-4DFB-A8EC-C806F9A50C1C}"/>
                </c:ext>
              </c:extLst>
            </c:dLbl>
            <c:dLbl>
              <c:idx val="2"/>
              <c:layout>
                <c:manualLayout>
                  <c:x val="-1.3608180953517644E-2"/>
                  <c:y val="1.61339172507721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BF-4DFB-A8EC-C806F9A50C1C}"/>
                </c:ext>
              </c:extLst>
            </c:dLbl>
            <c:dLbl>
              <c:idx val="3"/>
              <c:layout>
                <c:manualLayout>
                  <c:x val="-1.4649954002028587E-2"/>
                  <c:y val="1.91202862399404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BF-4DFB-A8EC-C806F9A50C1C}"/>
                </c:ext>
              </c:extLst>
            </c:dLbl>
            <c:dLbl>
              <c:idx val="4"/>
              <c:layout>
                <c:manualLayout>
                  <c:x val="-1.6733500099050468E-2"/>
                  <c:y val="2.8079393207444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BF-4DFB-A8EC-C806F9A50C1C}"/>
                </c:ext>
              </c:extLst>
            </c:dLbl>
            <c:dLbl>
              <c:idx val="5"/>
              <c:layout>
                <c:manualLayout>
                  <c:x val="-1.3608180953517644E-2"/>
                  <c:y val="1.01611792724358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BF-4DFB-A8EC-C806F9A50C1C}"/>
                </c:ext>
              </c:extLst>
            </c:dLbl>
            <c:dLbl>
              <c:idx val="11"/>
              <c:layout>
                <c:manualLayout>
                  <c:x val="-1.3608180953517684E-2"/>
                  <c:y val="3.70385001749494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BF-4DFB-A8EC-C806F9A50C1C}"/>
                </c:ext>
              </c:extLst>
            </c:dLbl>
            <c:dLbl>
              <c:idx val="12"/>
              <c:layout>
                <c:manualLayout>
                  <c:x val="-1.1524634856495838E-2"/>
                  <c:y val="2.50930242182767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5BF-4DFB-A8EC-C806F9A50C1C}"/>
                </c:ext>
              </c:extLst>
            </c:dLbl>
            <c:dLbl>
              <c:idx val="14"/>
              <c:layout>
                <c:manualLayout>
                  <c:x val="-1.7775273147561409E-2"/>
                  <c:y val="2.8079393207444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5BF-4DFB-A8EC-C806F9A50C1C}"/>
                </c:ext>
              </c:extLst>
            </c:dLbl>
            <c:spPr>
              <a:noFill/>
              <a:ln>
                <a:noFill/>
              </a:ln>
              <a:effectLst/>
            </c:spPr>
            <c:txPr>
              <a:bodyPr wrap="square" lIns="38100" tIns="19050" rIns="38100" bIns="19050" anchor="ctr">
                <a:spAutoFit/>
              </a:bodyPr>
              <a:lstStyle/>
              <a:p>
                <a:pPr>
                  <a:defRPr sz="700">
                    <a:solidFill>
                      <a:srgbClr val="0091DA"/>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NWC!$D$52:$AV$52</c:f>
              <c:numCache>
                <c:formatCode>[$-409]mmm"-"yy;@</c:formatCode>
                <c:ptCount val="45"/>
                <c:pt idx="0">
                  <c:v>42766</c:v>
                </c:pt>
                <c:pt idx="1">
                  <c:v>42794</c:v>
                </c:pt>
                <c:pt idx="2">
                  <c:v>42825</c:v>
                </c:pt>
                <c:pt idx="3">
                  <c:v>42855</c:v>
                </c:pt>
                <c:pt idx="4">
                  <c:v>42886</c:v>
                </c:pt>
                <c:pt idx="5">
                  <c:v>42916</c:v>
                </c:pt>
                <c:pt idx="6">
                  <c:v>42947</c:v>
                </c:pt>
                <c:pt idx="7">
                  <c:v>42978</c:v>
                </c:pt>
                <c:pt idx="8">
                  <c:v>43008</c:v>
                </c:pt>
                <c:pt idx="9">
                  <c:v>43039</c:v>
                </c:pt>
                <c:pt idx="10">
                  <c:v>43069</c:v>
                </c:pt>
                <c:pt idx="11">
                  <c:v>43100</c:v>
                </c:pt>
                <c:pt idx="12">
                  <c:v>43131</c:v>
                </c:pt>
                <c:pt idx="13">
                  <c:v>43159</c:v>
                </c:pt>
                <c:pt idx="14">
                  <c:v>43190</c:v>
                </c:pt>
                <c:pt idx="15">
                  <c:v>43220</c:v>
                </c:pt>
                <c:pt idx="16">
                  <c:v>43251</c:v>
                </c:pt>
                <c:pt idx="17">
                  <c:v>43281</c:v>
                </c:pt>
                <c:pt idx="18">
                  <c:v>43312</c:v>
                </c:pt>
                <c:pt idx="19">
                  <c:v>43343</c:v>
                </c:pt>
                <c:pt idx="20">
                  <c:v>43373</c:v>
                </c:pt>
                <c:pt idx="21">
                  <c:v>43404</c:v>
                </c:pt>
                <c:pt idx="22">
                  <c:v>43434</c:v>
                </c:pt>
                <c:pt idx="23">
                  <c:v>43465</c:v>
                </c:pt>
                <c:pt idx="24">
                  <c:v>43496</c:v>
                </c:pt>
                <c:pt idx="25">
                  <c:v>43524</c:v>
                </c:pt>
                <c:pt idx="26">
                  <c:v>43555</c:v>
                </c:pt>
                <c:pt idx="27">
                  <c:v>43585</c:v>
                </c:pt>
                <c:pt idx="28">
                  <c:v>43616</c:v>
                </c:pt>
                <c:pt idx="29">
                  <c:v>43646</c:v>
                </c:pt>
                <c:pt idx="30">
                  <c:v>43677</c:v>
                </c:pt>
                <c:pt idx="31">
                  <c:v>43708</c:v>
                </c:pt>
                <c:pt idx="32">
                  <c:v>43738</c:v>
                </c:pt>
                <c:pt idx="33">
                  <c:v>43769</c:v>
                </c:pt>
                <c:pt idx="34">
                  <c:v>43799</c:v>
                </c:pt>
                <c:pt idx="35">
                  <c:v>43830</c:v>
                </c:pt>
                <c:pt idx="36">
                  <c:v>43861</c:v>
                </c:pt>
                <c:pt idx="37">
                  <c:v>43890</c:v>
                </c:pt>
                <c:pt idx="38">
                  <c:v>43921</c:v>
                </c:pt>
                <c:pt idx="39">
                  <c:v>43951</c:v>
                </c:pt>
                <c:pt idx="40">
                  <c:v>43982</c:v>
                </c:pt>
                <c:pt idx="41">
                  <c:v>44012</c:v>
                </c:pt>
                <c:pt idx="42">
                  <c:v>44043</c:v>
                </c:pt>
                <c:pt idx="43">
                  <c:v>44074</c:v>
                </c:pt>
                <c:pt idx="44">
                  <c:v>44104</c:v>
                </c:pt>
              </c:numCache>
            </c:numRef>
          </c:cat>
          <c:val>
            <c:numRef>
              <c:f>NWC!$D$60:$AV$60</c:f>
              <c:numCache>
                <c:formatCode>_(* #,##0_);_(* \(#,##0\);_(* "-"_);_(@_)</c:formatCode>
                <c:ptCount val="45"/>
                <c:pt idx="0">
                  <c:v>66.346231133101043</c:v>
                </c:pt>
                <c:pt idx="1">
                  <c:v>66.346231133101043</c:v>
                </c:pt>
                <c:pt idx="2">
                  <c:v>63.159704838931603</c:v>
                </c:pt>
                <c:pt idx="3">
                  <c:v>61.458644733882629</c:v>
                </c:pt>
                <c:pt idx="4">
                  <c:v>62.346371284344798</c:v>
                </c:pt>
                <c:pt idx="5">
                  <c:v>55.182156897423738</c:v>
                </c:pt>
                <c:pt idx="6">
                  <c:v>70.842225407840175</c:v>
                </c:pt>
                <c:pt idx="7">
                  <c:v>71.297506551561668</c:v>
                </c:pt>
                <c:pt idx="8">
                  <c:v>70.939493875082775</c:v>
                </c:pt>
                <c:pt idx="9">
                  <c:v>80.720577506120847</c:v>
                </c:pt>
                <c:pt idx="10">
                  <c:v>66.258747488896375</c:v>
                </c:pt>
                <c:pt idx="11">
                  <c:v>59.525269036609281</c:v>
                </c:pt>
                <c:pt idx="12">
                  <c:v>71.417142025994821</c:v>
                </c:pt>
                <c:pt idx="13">
                  <c:v>74.000551590483767</c:v>
                </c:pt>
                <c:pt idx="14">
                  <c:v>61.391563425242133</c:v>
                </c:pt>
                <c:pt idx="15">
                  <c:v>61.694699378366472</c:v>
                </c:pt>
                <c:pt idx="16">
                  <c:v>68.948186228822166</c:v>
                </c:pt>
                <c:pt idx="17">
                  <c:v>69.256864167914856</c:v>
                </c:pt>
                <c:pt idx="18">
                  <c:v>75.387687341061664</c:v>
                </c:pt>
                <c:pt idx="19">
                  <c:v>79.496857757994718</c:v>
                </c:pt>
                <c:pt idx="20">
                  <c:v>86.312773306347879</c:v>
                </c:pt>
                <c:pt idx="21">
                  <c:v>87.590455609753704</c:v>
                </c:pt>
                <c:pt idx="22">
                  <c:v>89.596678105710097</c:v>
                </c:pt>
                <c:pt idx="23">
                  <c:v>89.285073013469258</c:v>
                </c:pt>
                <c:pt idx="24">
                  <c:v>88.695607214572988</c:v>
                </c:pt>
                <c:pt idx="25">
                  <c:v>92.145936550249161</c:v>
                </c:pt>
                <c:pt idx="26">
                  <c:v>87.440741925296493</c:v>
                </c:pt>
                <c:pt idx="27">
                  <c:v>83.918727699234708</c:v>
                </c:pt>
                <c:pt idx="28">
                  <c:v>78.511941111097855</c:v>
                </c:pt>
                <c:pt idx="29">
                  <c:v>84.60517845736662</c:v>
                </c:pt>
                <c:pt idx="30">
                  <c:v>96.43038341606777</c:v>
                </c:pt>
                <c:pt idx="31">
                  <c:v>99.239482767800155</c:v>
                </c:pt>
                <c:pt idx="32">
                  <c:v>95.996920805682365</c:v>
                </c:pt>
                <c:pt idx="33">
                  <c:v>89.254978959474201</c:v>
                </c:pt>
                <c:pt idx="34">
                  <c:v>84.560902775529087</c:v>
                </c:pt>
                <c:pt idx="35">
                  <c:v>80.321486882853293</c:v>
                </c:pt>
                <c:pt idx="36">
                  <c:v>88.110775115671586</c:v>
                </c:pt>
                <c:pt idx="37">
                  <c:v>96.54682471688362</c:v>
                </c:pt>
                <c:pt idx="38">
                  <c:v>92.369432246783887</c:v>
                </c:pt>
                <c:pt idx="39">
                  <c:v>111.45625319071522</c:v>
                </c:pt>
                <c:pt idx="40">
                  <c:v>119.86893742093046</c:v>
                </c:pt>
                <c:pt idx="41">
                  <c:v>103.8840037917775</c:v>
                </c:pt>
                <c:pt idx="42">
                  <c:v>102.91734534124348</c:v>
                </c:pt>
                <c:pt idx="43">
                  <c:v>117.40469357291113</c:v>
                </c:pt>
                <c:pt idx="44">
                  <c:v>98.14183700523202</c:v>
                </c:pt>
              </c:numCache>
            </c:numRef>
          </c:val>
          <c:smooth val="0"/>
          <c:extLst>
            <c:ext xmlns:c16="http://schemas.microsoft.com/office/drawing/2014/chart" uri="{C3380CC4-5D6E-409C-BE32-E72D297353CC}">
              <c16:uniqueId val="{0000000A-B5BF-4DFB-A8EC-C806F9A50C1C}"/>
            </c:ext>
          </c:extLst>
        </c:ser>
        <c:ser>
          <c:idx val="2"/>
          <c:order val="2"/>
          <c:tx>
            <c:strRef>
              <c:f>NWC!$C$61</c:f>
              <c:strCache>
                <c:ptCount val="1"/>
                <c:pt idx="0">
                  <c:v> DPO </c:v>
                </c:pt>
              </c:strCache>
            </c:strRef>
          </c:tx>
          <c:spPr>
            <a:ln w="12700">
              <a:solidFill>
                <a:srgbClr val="7030A0"/>
              </a:solidFill>
            </a:ln>
          </c:spPr>
          <c:marker>
            <c:symbol val="square"/>
            <c:size val="3"/>
            <c:spPr>
              <a:solidFill>
                <a:srgbClr val="7030A0"/>
              </a:solidFill>
              <a:ln>
                <a:solidFill>
                  <a:srgbClr val="7030A0"/>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B-B5BF-4DFB-A8EC-C806F9A50C1C}"/>
                </c:ext>
              </c:extLst>
            </c:dLbl>
            <c:dLbl>
              <c:idx val="2"/>
              <c:layout>
                <c:manualLayout>
                  <c:x val="-1.3608180953517644E-2"/>
                  <c:y val="-2.8079158060280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5BF-4DFB-A8EC-C806F9A50C1C}"/>
                </c:ext>
              </c:extLst>
            </c:dLbl>
            <c:dLbl>
              <c:idx val="3"/>
              <c:layout>
                <c:manualLayout>
                  <c:x val="-1.4649954002028587E-2"/>
                  <c:y val="-3.1065527049448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5BF-4DFB-A8EC-C806F9A50C1C}"/>
                </c:ext>
              </c:extLst>
            </c:dLbl>
            <c:dLbl>
              <c:idx val="4"/>
              <c:layout>
                <c:manualLayout>
                  <c:x val="-1.3608180953517625E-2"/>
                  <c:y val="-2.50927890711123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5BF-4DFB-A8EC-C806F9A50C1C}"/>
                </c:ext>
              </c:extLst>
            </c:dLbl>
            <c:dLbl>
              <c:idx val="5"/>
              <c:layout>
                <c:manualLayout>
                  <c:x val="-1.3608180953517644E-2"/>
                  <c:y val="-2.50927890711122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5BF-4DFB-A8EC-C806F9A50C1C}"/>
                </c:ext>
              </c:extLst>
            </c:dLbl>
            <c:dLbl>
              <c:idx val="11"/>
              <c:layout>
                <c:manualLayout>
                  <c:x val="-1.5691727050539565E-2"/>
                  <c:y val="-3.10655270494487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5BF-4DFB-A8EC-C806F9A50C1C}"/>
                </c:ext>
              </c:extLst>
            </c:dLbl>
            <c:dLbl>
              <c:idx val="12"/>
              <c:layout>
                <c:manualLayout>
                  <c:x val="-1.6733500099050544E-2"/>
                  <c:y val="-2.21064200819441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5BF-4DFB-A8EC-C806F9A50C1C}"/>
                </c:ext>
              </c:extLst>
            </c:dLbl>
            <c:dLbl>
              <c:idx val="14"/>
              <c:layout>
                <c:manualLayout>
                  <c:x val="-1.3608180953517644E-2"/>
                  <c:y val="-3.40518960386168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B5BF-4DFB-A8EC-C806F9A50C1C}"/>
                </c:ext>
              </c:extLst>
            </c:dLbl>
            <c:spPr>
              <a:noFill/>
              <a:ln>
                <a:noFill/>
              </a:ln>
              <a:effectLst/>
            </c:spPr>
            <c:txPr>
              <a:bodyPr wrap="square" lIns="38100" tIns="19050" rIns="38100" bIns="19050" anchor="ctr">
                <a:spAutoFit/>
              </a:bodyPr>
              <a:lstStyle/>
              <a:p>
                <a:pPr>
                  <a:defRPr sz="700">
                    <a:solidFill>
                      <a:srgbClr val="7030A0"/>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NWC!$D$52:$AV$52</c:f>
              <c:numCache>
                <c:formatCode>[$-409]mmm"-"yy;@</c:formatCode>
                <c:ptCount val="45"/>
                <c:pt idx="0">
                  <c:v>42766</c:v>
                </c:pt>
                <c:pt idx="1">
                  <c:v>42794</c:v>
                </c:pt>
                <c:pt idx="2">
                  <c:v>42825</c:v>
                </c:pt>
                <c:pt idx="3">
                  <c:v>42855</c:v>
                </c:pt>
                <c:pt idx="4">
                  <c:v>42886</c:v>
                </c:pt>
                <c:pt idx="5">
                  <c:v>42916</c:v>
                </c:pt>
                <c:pt idx="6">
                  <c:v>42947</c:v>
                </c:pt>
                <c:pt idx="7">
                  <c:v>42978</c:v>
                </c:pt>
                <c:pt idx="8">
                  <c:v>43008</c:v>
                </c:pt>
                <c:pt idx="9">
                  <c:v>43039</c:v>
                </c:pt>
                <c:pt idx="10">
                  <c:v>43069</c:v>
                </c:pt>
                <c:pt idx="11">
                  <c:v>43100</c:v>
                </c:pt>
                <c:pt idx="12">
                  <c:v>43131</c:v>
                </c:pt>
                <c:pt idx="13">
                  <c:v>43159</c:v>
                </c:pt>
                <c:pt idx="14">
                  <c:v>43190</c:v>
                </c:pt>
                <c:pt idx="15">
                  <c:v>43220</c:v>
                </c:pt>
                <c:pt idx="16">
                  <c:v>43251</c:v>
                </c:pt>
                <c:pt idx="17">
                  <c:v>43281</c:v>
                </c:pt>
                <c:pt idx="18">
                  <c:v>43312</c:v>
                </c:pt>
                <c:pt idx="19">
                  <c:v>43343</c:v>
                </c:pt>
                <c:pt idx="20">
                  <c:v>43373</c:v>
                </c:pt>
                <c:pt idx="21">
                  <c:v>43404</c:v>
                </c:pt>
                <c:pt idx="22">
                  <c:v>43434</c:v>
                </c:pt>
                <c:pt idx="23">
                  <c:v>43465</c:v>
                </c:pt>
                <c:pt idx="24">
                  <c:v>43496</c:v>
                </c:pt>
                <c:pt idx="25">
                  <c:v>43524</c:v>
                </c:pt>
                <c:pt idx="26">
                  <c:v>43555</c:v>
                </c:pt>
                <c:pt idx="27">
                  <c:v>43585</c:v>
                </c:pt>
                <c:pt idx="28">
                  <c:v>43616</c:v>
                </c:pt>
                <c:pt idx="29">
                  <c:v>43646</c:v>
                </c:pt>
                <c:pt idx="30">
                  <c:v>43677</c:v>
                </c:pt>
                <c:pt idx="31">
                  <c:v>43708</c:v>
                </c:pt>
                <c:pt idx="32">
                  <c:v>43738</c:v>
                </c:pt>
                <c:pt idx="33">
                  <c:v>43769</c:v>
                </c:pt>
                <c:pt idx="34">
                  <c:v>43799</c:v>
                </c:pt>
                <c:pt idx="35">
                  <c:v>43830</c:v>
                </c:pt>
                <c:pt idx="36">
                  <c:v>43861</c:v>
                </c:pt>
                <c:pt idx="37">
                  <c:v>43890</c:v>
                </c:pt>
                <c:pt idx="38">
                  <c:v>43921</c:v>
                </c:pt>
                <c:pt idx="39">
                  <c:v>43951</c:v>
                </c:pt>
                <c:pt idx="40">
                  <c:v>43982</c:v>
                </c:pt>
                <c:pt idx="41">
                  <c:v>44012</c:v>
                </c:pt>
                <c:pt idx="42">
                  <c:v>44043</c:v>
                </c:pt>
                <c:pt idx="43">
                  <c:v>44074</c:v>
                </c:pt>
                <c:pt idx="44">
                  <c:v>44104</c:v>
                </c:pt>
              </c:numCache>
            </c:numRef>
          </c:cat>
          <c:val>
            <c:numRef>
              <c:f>NWC!$D$61:$AV$61</c:f>
              <c:numCache>
                <c:formatCode>_(* #,##0_);_(* \(#,##0\);_(* "-"_);_(@_)</c:formatCode>
                <c:ptCount val="45"/>
                <c:pt idx="0">
                  <c:v>65.953210918027978</c:v>
                </c:pt>
                <c:pt idx="1">
                  <c:v>65.953210918027978</c:v>
                </c:pt>
                <c:pt idx="2">
                  <c:v>67.677155000854953</c:v>
                </c:pt>
                <c:pt idx="3">
                  <c:v>70.65802077856776</c:v>
                </c:pt>
                <c:pt idx="4">
                  <c:v>71.879828643311811</c:v>
                </c:pt>
                <c:pt idx="5">
                  <c:v>60.283032449123873</c:v>
                </c:pt>
                <c:pt idx="6">
                  <c:v>71.129768069993744</c:v>
                </c:pt>
                <c:pt idx="7">
                  <c:v>64.117903116007056</c:v>
                </c:pt>
                <c:pt idx="8">
                  <c:v>64.272917573305918</c:v>
                </c:pt>
                <c:pt idx="9">
                  <c:v>72.779914433908374</c:v>
                </c:pt>
                <c:pt idx="10">
                  <c:v>58.950873586268081</c:v>
                </c:pt>
                <c:pt idx="11">
                  <c:v>60.580690153884497</c:v>
                </c:pt>
                <c:pt idx="12">
                  <c:v>73.702364052816037</c:v>
                </c:pt>
                <c:pt idx="13">
                  <c:v>71.251411648813686</c:v>
                </c:pt>
                <c:pt idx="14">
                  <c:v>63.04392887517362</c:v>
                </c:pt>
                <c:pt idx="15">
                  <c:v>64.006737377841219</c:v>
                </c:pt>
                <c:pt idx="16">
                  <c:v>68.647225169832922</c:v>
                </c:pt>
                <c:pt idx="17">
                  <c:v>67.039737951215926</c:v>
                </c:pt>
                <c:pt idx="18">
                  <c:v>69.350268445098791</c:v>
                </c:pt>
                <c:pt idx="19">
                  <c:v>69.462927313228391</c:v>
                </c:pt>
                <c:pt idx="20">
                  <c:v>77.210703439598234</c:v>
                </c:pt>
                <c:pt idx="21">
                  <c:v>72.929857644648109</c:v>
                </c:pt>
                <c:pt idx="22">
                  <c:v>65.445014492455968</c:v>
                </c:pt>
                <c:pt idx="23">
                  <c:v>69.701570289499756</c:v>
                </c:pt>
                <c:pt idx="24">
                  <c:v>70.588478588922683</c:v>
                </c:pt>
                <c:pt idx="25">
                  <c:v>71.26820684802486</c:v>
                </c:pt>
                <c:pt idx="26">
                  <c:v>73.276048070385684</c:v>
                </c:pt>
                <c:pt idx="27">
                  <c:v>68.713377577411137</c:v>
                </c:pt>
                <c:pt idx="28">
                  <c:v>58.386145511951376</c:v>
                </c:pt>
                <c:pt idx="29">
                  <c:v>67.917524155371524</c:v>
                </c:pt>
                <c:pt idx="30">
                  <c:v>74.857968306597414</c:v>
                </c:pt>
                <c:pt idx="31">
                  <c:v>64.720392184966769</c:v>
                </c:pt>
                <c:pt idx="32">
                  <c:v>59.949917489135359</c:v>
                </c:pt>
                <c:pt idx="33">
                  <c:v>55.803322473468413</c:v>
                </c:pt>
                <c:pt idx="34">
                  <c:v>56.339788843613164</c:v>
                </c:pt>
                <c:pt idx="35">
                  <c:v>71.201136383877724</c:v>
                </c:pt>
                <c:pt idx="36">
                  <c:v>85.653846197916124</c:v>
                </c:pt>
                <c:pt idx="37">
                  <c:v>81.85355830515131</c:v>
                </c:pt>
                <c:pt idx="38">
                  <c:v>83.987010928452506</c:v>
                </c:pt>
                <c:pt idx="39">
                  <c:v>92.74086112281654</c:v>
                </c:pt>
                <c:pt idx="40">
                  <c:v>85.835992031242498</c:v>
                </c:pt>
                <c:pt idx="41">
                  <c:v>76.323406928421932</c:v>
                </c:pt>
                <c:pt idx="42">
                  <c:v>68.647249240380148</c:v>
                </c:pt>
                <c:pt idx="43">
                  <c:v>64.883530880275629</c:v>
                </c:pt>
                <c:pt idx="44">
                  <c:v>49.727470683802338</c:v>
                </c:pt>
              </c:numCache>
            </c:numRef>
          </c:val>
          <c:smooth val="0"/>
          <c:extLst>
            <c:ext xmlns:c16="http://schemas.microsoft.com/office/drawing/2014/chart" uri="{C3380CC4-5D6E-409C-BE32-E72D297353CC}">
              <c16:uniqueId val="{00000013-B5BF-4DFB-A8EC-C806F9A50C1C}"/>
            </c:ext>
          </c:extLst>
        </c:ser>
        <c:dLbls>
          <c:showLegendKey val="0"/>
          <c:showVal val="0"/>
          <c:showCatName val="0"/>
          <c:showSerName val="0"/>
          <c:showPercent val="0"/>
          <c:showBubbleSize val="0"/>
        </c:dLbls>
        <c:marker val="1"/>
        <c:smooth val="0"/>
        <c:axId val="1589616975"/>
        <c:axId val="1421121295"/>
      </c:lineChart>
      <c:dateAx>
        <c:axId val="1589616975"/>
        <c:scaling>
          <c:orientation val="minMax"/>
        </c:scaling>
        <c:delete val="0"/>
        <c:axPos val="b"/>
        <c:numFmt formatCode="[$-409]mmm&quot;-&quot;yy;@"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21121295"/>
        <c:crosses val="autoZero"/>
        <c:auto val="1"/>
        <c:lblOffset val="100"/>
        <c:baseTimeUnit val="months"/>
      </c:dateAx>
      <c:valAx>
        <c:axId val="1421121295"/>
        <c:scaling>
          <c:orientation val="minMax"/>
        </c:scaling>
        <c:delete val="0"/>
        <c:axPos val="l"/>
        <c:title>
          <c:tx>
            <c:rich>
              <a:bodyPr rot="-5400000" vert="horz"/>
              <a:lstStyle/>
              <a:p>
                <a:pPr>
                  <a:defRPr altLang="ko-KR">
                    <a:solidFill>
                      <a:srgbClr val="000000"/>
                    </a:solidFill>
                  </a:defRPr>
                </a:pPr>
                <a:r>
                  <a:rPr lang="en-US" altLang="ko-KR" dirty="0"/>
                  <a:t>Days</a:t>
                </a:r>
              </a:p>
            </c:rich>
          </c:tx>
          <c:layout>
            <c:manualLayout>
              <c:xMode val="edge"/>
              <c:yMode val="edge"/>
              <c:x val="0"/>
              <c:y val="0.28714960561573855"/>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1589616975"/>
        <c:crosses val="autoZero"/>
        <c:crossBetween val="between"/>
      </c:valAx>
      <c:valAx>
        <c:axId val="2091115200"/>
        <c:scaling>
          <c:orientation val="minMax"/>
        </c:scaling>
        <c:delete val="0"/>
        <c:axPos val="r"/>
        <c:numFmt formatCode="#,##0,,;\(#,##0,,\);\-;@" sourceLinked="1"/>
        <c:majorTickMark val="none"/>
        <c:minorTickMark val="none"/>
        <c:tickLblPos val="none"/>
        <c:spPr>
          <a:noFill/>
          <a:ln>
            <a:noFill/>
          </a:ln>
        </c:spPr>
        <c:crossAx val="702487008"/>
        <c:crosses val="max"/>
        <c:crossBetween val="between"/>
      </c:valAx>
      <c:catAx>
        <c:axId val="702487008"/>
        <c:scaling>
          <c:orientation val="minMax"/>
        </c:scaling>
        <c:delete val="1"/>
        <c:axPos val="b"/>
        <c:majorTickMark val="out"/>
        <c:minorTickMark val="none"/>
        <c:tickLblPos val="nextTo"/>
        <c:crossAx val="2091115200"/>
        <c:crosses val="autoZero"/>
        <c:auto val="1"/>
        <c:lblAlgn val="ctr"/>
        <c:lblOffset val="100"/>
        <c:noMultiLvlLbl val="0"/>
      </c:catAx>
      <c:spPr>
        <a:noFill/>
        <a:ln w="25400">
          <a:noFill/>
        </a:ln>
      </c:spPr>
    </c:plotArea>
    <c:legend>
      <c:legendPos val="b"/>
      <c:layout>
        <c:manualLayout>
          <c:xMode val="edge"/>
          <c:yMode val="edge"/>
          <c:x val="0.32211546460131901"/>
          <c:y val="0.93424796373818908"/>
          <c:w val="0.37278007937920621"/>
          <c:h val="6.5751992037219764E-2"/>
        </c:manualLayout>
      </c:layout>
      <c:overlay val="0"/>
      <c:spPr>
        <a:noFill/>
        <a:ln w="25400">
          <a:noFill/>
        </a:ln>
      </c:spPr>
      <c:txPr>
        <a:bodyPr/>
        <a:lstStyle/>
        <a:p>
          <a:pPr>
            <a:defRPr sz="6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00338D"/>
                </a:solidFill>
                <a:latin typeface="Arial"/>
                <a:ea typeface="Arial"/>
                <a:cs typeface="Arial"/>
              </a:defRPr>
            </a:pPr>
            <a:r>
              <a:rPr lang="en-US" sz="800" dirty="0"/>
              <a:t>[</a:t>
            </a:r>
            <a:r>
              <a:rPr lang="ko-KR" altLang="en-US" sz="800" dirty="0"/>
              <a:t>연결</a:t>
            </a:r>
            <a:r>
              <a:rPr lang="en-US" sz="800" dirty="0"/>
              <a:t>]NWC</a:t>
            </a:r>
            <a:r>
              <a:rPr lang="en-US" sz="800" baseline="0" dirty="0"/>
              <a:t> trend (</a:t>
            </a:r>
            <a:r>
              <a:rPr lang="ko-KR" altLang="en-US" sz="800" baseline="0" dirty="0"/>
              <a:t>단위</a:t>
            </a:r>
            <a:r>
              <a:rPr lang="en-US" altLang="ko-KR" sz="800" baseline="0" dirty="0"/>
              <a:t>:</a:t>
            </a:r>
            <a:r>
              <a:rPr lang="ko-KR" altLang="en-US" sz="800" baseline="0" dirty="0" err="1"/>
              <a:t>십억원</a:t>
            </a:r>
            <a:r>
              <a:rPr lang="en-US" altLang="ko-KR" sz="800" baseline="0" dirty="0"/>
              <a:t>)</a:t>
            </a:r>
            <a:endParaRPr lang="en-US" sz="800" dirty="0"/>
          </a:p>
        </c:rich>
      </c:tx>
      <c:layout>
        <c:manualLayout>
          <c:xMode val="edge"/>
          <c:yMode val="edge"/>
          <c:x val="5.7304122511798051E-4"/>
          <c:y val="2.2137587452759635E-3"/>
        </c:manualLayout>
      </c:layout>
      <c:overlay val="0"/>
    </c:title>
    <c:autoTitleDeleted val="0"/>
    <c:plotArea>
      <c:layout>
        <c:manualLayout>
          <c:layoutTarget val="inner"/>
          <c:xMode val="edge"/>
          <c:yMode val="edge"/>
          <c:x val="4.2041955947276E-2"/>
          <c:y val="0.20590267718840413"/>
          <c:w val="0.94892587210785806"/>
          <c:h val="0.59910972853768918"/>
        </c:manualLayout>
      </c:layout>
      <c:barChart>
        <c:barDir val="col"/>
        <c:grouping val="stacked"/>
        <c:varyColors val="0"/>
        <c:ser>
          <c:idx val="0"/>
          <c:order val="0"/>
          <c:tx>
            <c:strRef>
              <c:f>NWC!$C$17</c:f>
              <c:strCache>
                <c:ptCount val="1"/>
                <c:pt idx="0">
                  <c:v>매출채권</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NWC!$D$16:$AV$16</c:f>
              <c:strCache>
                <c:ptCount val="45"/>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strCache>
            </c:strRef>
          </c:cat>
          <c:val>
            <c:numRef>
              <c:f>NWC!$D$17:$AV$17</c:f>
              <c:numCache>
                <c:formatCode>#,##0,,;\(#,##0,,\);\-;@</c:formatCode>
                <c:ptCount val="45"/>
                <c:pt idx="0">
                  <c:v>73276947.185289994</c:v>
                </c:pt>
                <c:pt idx="1">
                  <c:v>77563610.76512</c:v>
                </c:pt>
                <c:pt idx="2">
                  <c:v>78892906.103780001</c:v>
                </c:pt>
                <c:pt idx="3">
                  <c:v>87067255.823600009</c:v>
                </c:pt>
                <c:pt idx="4">
                  <c:v>92099115.900740013</c:v>
                </c:pt>
                <c:pt idx="5">
                  <c:v>91114942.73127</c:v>
                </c:pt>
                <c:pt idx="6">
                  <c:v>94142431.108759999</c:v>
                </c:pt>
                <c:pt idx="7">
                  <c:v>86736325.129380003</c:v>
                </c:pt>
                <c:pt idx="8">
                  <c:v>85553902.450110003</c:v>
                </c:pt>
                <c:pt idx="9">
                  <c:v>85811877.813229993</c:v>
                </c:pt>
                <c:pt idx="10">
                  <c:v>85566164.93761</c:v>
                </c:pt>
                <c:pt idx="11">
                  <c:v>89574307.947103903</c:v>
                </c:pt>
                <c:pt idx="12">
                  <c:v>88608453.256870195</c:v>
                </c:pt>
                <c:pt idx="13">
                  <c:v>88749763.628609106</c:v>
                </c:pt>
                <c:pt idx="14">
                  <c:v>99228234.7330634</c:v>
                </c:pt>
                <c:pt idx="15">
                  <c:v>109506518.474969</c:v>
                </c:pt>
                <c:pt idx="16">
                  <c:v>109122552.85667101</c:v>
                </c:pt>
                <c:pt idx="17">
                  <c:v>106243481.11465099</c:v>
                </c:pt>
                <c:pt idx="18">
                  <c:v>103056399.33957699</c:v>
                </c:pt>
                <c:pt idx="19">
                  <c:v>106234441.745095</c:v>
                </c:pt>
                <c:pt idx="20">
                  <c:v>103169672.14842999</c:v>
                </c:pt>
                <c:pt idx="21">
                  <c:v>102823921.320821</c:v>
                </c:pt>
                <c:pt idx="22">
                  <c:v>93323867.515016094</c:v>
                </c:pt>
                <c:pt idx="23">
                  <c:v>86266235.545108899</c:v>
                </c:pt>
                <c:pt idx="24">
                  <c:v>75124844.114271522</c:v>
                </c:pt>
                <c:pt idx="25">
                  <c:v>90740245.046154127</c:v>
                </c:pt>
                <c:pt idx="26">
                  <c:v>102598635.95896477</c:v>
                </c:pt>
                <c:pt idx="27">
                  <c:v>111094655.87834631</c:v>
                </c:pt>
                <c:pt idx="28">
                  <c:v>120268013.47076941</c:v>
                </c:pt>
                <c:pt idx="29">
                  <c:v>116739195.62447573</c:v>
                </c:pt>
                <c:pt idx="30">
                  <c:v>104575728.93720217</c:v>
                </c:pt>
                <c:pt idx="31">
                  <c:v>98196508.700631887</c:v>
                </c:pt>
                <c:pt idx="32">
                  <c:v>99052730.326173991</c:v>
                </c:pt>
                <c:pt idx="33">
                  <c:v>93209672.905541644</c:v>
                </c:pt>
                <c:pt idx="34">
                  <c:v>105847001.42584078</c:v>
                </c:pt>
                <c:pt idx="35">
                  <c:v>108769719.28524899</c:v>
                </c:pt>
                <c:pt idx="36">
                  <c:v>101332422.7838735</c:v>
                </c:pt>
                <c:pt idx="37">
                  <c:v>106204981.09764081</c:v>
                </c:pt>
                <c:pt idx="38">
                  <c:v>113385722.59573734</c:v>
                </c:pt>
                <c:pt idx="39">
                  <c:v>109930557.81088768</c:v>
                </c:pt>
                <c:pt idx="40">
                  <c:v>104117818.18638235</c:v>
                </c:pt>
                <c:pt idx="41">
                  <c:v>100705782.81636955</c:v>
                </c:pt>
                <c:pt idx="42">
                  <c:v>97010511.459950134</c:v>
                </c:pt>
                <c:pt idx="43">
                  <c:v>97513965.688553303</c:v>
                </c:pt>
                <c:pt idx="44">
                  <c:v>81919676.45397979</c:v>
                </c:pt>
              </c:numCache>
            </c:numRef>
          </c:val>
          <c:extLst>
            <c:ext xmlns:c16="http://schemas.microsoft.com/office/drawing/2014/chart" uri="{C3380CC4-5D6E-409C-BE32-E72D297353CC}">
              <c16:uniqueId val="{00000000-66F5-4889-8627-6C4487D1CD16}"/>
            </c:ext>
          </c:extLst>
        </c:ser>
        <c:ser>
          <c:idx val="1"/>
          <c:order val="1"/>
          <c:tx>
            <c:strRef>
              <c:f>NWC!$C$18</c:f>
              <c:strCache>
                <c:ptCount val="1"/>
                <c:pt idx="0">
                  <c:v>재고자산</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NWC!$D$16:$AV$16</c:f>
              <c:strCache>
                <c:ptCount val="45"/>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strCache>
            </c:strRef>
          </c:cat>
          <c:val>
            <c:numRef>
              <c:f>NWC!$D$18:$AV$18</c:f>
              <c:numCache>
                <c:formatCode>#,##0,,;\(#,##0,,\);\-;@</c:formatCode>
                <c:ptCount val="45"/>
                <c:pt idx="0">
                  <c:v>96504152.515780002</c:v>
                </c:pt>
                <c:pt idx="1">
                  <c:v>98505294.728200004</c:v>
                </c:pt>
                <c:pt idx="2">
                  <c:v>101671040.56026</c:v>
                </c:pt>
                <c:pt idx="3">
                  <c:v>106233420.87069</c:v>
                </c:pt>
                <c:pt idx="4">
                  <c:v>109683748.62291001</c:v>
                </c:pt>
                <c:pt idx="5">
                  <c:v>110590198.69664</c:v>
                </c:pt>
                <c:pt idx="6">
                  <c:v>113088120.84881</c:v>
                </c:pt>
                <c:pt idx="7">
                  <c:v>116053221.76736</c:v>
                </c:pt>
                <c:pt idx="8">
                  <c:v>124077555.71769001</c:v>
                </c:pt>
                <c:pt idx="9">
                  <c:v>115541371.69295</c:v>
                </c:pt>
                <c:pt idx="10">
                  <c:v>116437226.57408999</c:v>
                </c:pt>
                <c:pt idx="11">
                  <c:v>108582563.62727252</c:v>
                </c:pt>
                <c:pt idx="12">
                  <c:v>117711835.02848199</c:v>
                </c:pt>
                <c:pt idx="13">
                  <c:v>121665746.391399</c:v>
                </c:pt>
                <c:pt idx="14">
                  <c:v>127364639.32865</c:v>
                </c:pt>
                <c:pt idx="15">
                  <c:v>134506372.08153102</c:v>
                </c:pt>
                <c:pt idx="16">
                  <c:v>139107790.63696</c:v>
                </c:pt>
                <c:pt idx="17">
                  <c:v>142684483.68645701</c:v>
                </c:pt>
                <c:pt idx="18">
                  <c:v>145393264.49691799</c:v>
                </c:pt>
                <c:pt idx="19">
                  <c:v>147286040.66940901</c:v>
                </c:pt>
                <c:pt idx="20">
                  <c:v>152949664.00153601</c:v>
                </c:pt>
                <c:pt idx="21">
                  <c:v>159401020.44413701</c:v>
                </c:pt>
                <c:pt idx="22">
                  <c:v>157750434.50629097</c:v>
                </c:pt>
                <c:pt idx="23">
                  <c:v>147723896.60433099</c:v>
                </c:pt>
                <c:pt idx="24">
                  <c:v>163126825.42620564</c:v>
                </c:pt>
                <c:pt idx="25">
                  <c:v>167247429.66103372</c:v>
                </c:pt>
                <c:pt idx="26">
                  <c:v>177321649.2305074</c:v>
                </c:pt>
                <c:pt idx="27">
                  <c:v>179125069.2043283</c:v>
                </c:pt>
                <c:pt idx="28">
                  <c:v>179617145.59784555</c:v>
                </c:pt>
                <c:pt idx="29">
                  <c:v>177167674.62132937</c:v>
                </c:pt>
                <c:pt idx="30">
                  <c:v>178528422.21747363</c:v>
                </c:pt>
                <c:pt idx="31">
                  <c:v>175408202.8471674</c:v>
                </c:pt>
                <c:pt idx="32">
                  <c:v>172079396.24833772</c:v>
                </c:pt>
                <c:pt idx="33">
                  <c:v>166102417.70386434</c:v>
                </c:pt>
                <c:pt idx="34">
                  <c:v>157004819.76339662</c:v>
                </c:pt>
                <c:pt idx="35">
                  <c:v>152391841.32380077</c:v>
                </c:pt>
                <c:pt idx="36">
                  <c:v>158962877.20102796</c:v>
                </c:pt>
                <c:pt idx="37">
                  <c:v>170311617.91275173</c:v>
                </c:pt>
                <c:pt idx="38">
                  <c:v>181801792.18633521</c:v>
                </c:pt>
                <c:pt idx="39">
                  <c:v>195765288.80282664</c:v>
                </c:pt>
                <c:pt idx="40">
                  <c:v>192585437.63761681</c:v>
                </c:pt>
                <c:pt idx="41">
                  <c:v>174259264.51596442</c:v>
                </c:pt>
                <c:pt idx="42">
                  <c:v>165161311.8461549</c:v>
                </c:pt>
                <c:pt idx="43">
                  <c:v>162356897.5372524</c:v>
                </c:pt>
                <c:pt idx="44">
                  <c:v>159824352.57368073</c:v>
                </c:pt>
              </c:numCache>
            </c:numRef>
          </c:val>
          <c:extLst>
            <c:ext xmlns:c16="http://schemas.microsoft.com/office/drawing/2014/chart" uri="{C3380CC4-5D6E-409C-BE32-E72D297353CC}">
              <c16:uniqueId val="{00000001-66F5-4889-8627-6C4487D1CD16}"/>
            </c:ext>
          </c:extLst>
        </c:ser>
        <c:ser>
          <c:idx val="2"/>
          <c:order val="2"/>
          <c:tx>
            <c:strRef>
              <c:f>NWC!$C$19</c:f>
              <c:strCache>
                <c:ptCount val="1"/>
                <c:pt idx="0">
                  <c:v>매입채무</c:v>
                </c:pt>
              </c:strCache>
            </c:strRef>
          </c:tx>
          <c:spPr>
            <a:solidFill>
              <a:srgbClr val="6D2077"/>
            </a:solidFill>
            <a:ln w="444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NWC!$D$16:$AV$16</c:f>
              <c:strCache>
                <c:ptCount val="45"/>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strCache>
            </c:strRef>
          </c:cat>
          <c:val>
            <c:numRef>
              <c:f>NWC!$D$19:$AV$19</c:f>
              <c:numCache>
                <c:formatCode>#,##0,,;\(#,##0,,\);\-;@</c:formatCode>
                <c:ptCount val="45"/>
                <c:pt idx="0">
                  <c:v>-89272943.558800012</c:v>
                </c:pt>
                <c:pt idx="1">
                  <c:v>-104581311.39184</c:v>
                </c:pt>
                <c:pt idx="2">
                  <c:v>-109912485.01472001</c:v>
                </c:pt>
                <c:pt idx="3">
                  <c:v>-129111948.72203998</c:v>
                </c:pt>
                <c:pt idx="4">
                  <c:v>-119821370.48536</c:v>
                </c:pt>
                <c:pt idx="5">
                  <c:v>-120814049.74014001</c:v>
                </c:pt>
                <c:pt idx="6">
                  <c:v>-103772161.37842</c:v>
                </c:pt>
                <c:pt idx="7">
                  <c:v>-102294826.32346001</c:v>
                </c:pt>
                <c:pt idx="8">
                  <c:v>-115269534.86705001</c:v>
                </c:pt>
                <c:pt idx="9">
                  <c:v>-100777544.73132001</c:v>
                </c:pt>
                <c:pt idx="10">
                  <c:v>-105615445.46897998</c:v>
                </c:pt>
                <c:pt idx="11">
                  <c:v>-123394089.62941599</c:v>
                </c:pt>
                <c:pt idx="12">
                  <c:v>-110141328.89473601</c:v>
                </c:pt>
                <c:pt idx="13">
                  <c:v>-120343312.45810899</c:v>
                </c:pt>
                <c:pt idx="14">
                  <c:v>-135389772.82501599</c:v>
                </c:pt>
                <c:pt idx="15">
                  <c:v>-136294978.42735201</c:v>
                </c:pt>
                <c:pt idx="16">
                  <c:v>-136124849.63681</c:v>
                </c:pt>
                <c:pt idx="17">
                  <c:v>-136646383.28411299</c:v>
                </c:pt>
                <c:pt idx="18">
                  <c:v>-128360673.89211901</c:v>
                </c:pt>
                <c:pt idx="19">
                  <c:v>-127377249.26887801</c:v>
                </c:pt>
                <c:pt idx="20">
                  <c:v>-141197250.97397602</c:v>
                </c:pt>
                <c:pt idx="21">
                  <c:v>-118873218.956251</c:v>
                </c:pt>
                <c:pt idx="22">
                  <c:v>-112786949.75051101</c:v>
                </c:pt>
                <c:pt idx="23">
                  <c:v>-125685617.308183</c:v>
                </c:pt>
                <c:pt idx="24">
                  <c:v>-121705208.74840288</c:v>
                </c:pt>
                <c:pt idx="25">
                  <c:v>-133815345.17184308</c:v>
                </c:pt>
                <c:pt idx="26">
                  <c:v>-154936326.33153749</c:v>
                </c:pt>
                <c:pt idx="27">
                  <c:v>-136925319.11456454</c:v>
                </c:pt>
                <c:pt idx="28">
                  <c:v>-129856712.48850748</c:v>
                </c:pt>
                <c:pt idx="29">
                  <c:v>-156555326.19912928</c:v>
                </c:pt>
                <c:pt idx="30">
                  <c:v>-119568092.58946416</c:v>
                </c:pt>
                <c:pt idx="31">
                  <c:v>-111256540.34826033</c:v>
                </c:pt>
                <c:pt idx="32">
                  <c:v>-105748887.73668064</c:v>
                </c:pt>
                <c:pt idx="33">
                  <c:v>-105686586.66084088</c:v>
                </c:pt>
                <c:pt idx="34">
                  <c:v>-109587765.14062329</c:v>
                </c:pt>
                <c:pt idx="35">
                  <c:v>-164677499.58132103</c:v>
                </c:pt>
                <c:pt idx="36">
                  <c:v>-137995234.12815443</c:v>
                </c:pt>
                <c:pt idx="37">
                  <c:v>-141167640.08578894</c:v>
                </c:pt>
                <c:pt idx="38">
                  <c:v>-178991877.00463212</c:v>
                </c:pt>
                <c:pt idx="39">
                  <c:v>-135175298.18872938</c:v>
                </c:pt>
                <c:pt idx="40">
                  <c:v>-142915678.31682</c:v>
                </c:pt>
                <c:pt idx="41">
                  <c:v>-126604521.71439651</c:v>
                </c:pt>
                <c:pt idx="42">
                  <c:v>-99793553.610875651</c:v>
                </c:pt>
                <c:pt idx="43">
                  <c:v>-81208902.131524444</c:v>
                </c:pt>
                <c:pt idx="44">
                  <c:v>-82037060.636709765</c:v>
                </c:pt>
              </c:numCache>
            </c:numRef>
          </c:val>
          <c:extLst>
            <c:ext xmlns:c16="http://schemas.microsoft.com/office/drawing/2014/chart" uri="{C3380CC4-5D6E-409C-BE32-E72D297353CC}">
              <c16:uniqueId val="{00000002-66F5-4889-8627-6C4487D1CD16}"/>
            </c:ext>
          </c:extLst>
        </c:ser>
        <c:dLbls>
          <c:showLegendKey val="0"/>
          <c:showVal val="0"/>
          <c:showCatName val="0"/>
          <c:showSerName val="0"/>
          <c:showPercent val="0"/>
          <c:showBubbleSize val="0"/>
        </c:dLbls>
        <c:gapWidth val="5"/>
        <c:overlap val="100"/>
        <c:axId val="1589617775"/>
        <c:axId val="929201567"/>
      </c:barChart>
      <c:lineChart>
        <c:grouping val="standard"/>
        <c:varyColors val="0"/>
        <c:ser>
          <c:idx val="3"/>
          <c:order val="3"/>
          <c:tx>
            <c:strRef>
              <c:f>NWC!$C$20</c:f>
              <c:strCache>
                <c:ptCount val="1"/>
                <c:pt idx="0">
                  <c:v>NWC</c:v>
                </c:pt>
              </c:strCache>
            </c:strRef>
          </c:tx>
          <c:spPr>
            <a:ln w="28575">
              <a:solidFill>
                <a:srgbClr val="FFC000"/>
              </a:solidFill>
              <a:prstDash val="solid"/>
            </a:ln>
          </c:spPr>
          <c:marker>
            <c:symbol val="none"/>
          </c:marker>
          <c:dLbls>
            <c:dLbl>
              <c:idx val="0"/>
              <c:layout>
                <c:manualLayout>
                  <c:x val="-3.7318428947033591E-3"/>
                  <c:y val="-2.50598872107753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F5-4889-8627-6C4487D1CD16}"/>
                </c:ext>
              </c:extLst>
            </c:dLbl>
            <c:dLbl>
              <c:idx val="1"/>
              <c:layout>
                <c:manualLayout>
                  <c:x val="0"/>
                  <c:y val="3.7589830816163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F5-4889-8627-6C4487D1CD16}"/>
                </c:ext>
              </c:extLst>
            </c:dLbl>
            <c:dLbl>
              <c:idx val="2"/>
              <c:layout>
                <c:manualLayout>
                  <c:x val="-1.1402721564158834E-17"/>
                  <c:y val="3.7589830816162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F5-4889-8627-6C4487D1CD16}"/>
                </c:ext>
              </c:extLst>
            </c:dLbl>
            <c:dLbl>
              <c:idx val="4"/>
              <c:layout>
                <c:manualLayout>
                  <c:x val="-1.2439476315677864E-3"/>
                  <c:y val="-5.42964222900133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6F5-4889-8627-6C4487D1CD16}"/>
                </c:ext>
              </c:extLst>
            </c:dLbl>
            <c:dLbl>
              <c:idx val="6"/>
              <c:layout>
                <c:manualLayout>
                  <c:x val="-1.6171319210381223E-2"/>
                  <c:y val="-8.35329573692511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6F5-4889-8627-6C4487D1CD16}"/>
                </c:ext>
              </c:extLst>
            </c:dLbl>
            <c:dLbl>
              <c:idx val="11"/>
              <c:layout>
                <c:manualLayout>
                  <c:x val="0"/>
                  <c:y val="2.08832393423127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6F5-4889-8627-6C4487D1CD16}"/>
                </c:ext>
              </c:extLst>
            </c:dLbl>
            <c:dLbl>
              <c:idx val="21"/>
              <c:layout>
                <c:manualLayout>
                  <c:x val="0"/>
                  <c:y val="-4.59431265530881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6F5-4889-8627-6C4487D1CD16}"/>
                </c:ext>
              </c:extLst>
            </c:dLbl>
            <c:dLbl>
              <c:idx val="22"/>
              <c:layout>
                <c:manualLayout>
                  <c:x val="6.2197381578389319E-3"/>
                  <c:y val="-3.3413182947700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6F5-4889-8627-6C4487D1CD16}"/>
                </c:ext>
              </c:extLst>
            </c:dLbl>
            <c:spPr>
              <a:solidFill>
                <a:srgbClr val="FFC000"/>
              </a:solidFill>
              <a:ln>
                <a:noFill/>
              </a:ln>
              <a:effectLst/>
            </c:spPr>
            <c:txPr>
              <a:bodyPr wrap="square" lIns="38100" tIns="19050" rIns="38100" bIns="19050" anchor="ctr">
                <a:spAutoFit/>
              </a:bodyPr>
              <a:lstStyle/>
              <a:p>
                <a:pPr>
                  <a:defRPr sz="600">
                    <a:solidFill>
                      <a:sysClr val="windowText" lastClr="000000"/>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NWC!$D$16:$AV$16</c:f>
              <c:strCache>
                <c:ptCount val="45"/>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strCache>
            </c:strRef>
          </c:cat>
          <c:val>
            <c:numRef>
              <c:f>NWC!$D$20:$AV$20</c:f>
              <c:numCache>
                <c:formatCode>#,##0,,;\(#,##0,,\);\-</c:formatCode>
                <c:ptCount val="45"/>
                <c:pt idx="0">
                  <c:v>77663386.820759997</c:v>
                </c:pt>
                <c:pt idx="1">
                  <c:v>68460164.143910006</c:v>
                </c:pt>
                <c:pt idx="2">
                  <c:v>67720973.502220005</c:v>
                </c:pt>
                <c:pt idx="3">
                  <c:v>62639146.130930007</c:v>
                </c:pt>
                <c:pt idx="4">
                  <c:v>79667341.256100029</c:v>
                </c:pt>
                <c:pt idx="5">
                  <c:v>78003362.242090017</c:v>
                </c:pt>
                <c:pt idx="6">
                  <c:v>100599082.75968999</c:v>
                </c:pt>
                <c:pt idx="7">
                  <c:v>97357361.103610009</c:v>
                </c:pt>
                <c:pt idx="8">
                  <c:v>90630835.11762999</c:v>
                </c:pt>
                <c:pt idx="9">
                  <c:v>97161342.037009984</c:v>
                </c:pt>
                <c:pt idx="10">
                  <c:v>93108328.287840009</c:v>
                </c:pt>
                <c:pt idx="11">
                  <c:v>71119462.301304132</c:v>
                </c:pt>
                <c:pt idx="12">
                  <c:v>92225391.744684488</c:v>
                </c:pt>
                <c:pt idx="13">
                  <c:v>85997161.1213011</c:v>
                </c:pt>
                <c:pt idx="14">
                  <c:v>86963082.747960895</c:v>
                </c:pt>
                <c:pt idx="15">
                  <c:v>103123614.15178117</c:v>
                </c:pt>
                <c:pt idx="16">
                  <c:v>107449895.6177527</c:v>
                </c:pt>
                <c:pt idx="17">
                  <c:v>107450465.95097761</c:v>
                </c:pt>
                <c:pt idx="18">
                  <c:v>115223226.8933001</c:v>
                </c:pt>
                <c:pt idx="19">
                  <c:v>121357739.48572271</c:v>
                </c:pt>
                <c:pt idx="20">
                  <c:v>110101090.72821908</c:v>
                </c:pt>
                <c:pt idx="21">
                  <c:v>138369219.45033398</c:v>
                </c:pt>
                <c:pt idx="22">
                  <c:v>133339314.2966809</c:v>
                </c:pt>
                <c:pt idx="23">
                  <c:v>103343531.21408251</c:v>
                </c:pt>
                <c:pt idx="24">
                  <c:v>111500745.74638295</c:v>
                </c:pt>
                <c:pt idx="25">
                  <c:v>119180279.05054498</c:v>
                </c:pt>
                <c:pt idx="26">
                  <c:v>119860656.5663404</c:v>
                </c:pt>
                <c:pt idx="27">
                  <c:v>148120346.58339736</c:v>
                </c:pt>
                <c:pt idx="28">
                  <c:v>164767468.87213451</c:v>
                </c:pt>
                <c:pt idx="29">
                  <c:v>132138166.12249801</c:v>
                </c:pt>
                <c:pt idx="30">
                  <c:v>158315834.58987752</c:v>
                </c:pt>
                <c:pt idx="31">
                  <c:v>157146973.00481117</c:v>
                </c:pt>
                <c:pt idx="32">
                  <c:v>161975210.65656066</c:v>
                </c:pt>
                <c:pt idx="33">
                  <c:v>150198304.94691339</c:v>
                </c:pt>
                <c:pt idx="34">
                  <c:v>149715871.61772496</c:v>
                </c:pt>
                <c:pt idx="35">
                  <c:v>92994084.60009326</c:v>
                </c:pt>
                <c:pt idx="36">
                  <c:v>118591159.00276585</c:v>
                </c:pt>
                <c:pt idx="37">
                  <c:v>131475842.5632128</c:v>
                </c:pt>
                <c:pt idx="38">
                  <c:v>112176890.55767989</c:v>
                </c:pt>
                <c:pt idx="39">
                  <c:v>166337730.24565643</c:v>
                </c:pt>
                <c:pt idx="40">
                  <c:v>149457126.09383979</c:v>
                </c:pt>
                <c:pt idx="41">
                  <c:v>144038274.28067815</c:v>
                </c:pt>
                <c:pt idx="42">
                  <c:v>158046493.23592609</c:v>
                </c:pt>
                <c:pt idx="43">
                  <c:v>174232942.36095065</c:v>
                </c:pt>
                <c:pt idx="44">
                  <c:v>156174560.91266376</c:v>
                </c:pt>
              </c:numCache>
            </c:numRef>
          </c:val>
          <c:smooth val="0"/>
          <c:extLst>
            <c:ext xmlns:c16="http://schemas.microsoft.com/office/drawing/2014/chart" uri="{C3380CC4-5D6E-409C-BE32-E72D297353CC}">
              <c16:uniqueId val="{0000000B-66F5-4889-8627-6C4487D1CD16}"/>
            </c:ext>
          </c:extLst>
        </c:ser>
        <c:dLbls>
          <c:showLegendKey val="0"/>
          <c:showVal val="0"/>
          <c:showCatName val="0"/>
          <c:showSerName val="0"/>
          <c:showPercent val="0"/>
          <c:showBubbleSize val="0"/>
        </c:dLbls>
        <c:marker val="1"/>
        <c:smooth val="0"/>
        <c:axId val="1512240175"/>
        <c:axId val="1582681087"/>
      </c:lineChart>
      <c:catAx>
        <c:axId val="158961777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929201567"/>
        <c:crosses val="autoZero"/>
        <c:auto val="1"/>
        <c:lblAlgn val="ctr"/>
        <c:lblOffset val="100"/>
        <c:noMultiLvlLbl val="0"/>
      </c:catAx>
      <c:valAx>
        <c:axId val="929201567"/>
        <c:scaling>
          <c:orientation val="minMax"/>
          <c:max val="350000000"/>
          <c:min val="-150000000"/>
        </c:scaling>
        <c:delete val="0"/>
        <c:axPos val="l"/>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89617775"/>
        <c:crosses val="autoZero"/>
        <c:crossBetween val="between"/>
      </c:valAx>
      <c:valAx>
        <c:axId val="1582681087"/>
        <c:scaling>
          <c:orientation val="minMax"/>
        </c:scaling>
        <c:delete val="0"/>
        <c:axPos val="r"/>
        <c:numFmt formatCode="#,##0,,;\(#,##0,,\);\-" sourceLinked="1"/>
        <c:majorTickMark val="out"/>
        <c:minorTickMark val="none"/>
        <c:tickLblPos val="none"/>
        <c:spPr>
          <a:ln>
            <a:solidFill>
              <a:schemeClr val="bg1"/>
            </a:solidFill>
          </a:ln>
        </c:spPr>
        <c:txPr>
          <a:bodyPr/>
          <a:lstStyle/>
          <a:p>
            <a:pPr>
              <a:defRPr sz="700"/>
            </a:pPr>
            <a:endParaRPr lang="ko-KR"/>
          </a:p>
        </c:txPr>
        <c:crossAx val="1512240175"/>
        <c:crosses val="max"/>
        <c:crossBetween val="between"/>
      </c:valAx>
      <c:catAx>
        <c:axId val="1512240175"/>
        <c:scaling>
          <c:orientation val="minMax"/>
        </c:scaling>
        <c:delete val="1"/>
        <c:axPos val="b"/>
        <c:numFmt formatCode="General" sourceLinked="1"/>
        <c:majorTickMark val="out"/>
        <c:minorTickMark val="none"/>
        <c:tickLblPos val="nextTo"/>
        <c:crossAx val="1582681087"/>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00338D"/>
                </a:solidFill>
                <a:latin typeface="Arial"/>
                <a:ea typeface="Arial"/>
                <a:cs typeface="Arial"/>
              </a:defRPr>
            </a:pPr>
            <a:r>
              <a:rPr lang="en-US" sz="800" dirty="0"/>
              <a:t>[</a:t>
            </a:r>
            <a:r>
              <a:rPr lang="ko-KR" altLang="en-US" sz="800" dirty="0"/>
              <a:t>본사</a:t>
            </a:r>
            <a:r>
              <a:rPr lang="en-US" sz="800" dirty="0"/>
              <a:t>]</a:t>
            </a:r>
            <a:r>
              <a:rPr lang="ko-KR" altLang="en-US" sz="800" dirty="0"/>
              <a:t>순운전자본 </a:t>
            </a:r>
            <a:r>
              <a:rPr lang="en-US" altLang="ko-KR" sz="800" dirty="0"/>
              <a:t>(</a:t>
            </a:r>
            <a:r>
              <a:rPr lang="ko-KR" altLang="en-US" sz="800" dirty="0"/>
              <a:t>단위</a:t>
            </a:r>
            <a:r>
              <a:rPr lang="en-US" altLang="ko-KR" sz="800" dirty="0"/>
              <a:t>:</a:t>
            </a:r>
            <a:r>
              <a:rPr lang="ko-KR" altLang="en-US" sz="800" dirty="0" err="1"/>
              <a:t>십억원</a:t>
            </a:r>
            <a:r>
              <a:rPr lang="en-US" altLang="ko-KR" sz="800" dirty="0"/>
              <a:t>)</a:t>
            </a:r>
            <a:endParaRPr lang="en-US" sz="800" dirty="0"/>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0695328394615068"/>
          <c:w val="0.93936472700251694"/>
          <c:h val="0.61674520028827551"/>
        </c:manualLayout>
      </c:layout>
      <c:barChart>
        <c:barDir val="col"/>
        <c:grouping val="stacked"/>
        <c:varyColors val="0"/>
        <c:ser>
          <c:idx val="0"/>
          <c:order val="0"/>
          <c:tx>
            <c:strRef>
              <c:f>Report_Biz!$D$13</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414-469D-B101-B412F7048D50}"/>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14-469D-B101-B412F7048D50}"/>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Report_Biz!$E$12:$AZ$12</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Report_Biz!$E$13:$AZ$13</c:f>
              <c:numCache>
                <c:formatCode>#,##0,,;\(#,##0,,\);\-;@</c:formatCode>
                <c:ptCount val="48"/>
                <c:pt idx="0">
                  <c:v>92054535.964000002</c:v>
                </c:pt>
                <c:pt idx="1">
                  <c:v>98669947.953999996</c:v>
                </c:pt>
                <c:pt idx="2">
                  <c:v>110076346.28200001</c:v>
                </c:pt>
                <c:pt idx="3">
                  <c:v>114806276.057</c:v>
                </c:pt>
                <c:pt idx="4">
                  <c:v>122197779.896</c:v>
                </c:pt>
                <c:pt idx="5">
                  <c:v>125195398.089</c:v>
                </c:pt>
                <c:pt idx="6">
                  <c:v>127259494.039</c:v>
                </c:pt>
                <c:pt idx="7">
                  <c:v>123929146.829</c:v>
                </c:pt>
                <c:pt idx="8">
                  <c:v>126079329.575</c:v>
                </c:pt>
                <c:pt idx="9">
                  <c:v>121011985.505</c:v>
                </c:pt>
                <c:pt idx="10">
                  <c:v>124535049.104</c:v>
                </c:pt>
                <c:pt idx="11">
                  <c:v>120982535.551</c:v>
                </c:pt>
                <c:pt idx="12">
                  <c:v>134994721.59299999</c:v>
                </c:pt>
                <c:pt idx="13">
                  <c:v>137982304.991</c:v>
                </c:pt>
                <c:pt idx="14">
                  <c:v>154462873.72</c:v>
                </c:pt>
                <c:pt idx="15">
                  <c:v>172762593.31999999</c:v>
                </c:pt>
                <c:pt idx="16">
                  <c:v>177756723.942</c:v>
                </c:pt>
                <c:pt idx="17">
                  <c:v>168288959.94999999</c:v>
                </c:pt>
                <c:pt idx="18">
                  <c:v>172450059.77700001</c:v>
                </c:pt>
                <c:pt idx="19">
                  <c:v>165970053.171</c:v>
                </c:pt>
                <c:pt idx="20">
                  <c:v>170656819.609</c:v>
                </c:pt>
                <c:pt idx="21">
                  <c:v>164444107.42699999</c:v>
                </c:pt>
                <c:pt idx="22">
                  <c:v>166915606.134</c:v>
                </c:pt>
                <c:pt idx="23">
                  <c:v>142904769.47799999</c:v>
                </c:pt>
                <c:pt idx="24">
                  <c:v>160942215.84200001</c:v>
                </c:pt>
                <c:pt idx="25">
                  <c:v>174878159.38699999</c:v>
                </c:pt>
                <c:pt idx="26">
                  <c:v>197680072.31900001</c:v>
                </c:pt>
                <c:pt idx="27">
                  <c:v>206662765.19499999</c:v>
                </c:pt>
                <c:pt idx="28">
                  <c:v>228004161.73199999</c:v>
                </c:pt>
                <c:pt idx="29">
                  <c:v>223791069.94100001</c:v>
                </c:pt>
                <c:pt idx="30">
                  <c:v>212709199.15200001</c:v>
                </c:pt>
                <c:pt idx="31">
                  <c:v>203636860.52399999</c:v>
                </c:pt>
                <c:pt idx="32">
                  <c:v>199136294.53600001</c:v>
                </c:pt>
                <c:pt idx="33">
                  <c:v>198034425.48800001</c:v>
                </c:pt>
                <c:pt idx="34">
                  <c:v>208344464.472</c:v>
                </c:pt>
                <c:pt idx="35">
                  <c:v>179376868.86899999</c:v>
                </c:pt>
                <c:pt idx="36">
                  <c:v>188450760.23300001</c:v>
                </c:pt>
                <c:pt idx="37">
                  <c:v>218502427.729</c:v>
                </c:pt>
                <c:pt idx="38">
                  <c:v>224205684.544</c:v>
                </c:pt>
                <c:pt idx="39">
                  <c:v>242762964.32699999</c:v>
                </c:pt>
                <c:pt idx="40">
                  <c:v>216347079.354</c:v>
                </c:pt>
                <c:pt idx="41">
                  <c:v>177558886.90700001</c:v>
                </c:pt>
                <c:pt idx="42">
                  <c:v>170491987.38299999</c:v>
                </c:pt>
                <c:pt idx="43">
                  <c:v>157661439.088</c:v>
                </c:pt>
                <c:pt idx="44">
                  <c:v>143752273.39399999</c:v>
                </c:pt>
                <c:pt idx="45">
                  <c:v>160024329.46700001</c:v>
                </c:pt>
                <c:pt idx="46">
                  <c:v>168968208.55199999</c:v>
                </c:pt>
                <c:pt idx="47">
                  <c:v>164377568.65000001</c:v>
                </c:pt>
              </c:numCache>
            </c:numRef>
          </c:val>
          <c:extLst>
            <c:ext xmlns:c16="http://schemas.microsoft.com/office/drawing/2014/chart" uri="{C3380CC4-5D6E-409C-BE32-E72D297353CC}">
              <c16:uniqueId val="{00000002-3414-469D-B101-B412F7048D50}"/>
            </c:ext>
          </c:extLst>
        </c:ser>
        <c:ser>
          <c:idx val="1"/>
          <c:order val="1"/>
          <c:tx>
            <c:strRef>
              <c:f>Report_Biz!$D$14</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Report_Biz!$E$12:$AZ$12</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Report_Biz!$E$14:$AZ$14</c:f>
              <c:numCache>
                <c:formatCode>#,##0,,;\(#,##0,,\);\-;@</c:formatCode>
                <c:ptCount val="48"/>
                <c:pt idx="0">
                  <c:v>48455311.431999996</c:v>
                </c:pt>
                <c:pt idx="1">
                  <c:v>46252690.759999998</c:v>
                </c:pt>
                <c:pt idx="2">
                  <c:v>47758044.43</c:v>
                </c:pt>
                <c:pt idx="3">
                  <c:v>47111661.656999998</c:v>
                </c:pt>
                <c:pt idx="4">
                  <c:v>53247284.278999999</c:v>
                </c:pt>
                <c:pt idx="5">
                  <c:v>52625985.645999998</c:v>
                </c:pt>
                <c:pt idx="6">
                  <c:v>53453190.369000003</c:v>
                </c:pt>
                <c:pt idx="7">
                  <c:v>54804774.953000002</c:v>
                </c:pt>
                <c:pt idx="8">
                  <c:v>55864501.931000002</c:v>
                </c:pt>
                <c:pt idx="9">
                  <c:v>56045248.719999999</c:v>
                </c:pt>
                <c:pt idx="10">
                  <c:v>58194345.941</c:v>
                </c:pt>
                <c:pt idx="11">
                  <c:v>52640302.082999997</c:v>
                </c:pt>
                <c:pt idx="12">
                  <c:v>57650791.467</c:v>
                </c:pt>
                <c:pt idx="13">
                  <c:v>57733607.546999998</c:v>
                </c:pt>
                <c:pt idx="14">
                  <c:v>62030621.997000001</c:v>
                </c:pt>
                <c:pt idx="15">
                  <c:v>66199656.986000001</c:v>
                </c:pt>
                <c:pt idx="16">
                  <c:v>68152778.155000001</c:v>
                </c:pt>
                <c:pt idx="17">
                  <c:v>70184247.773000002</c:v>
                </c:pt>
                <c:pt idx="18">
                  <c:v>72783152.482999995</c:v>
                </c:pt>
                <c:pt idx="19">
                  <c:v>76253887.498999998</c:v>
                </c:pt>
                <c:pt idx="20">
                  <c:v>76314522.432999998</c:v>
                </c:pt>
                <c:pt idx="21">
                  <c:v>81894146.243000001</c:v>
                </c:pt>
                <c:pt idx="22">
                  <c:v>79470508.825000003</c:v>
                </c:pt>
                <c:pt idx="23">
                  <c:v>73337369.144999996</c:v>
                </c:pt>
                <c:pt idx="24">
                  <c:v>84968300.494000003</c:v>
                </c:pt>
                <c:pt idx="25">
                  <c:v>87618844.881999999</c:v>
                </c:pt>
                <c:pt idx="26">
                  <c:v>87077597.099999994</c:v>
                </c:pt>
                <c:pt idx="27">
                  <c:v>87072611.855000004</c:v>
                </c:pt>
                <c:pt idx="28">
                  <c:v>84068774.569999993</c:v>
                </c:pt>
                <c:pt idx="29">
                  <c:v>81920523.746000007</c:v>
                </c:pt>
                <c:pt idx="30">
                  <c:v>80293731.921000004</c:v>
                </c:pt>
                <c:pt idx="31">
                  <c:v>82525721.922999993</c:v>
                </c:pt>
                <c:pt idx="32">
                  <c:v>81124783.813999996</c:v>
                </c:pt>
                <c:pt idx="33">
                  <c:v>75186495.629999995</c:v>
                </c:pt>
                <c:pt idx="34">
                  <c:v>67291260.062999994</c:v>
                </c:pt>
                <c:pt idx="35">
                  <c:v>69149424.571999997</c:v>
                </c:pt>
                <c:pt idx="36">
                  <c:v>74422427.275000006</c:v>
                </c:pt>
                <c:pt idx="37">
                  <c:v>75976813.463</c:v>
                </c:pt>
                <c:pt idx="38">
                  <c:v>81740098.724999994</c:v>
                </c:pt>
                <c:pt idx="39">
                  <c:v>86684000.931999996</c:v>
                </c:pt>
                <c:pt idx="40">
                  <c:v>88230423.527999997</c:v>
                </c:pt>
                <c:pt idx="41">
                  <c:v>84749447.843999997</c:v>
                </c:pt>
                <c:pt idx="42">
                  <c:v>82044966.946999997</c:v>
                </c:pt>
                <c:pt idx="43">
                  <c:v>82148015.734999999</c:v>
                </c:pt>
                <c:pt idx="44">
                  <c:v>80624794.643000007</c:v>
                </c:pt>
                <c:pt idx="45">
                  <c:v>73905445.813999996</c:v>
                </c:pt>
                <c:pt idx="46">
                  <c:v>68082595.576000005</c:v>
                </c:pt>
                <c:pt idx="47">
                  <c:v>70468565.206</c:v>
                </c:pt>
              </c:numCache>
            </c:numRef>
          </c:val>
          <c:extLst>
            <c:ext xmlns:c16="http://schemas.microsoft.com/office/drawing/2014/chart" uri="{C3380CC4-5D6E-409C-BE32-E72D297353CC}">
              <c16:uniqueId val="{00000003-3414-469D-B101-B412F7048D50}"/>
            </c:ext>
          </c:extLst>
        </c:ser>
        <c:ser>
          <c:idx val="2"/>
          <c:order val="2"/>
          <c:tx>
            <c:strRef>
              <c:f>Report_Biz!$D$15</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414-469D-B101-B412F7048D50}"/>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414-469D-B101-B412F7048D50}"/>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14-469D-B101-B412F7048D50}"/>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414-469D-B101-B412F7048D50}"/>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414-469D-B101-B412F7048D50}"/>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Report_Biz!$E$12:$AZ$12</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Report_Biz!$E$15:$AZ$15</c:f>
              <c:numCache>
                <c:formatCode>#,##0,,;\(#,##0,,\);\-;@</c:formatCode>
                <c:ptCount val="48"/>
                <c:pt idx="0">
                  <c:v>-79891532.603</c:v>
                </c:pt>
                <c:pt idx="1">
                  <c:v>-92899913.384000003</c:v>
                </c:pt>
                <c:pt idx="2">
                  <c:v>-101442071.92299999</c:v>
                </c:pt>
                <c:pt idx="3">
                  <c:v>-112144818.48100001</c:v>
                </c:pt>
                <c:pt idx="4">
                  <c:v>-107935907.86300001</c:v>
                </c:pt>
                <c:pt idx="5">
                  <c:v>-115610998.957</c:v>
                </c:pt>
                <c:pt idx="6">
                  <c:v>-96315673.055999994</c:v>
                </c:pt>
                <c:pt idx="7">
                  <c:v>-92988664.819000006</c:v>
                </c:pt>
                <c:pt idx="8">
                  <c:v>-108763912.06999999</c:v>
                </c:pt>
                <c:pt idx="9">
                  <c:v>-94046745.400999993</c:v>
                </c:pt>
                <c:pt idx="10">
                  <c:v>-101105326.583</c:v>
                </c:pt>
                <c:pt idx="11">
                  <c:v>-114865757.903</c:v>
                </c:pt>
                <c:pt idx="12">
                  <c:v>-100146621.971</c:v>
                </c:pt>
                <c:pt idx="13">
                  <c:v>-109866985.015</c:v>
                </c:pt>
                <c:pt idx="14">
                  <c:v>-126924044.899</c:v>
                </c:pt>
                <c:pt idx="15">
                  <c:v>-126388653.811</c:v>
                </c:pt>
                <c:pt idx="16">
                  <c:v>-126670190.28</c:v>
                </c:pt>
                <c:pt idx="17">
                  <c:v>-125637361.61499999</c:v>
                </c:pt>
                <c:pt idx="18">
                  <c:v>-117586061.288</c:v>
                </c:pt>
                <c:pt idx="19">
                  <c:v>-117517920.278</c:v>
                </c:pt>
                <c:pt idx="20">
                  <c:v>-131905445.711</c:v>
                </c:pt>
                <c:pt idx="21">
                  <c:v>-109812787.912</c:v>
                </c:pt>
                <c:pt idx="22">
                  <c:v>-106329843.95100001</c:v>
                </c:pt>
                <c:pt idx="23">
                  <c:v>-120749983.648</c:v>
                </c:pt>
                <c:pt idx="24">
                  <c:v>-114745176.486</c:v>
                </c:pt>
                <c:pt idx="25">
                  <c:v>-125359658.67299999</c:v>
                </c:pt>
                <c:pt idx="26">
                  <c:v>-144394717.81</c:v>
                </c:pt>
                <c:pt idx="27">
                  <c:v>-126419194.05</c:v>
                </c:pt>
                <c:pt idx="28">
                  <c:v>-122656773.653</c:v>
                </c:pt>
                <c:pt idx="29">
                  <c:v>-148033265.56099999</c:v>
                </c:pt>
                <c:pt idx="30">
                  <c:v>-111065546.32600001</c:v>
                </c:pt>
                <c:pt idx="31">
                  <c:v>-103302630.02599999</c:v>
                </c:pt>
                <c:pt idx="32">
                  <c:v>-96566263.790999994</c:v>
                </c:pt>
                <c:pt idx="33">
                  <c:v>-96088902.778999999</c:v>
                </c:pt>
                <c:pt idx="34">
                  <c:v>-100395301.795</c:v>
                </c:pt>
                <c:pt idx="35">
                  <c:v>-139513613.10699999</c:v>
                </c:pt>
                <c:pt idx="36">
                  <c:v>-112367001.439</c:v>
                </c:pt>
                <c:pt idx="37">
                  <c:v>-133569826.566</c:v>
                </c:pt>
                <c:pt idx="38">
                  <c:v>-155437556.89500001</c:v>
                </c:pt>
                <c:pt idx="39">
                  <c:v>-131748741.54899999</c:v>
                </c:pt>
                <c:pt idx="40">
                  <c:v>-142262909.57600001</c:v>
                </c:pt>
                <c:pt idx="41">
                  <c:v>-102868988.74600001</c:v>
                </c:pt>
                <c:pt idx="42">
                  <c:v>-72115634.105000004</c:v>
                </c:pt>
                <c:pt idx="43">
                  <c:v>-73734865.116999999</c:v>
                </c:pt>
                <c:pt idx="44">
                  <c:v>-76722685.620000005</c:v>
                </c:pt>
                <c:pt idx="45">
                  <c:v>-84341754.839000002</c:v>
                </c:pt>
                <c:pt idx="46">
                  <c:v>-92381867.121000007</c:v>
                </c:pt>
                <c:pt idx="47">
                  <c:v>-105855558.06200001</c:v>
                </c:pt>
              </c:numCache>
            </c:numRef>
          </c:val>
          <c:extLst>
            <c:ext xmlns:c16="http://schemas.microsoft.com/office/drawing/2014/chart" uri="{C3380CC4-5D6E-409C-BE32-E72D297353CC}">
              <c16:uniqueId val="{00000009-3414-469D-B101-B412F7048D50}"/>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Report_Biz!$D$16</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Report_Biz!$E$12:$AZ$12</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Report_Biz!$E$16:$AZ$16</c:f>
              <c:numCache>
                <c:formatCode>#,##0,,;\(#,##0,,\);\-;@</c:formatCode>
                <c:ptCount val="48"/>
                <c:pt idx="0">
                  <c:v>60618314.792999998</c:v>
                </c:pt>
                <c:pt idx="1">
                  <c:v>52022725.329999983</c:v>
                </c:pt>
                <c:pt idx="2">
                  <c:v>56392318.789000019</c:v>
                </c:pt>
                <c:pt idx="3">
                  <c:v>49773119.23299998</c:v>
                </c:pt>
                <c:pt idx="4">
                  <c:v>67509156.312000006</c:v>
                </c:pt>
                <c:pt idx="5">
                  <c:v>62210384.778000012</c:v>
                </c:pt>
                <c:pt idx="6">
                  <c:v>84397011.351999998</c:v>
                </c:pt>
                <c:pt idx="7">
                  <c:v>85745256.963</c:v>
                </c:pt>
                <c:pt idx="8">
                  <c:v>73179919.436000019</c:v>
                </c:pt>
                <c:pt idx="9">
                  <c:v>83010488.824000001</c:v>
                </c:pt>
                <c:pt idx="10">
                  <c:v>81624068.462000012</c:v>
                </c:pt>
                <c:pt idx="11">
                  <c:v>58757079.731000006</c:v>
                </c:pt>
                <c:pt idx="12">
                  <c:v>92498891.089000002</c:v>
                </c:pt>
                <c:pt idx="13">
                  <c:v>85848927.522999987</c:v>
                </c:pt>
                <c:pt idx="14">
                  <c:v>89569450.818000004</c:v>
                </c:pt>
                <c:pt idx="15">
                  <c:v>112573596.49499999</c:v>
                </c:pt>
                <c:pt idx="16">
                  <c:v>119239311.817</c:v>
                </c:pt>
                <c:pt idx="17">
                  <c:v>112835846.108</c:v>
                </c:pt>
                <c:pt idx="18">
                  <c:v>127647150.97199999</c:v>
                </c:pt>
                <c:pt idx="19">
                  <c:v>124706020.39200002</c:v>
                </c:pt>
                <c:pt idx="20">
                  <c:v>115065896.331</c:v>
                </c:pt>
                <c:pt idx="21">
                  <c:v>136525465.75799999</c:v>
                </c:pt>
                <c:pt idx="22">
                  <c:v>140056271.00799999</c:v>
                </c:pt>
                <c:pt idx="23">
                  <c:v>95492154.974999964</c:v>
                </c:pt>
                <c:pt idx="24">
                  <c:v>131165339.85000002</c:v>
                </c:pt>
                <c:pt idx="25">
                  <c:v>137137345.59600002</c:v>
                </c:pt>
                <c:pt idx="26">
                  <c:v>140362951.60900003</c:v>
                </c:pt>
                <c:pt idx="27">
                  <c:v>167316183</c:v>
                </c:pt>
                <c:pt idx="28">
                  <c:v>189416162.64899999</c:v>
                </c:pt>
                <c:pt idx="29">
                  <c:v>157678328.12600005</c:v>
                </c:pt>
                <c:pt idx="30">
                  <c:v>181937384.74700001</c:v>
                </c:pt>
                <c:pt idx="31">
                  <c:v>182859952.42099997</c:v>
                </c:pt>
                <c:pt idx="32">
                  <c:v>183694814.55900002</c:v>
                </c:pt>
                <c:pt idx="33">
                  <c:v>177132018.33900005</c:v>
                </c:pt>
                <c:pt idx="34">
                  <c:v>175240422.73999995</c:v>
                </c:pt>
                <c:pt idx="35">
                  <c:v>109012680.33399999</c:v>
                </c:pt>
                <c:pt idx="36">
                  <c:v>150506186.06900001</c:v>
                </c:pt>
                <c:pt idx="37">
                  <c:v>160909414.62600005</c:v>
                </c:pt>
                <c:pt idx="38">
                  <c:v>150508226.37399998</c:v>
                </c:pt>
                <c:pt idx="39">
                  <c:v>197698223.71000001</c:v>
                </c:pt>
                <c:pt idx="40">
                  <c:v>162314593.30599996</c:v>
                </c:pt>
                <c:pt idx="41">
                  <c:v>159439346.005</c:v>
                </c:pt>
                <c:pt idx="42">
                  <c:v>180421320.22499996</c:v>
                </c:pt>
                <c:pt idx="43">
                  <c:v>166074589.70600003</c:v>
                </c:pt>
                <c:pt idx="44">
                  <c:v>147654382.417</c:v>
                </c:pt>
                <c:pt idx="45">
                  <c:v>149588020.44200003</c:v>
                </c:pt>
                <c:pt idx="46">
                  <c:v>144668937.00699997</c:v>
                </c:pt>
                <c:pt idx="47">
                  <c:v>128990575.794</c:v>
                </c:pt>
              </c:numCache>
            </c:numRef>
          </c:val>
          <c:smooth val="0"/>
          <c:extLst>
            <c:ext xmlns:c16="http://schemas.microsoft.com/office/drawing/2014/chart" uri="{C3380CC4-5D6E-409C-BE32-E72D297353CC}">
              <c16:uniqueId val="{0000000A-3414-469D-B101-B412F7048D50}"/>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a:t>
            </a:r>
            <a:r>
              <a:rPr lang="ko-KR" altLang="en-US" sz="800" dirty="0"/>
              <a:t>본사</a:t>
            </a:r>
            <a:r>
              <a:rPr lang="en-US" altLang="ko-KR" sz="800" dirty="0"/>
              <a:t>]</a:t>
            </a:r>
            <a:r>
              <a:rPr lang="en-US" altLang="ko-KR" sz="800" baseline="0" dirty="0"/>
              <a:t> NWC-trend</a:t>
            </a:r>
            <a:endParaRPr lang="en-US" altLang="ko-KR" sz="800" dirty="0"/>
          </a:p>
        </c:rich>
      </c:tx>
      <c:layout>
        <c:manualLayout>
          <c:xMode val="edge"/>
          <c:yMode val="edge"/>
          <c:x val="1.4182641833235662E-3"/>
          <c:y val="1.3636363636363636E-2"/>
        </c:manualLayout>
      </c:layout>
      <c:overlay val="0"/>
    </c:title>
    <c:autoTitleDeleted val="0"/>
    <c:plotArea>
      <c:layout>
        <c:manualLayout>
          <c:layoutTarget val="inner"/>
          <c:xMode val="edge"/>
          <c:yMode val="edge"/>
          <c:x val="5.1276616643618315E-2"/>
          <c:y val="0.13870579065505748"/>
          <c:w val="0.92679484845431648"/>
          <c:h val="0.66919574098343682"/>
        </c:manualLayout>
      </c:layout>
      <c:lineChart>
        <c:grouping val="standard"/>
        <c:varyColors val="0"/>
        <c:ser>
          <c:idx val="0"/>
          <c:order val="0"/>
          <c:tx>
            <c:strRef>
              <c:f>Report_Biz!$D$63</c:f>
              <c:strCache>
                <c:ptCount val="1"/>
                <c:pt idx="0">
                  <c:v> DSO </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0-C7E8-4613-883C-1FEE36FC990C}"/>
                </c:ext>
              </c:extLst>
            </c:dLbl>
            <c:spPr>
              <a:noFill/>
              <a:ln>
                <a:noFill/>
              </a:ln>
              <a:effectLst/>
            </c:spPr>
            <c:txPr>
              <a:bodyPr wrap="square" lIns="38100" tIns="19050" rIns="38100" bIns="19050" anchor="ctr">
                <a:spAutoFit/>
              </a:bodyPr>
              <a:lstStyle/>
              <a:p>
                <a:pPr>
                  <a:defRPr sz="700">
                    <a:solidFill>
                      <a:srgbClr val="00338D"/>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Report_Biz!$E$24:$AZ$24</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Report_Biz!$E$63:$AZ$63</c:f>
              <c:numCache>
                <c:formatCode>_(* #,##0_);_(* \(#,##0\);_(* "-"_);_(@_)</c:formatCode>
                <c:ptCount val="48"/>
                <c:pt idx="0">
                  <c:v>52.934254259540999</c:v>
                </c:pt>
                <c:pt idx="1">
                  <c:v>52.934254259540999</c:v>
                </c:pt>
                <c:pt idx="2">
                  <c:v>57.361313944607517</c:v>
                </c:pt>
                <c:pt idx="3">
                  <c:v>55.533912535756933</c:v>
                </c:pt>
                <c:pt idx="4">
                  <c:v>62.984061875839537</c:v>
                </c:pt>
                <c:pt idx="5">
                  <c:v>54.505275360177841</c:v>
                </c:pt>
                <c:pt idx="6">
                  <c:v>67.993301237956942</c:v>
                </c:pt>
                <c:pt idx="7">
                  <c:v>75.493172072049134</c:v>
                </c:pt>
                <c:pt idx="8">
                  <c:v>59.212708813212139</c:v>
                </c:pt>
                <c:pt idx="9">
                  <c:v>74.4643932541818</c:v>
                </c:pt>
                <c:pt idx="10">
                  <c:v>62.145924799106332</c:v>
                </c:pt>
                <c:pt idx="11">
                  <c:v>58.612736106398074</c:v>
                </c:pt>
                <c:pt idx="12">
                  <c:v>72.581347446324472</c:v>
                </c:pt>
                <c:pt idx="13">
                  <c:v>72.268583074753622</c:v>
                </c:pt>
                <c:pt idx="14">
                  <c:v>61.996513927414682</c:v>
                </c:pt>
                <c:pt idx="15">
                  <c:v>67.446132056059113</c:v>
                </c:pt>
                <c:pt idx="16">
                  <c:v>76.46047730962087</c:v>
                </c:pt>
                <c:pt idx="17">
                  <c:v>81.656998183110701</c:v>
                </c:pt>
                <c:pt idx="18">
                  <c:v>83.097460814270349</c:v>
                </c:pt>
                <c:pt idx="19">
                  <c:v>88.271149984440555</c:v>
                </c:pt>
                <c:pt idx="20">
                  <c:v>84.411905382153563</c:v>
                </c:pt>
                <c:pt idx="21">
                  <c:v>88.32084235298673</c:v>
                </c:pt>
                <c:pt idx="22">
                  <c:v>84.908782919603453</c:v>
                </c:pt>
                <c:pt idx="23">
                  <c:v>94.224743945256463</c:v>
                </c:pt>
                <c:pt idx="24">
                  <c:v>74.829837894823839</c:v>
                </c:pt>
                <c:pt idx="25">
                  <c:v>84.338534531241365</c:v>
                </c:pt>
                <c:pt idx="26">
                  <c:v>78.261365144396848</c:v>
                </c:pt>
                <c:pt idx="27">
                  <c:v>85.283639731777413</c:v>
                </c:pt>
                <c:pt idx="28">
                  <c:v>82.20455534151337</c:v>
                </c:pt>
                <c:pt idx="29">
                  <c:v>93.439959668340308</c:v>
                </c:pt>
                <c:pt idx="30">
                  <c:v>110.25179897829339</c:v>
                </c:pt>
                <c:pt idx="31">
                  <c:v>132.66318945654166</c:v>
                </c:pt>
                <c:pt idx="32">
                  <c:v>112.95918489047779</c:v>
                </c:pt>
                <c:pt idx="33">
                  <c:v>98.293808469585102</c:v>
                </c:pt>
                <c:pt idx="34">
                  <c:v>103.17573908504735</c:v>
                </c:pt>
                <c:pt idx="35">
                  <c:v>119.01301759725052</c:v>
                </c:pt>
                <c:pt idx="36">
                  <c:v>97.271656407279579</c:v>
                </c:pt>
                <c:pt idx="37">
                  <c:v>88.118875194112604</c:v>
                </c:pt>
                <c:pt idx="38">
                  <c:v>91.798666517599017</c:v>
                </c:pt>
                <c:pt idx="39">
                  <c:v>108.88524189190801</c:v>
                </c:pt>
                <c:pt idx="40">
                  <c:v>159.78740774153945</c:v>
                </c:pt>
                <c:pt idx="41">
                  <c:v>146.88351374280205</c:v>
                </c:pt>
                <c:pt idx="42">
                  <c:v>127.45112510588802</c:v>
                </c:pt>
                <c:pt idx="43">
                  <c:v>128.01961106743869</c:v>
                </c:pt>
                <c:pt idx="44">
                  <c:v>86.116560582052841</c:v>
                </c:pt>
                <c:pt idx="45">
                  <c:v>80.289318891494133</c:v>
                </c:pt>
                <c:pt idx="46">
                  <c:v>79.901738478525388</c:v>
                </c:pt>
                <c:pt idx="47">
                  <c:v>103.13430635657897</c:v>
                </c:pt>
              </c:numCache>
            </c:numRef>
          </c:val>
          <c:smooth val="0"/>
          <c:extLst>
            <c:ext xmlns:c16="http://schemas.microsoft.com/office/drawing/2014/chart" uri="{C3380CC4-5D6E-409C-BE32-E72D297353CC}">
              <c16:uniqueId val="{00000001-C7E8-4613-883C-1FEE36FC990C}"/>
            </c:ext>
          </c:extLst>
        </c:ser>
        <c:ser>
          <c:idx val="1"/>
          <c:order val="1"/>
          <c:tx>
            <c:strRef>
              <c:f>Report_Biz!$D$64</c:f>
              <c:strCache>
                <c:ptCount val="1"/>
                <c:pt idx="0">
                  <c:v> DIO </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2-C7E8-4613-883C-1FEE36FC990C}"/>
                </c:ext>
              </c:extLst>
            </c:dLbl>
            <c:dLbl>
              <c:idx val="3"/>
              <c:layout>
                <c:manualLayout>
                  <c:x val="-2.1287615049091026E-2"/>
                  <c:y val="-5.61947209429010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E8-4613-883C-1FEE36FC990C}"/>
                </c:ext>
              </c:extLst>
            </c:dLbl>
            <c:dLbl>
              <c:idx val="4"/>
              <c:layout>
                <c:manualLayout>
                  <c:x val="-1.2807912252658643E-2"/>
                  <c:y val="-3.5230360355898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7E8-4613-883C-1FEE36FC990C}"/>
                </c:ext>
              </c:extLst>
            </c:dLbl>
            <c:dLbl>
              <c:idx val="5"/>
              <c:layout>
                <c:manualLayout>
                  <c:x val="-1.8461047450280231E-2"/>
                  <c:y val="-3.52303603558989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E8-4613-883C-1FEE36FC990C}"/>
                </c:ext>
              </c:extLst>
            </c:dLbl>
            <c:spPr>
              <a:noFill/>
              <a:ln>
                <a:noFill/>
              </a:ln>
              <a:effectLst/>
            </c:spPr>
            <c:txPr>
              <a:bodyPr wrap="square" lIns="38100" tIns="19050" rIns="38100" bIns="19050" anchor="ctr">
                <a:spAutoFit/>
              </a:bodyPr>
              <a:lstStyle/>
              <a:p>
                <a:pPr>
                  <a:defRPr sz="700">
                    <a:solidFill>
                      <a:srgbClr val="0091DA"/>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Report_Biz!$E$24:$AZ$24</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Report_Biz!$E$64:$AZ$64</c:f>
              <c:numCache>
                <c:formatCode>_(* #,##0_);_(* \(#,##0\);_(* "-"_);_(@_)</c:formatCode>
                <c:ptCount val="48"/>
                <c:pt idx="0">
                  <c:v>32.514489785260501</c:v>
                </c:pt>
                <c:pt idx="1">
                  <c:v>32.514489785260501</c:v>
                </c:pt>
                <c:pt idx="2">
                  <c:v>31.301754376978966</c:v>
                </c:pt>
                <c:pt idx="3">
                  <c:v>28.940251771028976</c:v>
                </c:pt>
                <c:pt idx="4">
                  <c:v>33.386228963730176</c:v>
                </c:pt>
                <c:pt idx="5">
                  <c:v>29.396567215712196</c:v>
                </c:pt>
                <c:pt idx="6">
                  <c:v>35.124163949912052</c:v>
                </c:pt>
                <c:pt idx="7">
                  <c:v>38.93783513650358</c:v>
                </c:pt>
                <c:pt idx="8">
                  <c:v>32.609634835958552</c:v>
                </c:pt>
                <c:pt idx="9">
                  <c:v>42.816583802987239</c:v>
                </c:pt>
                <c:pt idx="10">
                  <c:v>35.668774224449741</c:v>
                </c:pt>
                <c:pt idx="11">
                  <c:v>32.518521533795457</c:v>
                </c:pt>
                <c:pt idx="12">
                  <c:v>37.617910521243971</c:v>
                </c:pt>
                <c:pt idx="13">
                  <c:v>37.702857819194065</c:v>
                </c:pt>
                <c:pt idx="14">
                  <c:v>31.291662001451368</c:v>
                </c:pt>
                <c:pt idx="15">
                  <c:v>31.854896889873313</c:v>
                </c:pt>
                <c:pt idx="16">
                  <c:v>35.498199356739313</c:v>
                </c:pt>
                <c:pt idx="17">
                  <c:v>40.238155667515628</c:v>
                </c:pt>
                <c:pt idx="18">
                  <c:v>40.827969722919804</c:v>
                </c:pt>
                <c:pt idx="19">
                  <c:v>46.265127015473531</c:v>
                </c:pt>
                <c:pt idx="20">
                  <c:v>44.779309194556475</c:v>
                </c:pt>
                <c:pt idx="21">
                  <c:v>49.483318590966327</c:v>
                </c:pt>
                <c:pt idx="22">
                  <c:v>49.2095804548429</c:v>
                </c:pt>
                <c:pt idx="23">
                  <c:v>52.438467225497114</c:v>
                </c:pt>
                <c:pt idx="24">
                  <c:v>47.25617578172529</c:v>
                </c:pt>
                <c:pt idx="25">
                  <c:v>52.491049116366213</c:v>
                </c:pt>
                <c:pt idx="26">
                  <c:v>44.140060906554069</c:v>
                </c:pt>
                <c:pt idx="27">
                  <c:v>45.73714153688595</c:v>
                </c:pt>
                <c:pt idx="28">
                  <c:v>40.336486352729125</c:v>
                </c:pt>
                <c:pt idx="29">
                  <c:v>42.091408668462726</c:v>
                </c:pt>
                <c:pt idx="30">
                  <c:v>48.365747067048197</c:v>
                </c:pt>
                <c:pt idx="31">
                  <c:v>61.853609105150603</c:v>
                </c:pt>
                <c:pt idx="32">
                  <c:v>54.034558454318848</c:v>
                </c:pt>
                <c:pt idx="33">
                  <c:v>46.708216655713549</c:v>
                </c:pt>
                <c:pt idx="34">
                  <c:v>43.221679545547047</c:v>
                </c:pt>
                <c:pt idx="35">
                  <c:v>43.82243912706577</c:v>
                </c:pt>
                <c:pt idx="36">
                  <c:v>46.300012486768189</c:v>
                </c:pt>
                <c:pt idx="37">
                  <c:v>40.605126657248739</c:v>
                </c:pt>
                <c:pt idx="38">
                  <c:v>39.662435280019054</c:v>
                </c:pt>
                <c:pt idx="39">
                  <c:v>47.879227516493181</c:v>
                </c:pt>
                <c:pt idx="40">
                  <c:v>74.099923089365504</c:v>
                </c:pt>
                <c:pt idx="41">
                  <c:v>76.785262474028741</c:v>
                </c:pt>
                <c:pt idx="42">
                  <c:v>72.965842746766199</c:v>
                </c:pt>
                <c:pt idx="43">
                  <c:v>73.494980257215971</c:v>
                </c:pt>
                <c:pt idx="44">
                  <c:v>54.924373903741447</c:v>
                </c:pt>
                <c:pt idx="45">
                  <c:v>47.615064505051087</c:v>
                </c:pt>
                <c:pt idx="46">
                  <c:v>40.675828717571122</c:v>
                </c:pt>
                <c:pt idx="47">
                  <c:v>43.036942192170869</c:v>
                </c:pt>
              </c:numCache>
            </c:numRef>
          </c:val>
          <c:smooth val="0"/>
          <c:extLst>
            <c:ext xmlns:c16="http://schemas.microsoft.com/office/drawing/2014/chart" uri="{C3380CC4-5D6E-409C-BE32-E72D297353CC}">
              <c16:uniqueId val="{00000006-C7E8-4613-883C-1FEE36FC990C}"/>
            </c:ext>
          </c:extLst>
        </c:ser>
        <c:ser>
          <c:idx val="2"/>
          <c:order val="2"/>
          <c:tx>
            <c:strRef>
              <c:f>Report_Biz!$D$65</c:f>
              <c:strCache>
                <c:ptCount val="1"/>
                <c:pt idx="0">
                  <c:v> DPO </c:v>
                </c:pt>
              </c:strCache>
            </c:strRef>
          </c:tx>
          <c:spPr>
            <a:ln w="12700">
              <a:solidFill>
                <a:srgbClr val="7030A0"/>
              </a:solidFill>
            </a:ln>
          </c:spPr>
          <c:marker>
            <c:symbol val="square"/>
            <c:size val="2"/>
            <c:spPr>
              <a:solidFill>
                <a:srgbClr val="7030A0"/>
              </a:solidFill>
              <a:ln w="12700" cap="sq">
                <a:solidFill>
                  <a:srgbClr val="7030A0"/>
                </a:solidFill>
                <a:bevel/>
              </a:ln>
            </c:spPr>
          </c:marker>
          <c:dLbls>
            <c:dLbl>
              <c:idx val="0"/>
              <c:delete val="1"/>
              <c:extLst>
                <c:ext xmlns:c15="http://schemas.microsoft.com/office/drawing/2012/chart" uri="{CE6537A1-D6FC-4f65-9D91-7224C49458BB}"/>
                <c:ext xmlns:c16="http://schemas.microsoft.com/office/drawing/2014/chart" uri="{C3380CC4-5D6E-409C-BE32-E72D297353CC}">
                  <c16:uniqueId val="{00000007-C7E8-4613-883C-1FEE36FC990C}"/>
                </c:ext>
              </c:extLst>
            </c:dLbl>
            <c:spPr>
              <a:noFill/>
              <a:ln>
                <a:noFill/>
              </a:ln>
              <a:effectLst/>
            </c:spPr>
            <c:txPr>
              <a:bodyPr wrap="square" lIns="38100" tIns="19050" rIns="38100" bIns="19050" anchor="ctr">
                <a:spAutoFit/>
              </a:bodyPr>
              <a:lstStyle/>
              <a:p>
                <a:pPr>
                  <a:defRPr sz="700">
                    <a:solidFill>
                      <a:srgbClr val="7030A0"/>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Report_Biz!$E$24:$AZ$24</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Report_Biz!$E$65:$AZ$65</c:f>
              <c:numCache>
                <c:formatCode>_(* #,##0_);_(* \(#,##0\);_(* "-"_);_(@_)</c:formatCode>
                <c:ptCount val="48"/>
                <c:pt idx="0">
                  <c:v>59.321552302781811</c:v>
                </c:pt>
                <c:pt idx="1">
                  <c:v>59.321552302781811</c:v>
                </c:pt>
                <c:pt idx="2">
                  <c:v>64.707983369342358</c:v>
                </c:pt>
                <c:pt idx="3">
                  <c:v>65.155239098289471</c:v>
                </c:pt>
                <c:pt idx="4">
                  <c:v>73.21385703782218</c:v>
                </c:pt>
                <c:pt idx="5">
                  <c:v>62.069601485378712</c:v>
                </c:pt>
                <c:pt idx="6">
                  <c:v>70.171615700439403</c:v>
                </c:pt>
                <c:pt idx="7">
                  <c:v>68.088302573185146</c:v>
                </c:pt>
                <c:pt idx="8">
                  <c:v>59.44809657028771</c:v>
                </c:pt>
                <c:pt idx="9">
                  <c:v>77.595200250483416</c:v>
                </c:pt>
                <c:pt idx="10">
                  <c:v>60.931896823397985</c:v>
                </c:pt>
                <c:pt idx="11">
                  <c:v>63.365206519304181</c:v>
                </c:pt>
                <c:pt idx="12">
                  <c:v>73.33608006518719</c:v>
                </c:pt>
                <c:pt idx="13">
                  <c:v>68.623776107968695</c:v>
                </c:pt>
                <c:pt idx="14">
                  <c:v>61.868096185783521</c:v>
                </c:pt>
                <c:pt idx="15">
                  <c:v>62.927804277586937</c:v>
                </c:pt>
                <c:pt idx="16">
                  <c:v>66.862452378334083</c:v>
                </c:pt>
                <c:pt idx="17">
                  <c:v>73.388816053662907</c:v>
                </c:pt>
                <c:pt idx="18">
                  <c:v>69.458621534749852</c:v>
                </c:pt>
                <c:pt idx="19">
                  <c:v>72.982632842870629</c:v>
                </c:pt>
                <c:pt idx="20">
                  <c:v>73.206544073878064</c:v>
                </c:pt>
                <c:pt idx="21">
                  <c:v>75.602812814940322</c:v>
                </c:pt>
                <c:pt idx="22">
                  <c:v>65.914609540122612</c:v>
                </c:pt>
                <c:pt idx="23">
                  <c:v>77.926074593218814</c:v>
                </c:pt>
                <c:pt idx="24">
                  <c:v>70.298181413309408</c:v>
                </c:pt>
                <c:pt idx="25">
                  <c:v>73.026033705756547</c:v>
                </c:pt>
                <c:pt idx="26">
                  <c:v>68.158083087897012</c:v>
                </c:pt>
                <c:pt idx="27">
                  <c:v>71.123969883373249</c:v>
                </c:pt>
                <c:pt idx="28">
                  <c:v>58.704966588825272</c:v>
                </c:pt>
                <c:pt idx="29">
                  <c:v>68.641323137278505</c:v>
                </c:pt>
                <c:pt idx="30">
                  <c:v>77.252813259671399</c:v>
                </c:pt>
                <c:pt idx="31">
                  <c:v>81.436493438705995</c:v>
                </c:pt>
                <c:pt idx="32">
                  <c:v>65.993241985520996</c:v>
                </c:pt>
                <c:pt idx="33">
                  <c:v>57.568329630479212</c:v>
                </c:pt>
                <c:pt idx="34">
                  <c:v>59.604934711056607</c:v>
                </c:pt>
                <c:pt idx="35">
                  <c:v>77.05468385370726</c:v>
                </c:pt>
                <c:pt idx="36">
                  <c:v>81.228147778455565</c:v>
                </c:pt>
                <c:pt idx="37">
                  <c:v>66.398580217711682</c:v>
                </c:pt>
                <c:pt idx="38">
                  <c:v>72.67918502174247</c:v>
                </c:pt>
                <c:pt idx="39">
                  <c:v>81.64068058444451</c:v>
                </c:pt>
                <c:pt idx="40">
                  <c:v>116.08100553534277</c:v>
                </c:pt>
                <c:pt idx="41">
                  <c:v>108.81333766824891</c:v>
                </c:pt>
                <c:pt idx="42">
                  <c:v>76.548729104910038</c:v>
                </c:pt>
                <c:pt idx="43">
                  <c:v>65.284638756983313</c:v>
                </c:pt>
                <c:pt idx="44">
                  <c:v>50.768840042323497</c:v>
                </c:pt>
                <c:pt idx="45">
                  <c:v>49.628433238989665</c:v>
                </c:pt>
                <c:pt idx="46">
                  <c:v>50.626656349525632</c:v>
                </c:pt>
                <c:pt idx="47">
                  <c:v>61.576767453787745</c:v>
                </c:pt>
              </c:numCache>
            </c:numRef>
          </c:val>
          <c:smooth val="0"/>
          <c:extLst>
            <c:ext xmlns:c16="http://schemas.microsoft.com/office/drawing/2014/chart" uri="{C3380CC4-5D6E-409C-BE32-E72D297353CC}">
              <c16:uniqueId val="{00000008-C7E8-4613-883C-1FEE36FC990C}"/>
            </c:ext>
          </c:extLst>
        </c:ser>
        <c:dLbls>
          <c:showLegendKey val="0"/>
          <c:showVal val="0"/>
          <c:showCatName val="0"/>
          <c:showSerName val="0"/>
          <c:showPercent val="0"/>
          <c:showBubbleSize val="0"/>
        </c:dLbls>
        <c:marker val="1"/>
        <c:smooth val="0"/>
        <c:axId val="1589616975"/>
        <c:axId val="1421121295"/>
      </c:lineChart>
      <c:catAx>
        <c:axId val="158961697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21121295"/>
        <c:crosses val="autoZero"/>
        <c:auto val="1"/>
        <c:lblAlgn val="ctr"/>
        <c:lblOffset val="100"/>
        <c:noMultiLvlLbl val="0"/>
      </c:catAx>
      <c:valAx>
        <c:axId val="1421121295"/>
        <c:scaling>
          <c:orientation val="minMax"/>
        </c:scaling>
        <c:delete val="0"/>
        <c:axPos val="l"/>
        <c:title>
          <c:tx>
            <c:rich>
              <a:bodyPr rot="-5400000" vert="horz"/>
              <a:lstStyle/>
              <a:p>
                <a:pPr>
                  <a:defRPr altLang="ko-KR" sz="700">
                    <a:solidFill>
                      <a:srgbClr val="000000"/>
                    </a:solidFill>
                  </a:defRPr>
                </a:pPr>
                <a:r>
                  <a:rPr lang="en-US" altLang="ko-KR" sz="700"/>
                  <a:t>Days</a:t>
                </a:r>
              </a:p>
            </c:rich>
          </c:tx>
          <c:layout>
            <c:manualLayout>
              <c:xMode val="edge"/>
              <c:yMode val="edge"/>
              <c:x val="6.0445549260473332E-4"/>
              <c:y val="0.30874895740073305"/>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89616975"/>
        <c:crosses val="autoZero"/>
        <c:crossBetween val="midCat"/>
      </c:valAx>
      <c:spPr>
        <a:noFill/>
        <a:ln w="25400">
          <a:noFill/>
        </a:ln>
      </c:spPr>
    </c:plotArea>
    <c:legend>
      <c:legendPos val="b"/>
      <c:layout>
        <c:manualLayout>
          <c:xMode val="edge"/>
          <c:yMode val="edge"/>
          <c:x val="0.35656568438446706"/>
          <c:y val="0.93424810869229602"/>
          <c:w val="0.22800476135974465"/>
          <c:h val="6.2245662688390366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a:t>
            </a:r>
            <a:r>
              <a:rPr lang="ko-KR" altLang="en-US" sz="800" dirty="0"/>
              <a:t>해외법인</a:t>
            </a:r>
            <a:r>
              <a:rPr lang="en-US" altLang="ko-KR" sz="800" dirty="0"/>
              <a:t>]</a:t>
            </a:r>
            <a:r>
              <a:rPr lang="ko-KR" altLang="en-US" sz="800" dirty="0"/>
              <a:t>순운전자본 </a:t>
            </a:r>
            <a:r>
              <a:rPr lang="en-US" altLang="ko-KR" sz="800" dirty="0"/>
              <a:t>(</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Report_Div!$C$214</c:f>
              <c:strCache>
                <c:ptCount val="1"/>
                <c:pt idx="0">
                  <c:v>AR</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Report_Div!$D$214:$AY$214</c:f>
              <c:numCache>
                <c:formatCode>#,##0,,;\(#,##0,,\);\-;@</c:formatCode>
                <c:ptCount val="48"/>
                <c:pt idx="0">
                  <c:v>46643299.818446398</c:v>
                </c:pt>
                <c:pt idx="1">
                  <c:v>47783765.687960908</c:v>
                </c:pt>
                <c:pt idx="2">
                  <c:v>50434908.076123796</c:v>
                </c:pt>
                <c:pt idx="3">
                  <c:v>51233409.850516312</c:v>
                </c:pt>
                <c:pt idx="4">
                  <c:v>54632395.765561998</c:v>
                </c:pt>
                <c:pt idx="5">
                  <c:v>61322573.285276398</c:v>
                </c:pt>
                <c:pt idx="6">
                  <c:v>59868829.969975688</c:v>
                </c:pt>
                <c:pt idx="7">
                  <c:v>58131300.447839499</c:v>
                </c:pt>
                <c:pt idx="8">
                  <c:v>61124094.941855006</c:v>
                </c:pt>
                <c:pt idx="9">
                  <c:v>56269079.583820485</c:v>
                </c:pt>
                <c:pt idx="10">
                  <c:v>58461754.751123399</c:v>
                </c:pt>
                <c:pt idx="11">
                  <c:v>53086319.114164211</c:v>
                </c:pt>
                <c:pt idx="12">
                  <c:v>55002756.246607296</c:v>
                </c:pt>
                <c:pt idx="13">
                  <c:v>58694124.84324979</c:v>
                </c:pt>
                <c:pt idx="14">
                  <c:v>63848851.634998895</c:v>
                </c:pt>
                <c:pt idx="15">
                  <c:v>73827863.59167999</c:v>
                </c:pt>
                <c:pt idx="16">
                  <c:v>76026933.126634493</c:v>
                </c:pt>
                <c:pt idx="17">
                  <c:v>72244193.881352991</c:v>
                </c:pt>
                <c:pt idx="18">
                  <c:v>73470420.067708716</c:v>
                </c:pt>
                <c:pt idx="19">
                  <c:v>74685589.978405088</c:v>
                </c:pt>
                <c:pt idx="20">
                  <c:v>73994364.033253118</c:v>
                </c:pt>
                <c:pt idx="21">
                  <c:v>72982850.550658599</c:v>
                </c:pt>
                <c:pt idx="22">
                  <c:v>72496816.578345314</c:v>
                </c:pt>
                <c:pt idx="23">
                  <c:v>69517028.837899595</c:v>
                </c:pt>
                <c:pt idx="24">
                  <c:v>73596390.125852108</c:v>
                </c:pt>
                <c:pt idx="25">
                  <c:v>76586768.945672795</c:v>
                </c:pt>
                <c:pt idx="26">
                  <c:v>80190615.915945917</c:v>
                </c:pt>
                <c:pt idx="27">
                  <c:v>87111933.099546313</c:v>
                </c:pt>
                <c:pt idx="28">
                  <c:v>89870178.828036606</c:v>
                </c:pt>
                <c:pt idx="29">
                  <c:v>88225817.464081094</c:v>
                </c:pt>
                <c:pt idx="30">
                  <c:v>87637538.209918797</c:v>
                </c:pt>
                <c:pt idx="31">
                  <c:v>85804023.607352301</c:v>
                </c:pt>
                <c:pt idx="32">
                  <c:v>82449302.322234407</c:v>
                </c:pt>
                <c:pt idx="33">
                  <c:v>72134516.353193492</c:v>
                </c:pt>
                <c:pt idx="34">
                  <c:v>82528535.890029714</c:v>
                </c:pt>
                <c:pt idx="35">
                  <c:v>86948210.681272</c:v>
                </c:pt>
                <c:pt idx="36">
                  <c:v>76698958.775725499</c:v>
                </c:pt>
                <c:pt idx="37">
                  <c:v>81101815.240549505</c:v>
                </c:pt>
                <c:pt idx="38">
                  <c:v>83614299.573790818</c:v>
                </c:pt>
                <c:pt idx="39">
                  <c:v>89441874.470301107</c:v>
                </c:pt>
                <c:pt idx="40">
                  <c:v>92186867.925474286</c:v>
                </c:pt>
                <c:pt idx="41">
                  <c:v>90054212.233561486</c:v>
                </c:pt>
                <c:pt idx="42">
                  <c:v>90933045.870211497</c:v>
                </c:pt>
                <c:pt idx="43">
                  <c:v>88008171.779280722</c:v>
                </c:pt>
                <c:pt idx="44">
                  <c:v>83663827.637116</c:v>
                </c:pt>
                <c:pt idx="45">
                  <c:v>71722834.762736186</c:v>
                </c:pt>
                <c:pt idx="46">
                  <c:v>81101740.338340208</c:v>
                </c:pt>
                <c:pt idx="47">
                  <c:v>86239568.442192003</c:v>
                </c:pt>
              </c:numCache>
            </c:numRef>
          </c:val>
          <c:extLst>
            <c:ext xmlns:c16="http://schemas.microsoft.com/office/drawing/2014/chart" uri="{C3380CC4-5D6E-409C-BE32-E72D297353CC}">
              <c16:uniqueId val="{00000000-7DB4-4FC6-8BA5-3BBEF4F67160}"/>
            </c:ext>
          </c:extLst>
        </c:ser>
        <c:ser>
          <c:idx val="1"/>
          <c:order val="1"/>
          <c:tx>
            <c:strRef>
              <c:f>Report_Div!$C$215</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Report_Div!$D$215:$AY$215</c:f>
              <c:numCache>
                <c:formatCode>#,##0,,;\(#,##0,,\);\-;@</c:formatCode>
                <c:ptCount val="48"/>
                <c:pt idx="0">
                  <c:v>54718747.128479809</c:v>
                </c:pt>
                <c:pt idx="1">
                  <c:v>59389493.870228097</c:v>
                </c:pt>
                <c:pt idx="2">
                  <c:v>60349445.245069996</c:v>
                </c:pt>
                <c:pt idx="3">
                  <c:v>65927602.310757406</c:v>
                </c:pt>
                <c:pt idx="4">
                  <c:v>61853523.646822892</c:v>
                </c:pt>
                <c:pt idx="5">
                  <c:v>64363295.729239605</c:v>
                </c:pt>
                <c:pt idx="6">
                  <c:v>65555932.119283006</c:v>
                </c:pt>
                <c:pt idx="7">
                  <c:v>67409238.823142901</c:v>
                </c:pt>
                <c:pt idx="8">
                  <c:v>75351827.962941393</c:v>
                </c:pt>
                <c:pt idx="9">
                  <c:v>66545535.826041795</c:v>
                </c:pt>
                <c:pt idx="10">
                  <c:v>65549191.150072306</c:v>
                </c:pt>
                <c:pt idx="11">
                  <c:v>64566052.970192604</c:v>
                </c:pt>
                <c:pt idx="12">
                  <c:v>68467578.447737098</c:v>
                </c:pt>
                <c:pt idx="13">
                  <c:v>73161324.844393313</c:v>
                </c:pt>
                <c:pt idx="14">
                  <c:v>74604327.197239786</c:v>
                </c:pt>
                <c:pt idx="15">
                  <c:v>78435549.540587202</c:v>
                </c:pt>
                <c:pt idx="16">
                  <c:v>81500168.876077682</c:v>
                </c:pt>
                <c:pt idx="17">
                  <c:v>83193440.867632493</c:v>
                </c:pt>
                <c:pt idx="18">
                  <c:v>83722746.430523112</c:v>
                </c:pt>
                <c:pt idx="19">
                  <c:v>81629267.150651604</c:v>
                </c:pt>
                <c:pt idx="20">
                  <c:v>87537726.143647313</c:v>
                </c:pt>
                <c:pt idx="21">
                  <c:v>88319600.758404672</c:v>
                </c:pt>
                <c:pt idx="22">
                  <c:v>88757753.987511501</c:v>
                </c:pt>
                <c:pt idx="23">
                  <c:v>83170903.396503389</c:v>
                </c:pt>
                <c:pt idx="24">
                  <c:v>87764186.403412983</c:v>
                </c:pt>
                <c:pt idx="25">
                  <c:v>90047455.525695786</c:v>
                </c:pt>
                <c:pt idx="26">
                  <c:v>101088462.77521671</c:v>
                </c:pt>
                <c:pt idx="27">
                  <c:v>105011873.26809289</c:v>
                </c:pt>
                <c:pt idx="28">
                  <c:v>110150817.279791</c:v>
                </c:pt>
                <c:pt idx="29">
                  <c:v>109021439.19284518</c:v>
                </c:pt>
                <c:pt idx="30">
                  <c:v>111102356.24291578</c:v>
                </c:pt>
                <c:pt idx="31">
                  <c:v>104962264.23471309</c:v>
                </c:pt>
                <c:pt idx="32">
                  <c:v>102531070.73846699</c:v>
                </c:pt>
                <c:pt idx="33">
                  <c:v>102401554.40040752</c:v>
                </c:pt>
                <c:pt idx="34">
                  <c:v>100462397.56220041</c:v>
                </c:pt>
                <c:pt idx="35">
                  <c:v>90758811.093447298</c:v>
                </c:pt>
                <c:pt idx="36">
                  <c:v>91787709.234515205</c:v>
                </c:pt>
                <c:pt idx="37">
                  <c:v>96183055.936162382</c:v>
                </c:pt>
                <c:pt idx="38">
                  <c:v>106628734.33052079</c:v>
                </c:pt>
                <c:pt idx="39">
                  <c:v>109042428.0358194</c:v>
                </c:pt>
                <c:pt idx="40">
                  <c:v>113747949.0212262</c:v>
                </c:pt>
                <c:pt idx="41">
                  <c:v>112055820.68580163</c:v>
                </c:pt>
                <c:pt idx="42">
                  <c:v>114764302.31766458</c:v>
                </c:pt>
                <c:pt idx="43">
                  <c:v>106373533.31240918</c:v>
                </c:pt>
                <c:pt idx="44">
                  <c:v>103187191.54459</c:v>
                </c:pt>
                <c:pt idx="45">
                  <c:v>101073591.8500703</c:v>
                </c:pt>
                <c:pt idx="46">
                  <c:v>97118884.821613029</c:v>
                </c:pt>
                <c:pt idx="47">
                  <c:v>88378048.571191207</c:v>
                </c:pt>
              </c:numCache>
            </c:numRef>
          </c:val>
          <c:extLst>
            <c:ext xmlns:c16="http://schemas.microsoft.com/office/drawing/2014/chart" uri="{C3380CC4-5D6E-409C-BE32-E72D297353CC}">
              <c16:uniqueId val="{00000001-7DB4-4FC6-8BA5-3BBEF4F67160}"/>
            </c:ext>
          </c:extLst>
        </c:ser>
        <c:ser>
          <c:idx val="2"/>
          <c:order val="2"/>
          <c:tx>
            <c:strRef>
              <c:f>Report_Div!$C$216</c:f>
              <c:strCache>
                <c:ptCount val="1"/>
                <c:pt idx="0">
                  <c:v>AP</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Report_Div!$D$216:$AY$216</c:f>
              <c:numCache>
                <c:formatCode>#,##0,,;\(#,##0,,\);\-;@</c:formatCode>
                <c:ptCount val="48"/>
                <c:pt idx="0">
                  <c:v>-78261949.960611567</c:v>
                </c:pt>
                <c:pt idx="1">
                  <c:v>-81488767.578461885</c:v>
                </c:pt>
                <c:pt idx="2">
                  <c:v>-91476633.381575793</c:v>
                </c:pt>
                <c:pt idx="3">
                  <c:v>-97708754.396301314</c:v>
                </c:pt>
                <c:pt idx="4">
                  <c:v>-98663659.296357781</c:v>
                </c:pt>
                <c:pt idx="5">
                  <c:v>-103158991.90387048</c:v>
                </c:pt>
                <c:pt idx="6">
                  <c:v>-103843552.6213893</c:v>
                </c:pt>
                <c:pt idx="7">
                  <c:v>-105973798.0340578</c:v>
                </c:pt>
                <c:pt idx="8">
                  <c:v>-110992224.07758072</c:v>
                </c:pt>
                <c:pt idx="9">
                  <c:v>-99273066.441933289</c:v>
                </c:pt>
                <c:pt idx="10">
                  <c:v>-102824929.38916498</c:v>
                </c:pt>
                <c:pt idx="11">
                  <c:v>-94676133.854976416</c:v>
                </c:pt>
                <c:pt idx="12">
                  <c:v>-111430467.8073373</c:v>
                </c:pt>
                <c:pt idx="13">
                  <c:v>-118133044.31480442</c:v>
                </c:pt>
                <c:pt idx="14">
                  <c:v>-128852247.70933703</c:v>
                </c:pt>
                <c:pt idx="15">
                  <c:v>-146323642.16373143</c:v>
                </c:pt>
                <c:pt idx="16">
                  <c:v>-153125034.78104168</c:v>
                </c:pt>
                <c:pt idx="17">
                  <c:v>-144414823.4311443</c:v>
                </c:pt>
                <c:pt idx="18">
                  <c:v>-155125693.71296841</c:v>
                </c:pt>
                <c:pt idx="19">
                  <c:v>-144651577.36514741</c:v>
                </c:pt>
                <c:pt idx="20">
                  <c:v>-152938061.02775738</c:v>
                </c:pt>
                <c:pt idx="21">
                  <c:v>-153881651.83489203</c:v>
                </c:pt>
                <c:pt idx="22">
                  <c:v>-154498376.30020571</c:v>
                </c:pt>
                <c:pt idx="23">
                  <c:v>-135797216.71918881</c:v>
                </c:pt>
                <c:pt idx="24">
                  <c:v>-159370668.3480871</c:v>
                </c:pt>
                <c:pt idx="25">
                  <c:v>-172162149.29462561</c:v>
                </c:pt>
                <c:pt idx="26">
                  <c:v>-187760146.32762438</c:v>
                </c:pt>
                <c:pt idx="27">
                  <c:v>-196053233.01811519</c:v>
                </c:pt>
                <c:pt idx="28">
                  <c:v>-207940361.01844883</c:v>
                </c:pt>
                <c:pt idx="29">
                  <c:v>-207168554.71658447</c:v>
                </c:pt>
                <c:pt idx="30">
                  <c:v>-207730774.5753009</c:v>
                </c:pt>
                <c:pt idx="31">
                  <c:v>-199169764.8722429</c:v>
                </c:pt>
                <c:pt idx="32">
                  <c:v>-191400189.8732374</c:v>
                </c:pt>
                <c:pt idx="33">
                  <c:v>-185990247.05752438</c:v>
                </c:pt>
                <c:pt idx="34">
                  <c:v>-193712210.69081271</c:v>
                </c:pt>
                <c:pt idx="35">
                  <c:v>-186786620.38431275</c:v>
                </c:pt>
                <c:pt idx="36">
                  <c:v>-167176616.7347753</c:v>
                </c:pt>
                <c:pt idx="37">
                  <c:v>-182921986.02178645</c:v>
                </c:pt>
                <c:pt idx="38">
                  <c:v>-195881704.06261531</c:v>
                </c:pt>
                <c:pt idx="39">
                  <c:v>-201988996.92307571</c:v>
                </c:pt>
                <c:pt idx="40">
                  <c:v>-213707167.28500989</c:v>
                </c:pt>
                <c:pt idx="41">
                  <c:v>-211516328.87120211</c:v>
                </c:pt>
                <c:pt idx="42">
                  <c:v>-218090831.55082321</c:v>
                </c:pt>
                <c:pt idx="43">
                  <c:v>-206013996.95019299</c:v>
                </c:pt>
                <c:pt idx="44">
                  <c:v>-194004128.28882283</c:v>
                </c:pt>
                <c:pt idx="45">
                  <c:v>-182847712.76020762</c:v>
                </c:pt>
                <c:pt idx="46">
                  <c:v>-187987689.61954823</c:v>
                </c:pt>
                <c:pt idx="47">
                  <c:v>-183027979.62668076</c:v>
                </c:pt>
              </c:numCache>
            </c:numRef>
          </c:val>
          <c:extLst>
            <c:ext xmlns:c16="http://schemas.microsoft.com/office/drawing/2014/chart" uri="{C3380CC4-5D6E-409C-BE32-E72D297353CC}">
              <c16:uniqueId val="{00000002-7DB4-4FC6-8BA5-3BBEF4F67160}"/>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Report_Div!$C$217</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Report_Div!$D$217:$AY$217</c:f>
              <c:numCache>
                <c:formatCode>#,##0,,;\(#,##0,,\);\-;@</c:formatCode>
                <c:ptCount val="48"/>
                <c:pt idx="0">
                  <c:v>23100096.986314636</c:v>
                </c:pt>
                <c:pt idx="1">
                  <c:v>25684491.979727112</c:v>
                </c:pt>
                <c:pt idx="2">
                  <c:v>19307719.939617995</c:v>
                </c:pt>
                <c:pt idx="3">
                  <c:v>19452257.764972396</c:v>
                </c:pt>
                <c:pt idx="4">
                  <c:v>17822260.116027098</c:v>
                </c:pt>
                <c:pt idx="5">
                  <c:v>22526877.110645521</c:v>
                </c:pt>
                <c:pt idx="6">
                  <c:v>21581209.467869401</c:v>
                </c:pt>
                <c:pt idx="7">
                  <c:v>19566741.236924592</c:v>
                </c:pt>
                <c:pt idx="8">
                  <c:v>25483698.827215668</c:v>
                </c:pt>
                <c:pt idx="9">
                  <c:v>23541548.967928987</c:v>
                </c:pt>
                <c:pt idx="10">
                  <c:v>21186016.512030732</c:v>
                </c:pt>
                <c:pt idx="11">
                  <c:v>22976238.229380403</c:v>
                </c:pt>
                <c:pt idx="12">
                  <c:v>12039866.887007095</c:v>
                </c:pt>
                <c:pt idx="13">
                  <c:v>13722405.372838683</c:v>
                </c:pt>
                <c:pt idx="14">
                  <c:v>9600931.1229016576</c:v>
                </c:pt>
                <c:pt idx="15">
                  <c:v>5939770.9685357967</c:v>
                </c:pt>
                <c:pt idx="16">
                  <c:v>4402067.2216704711</c:v>
                </c:pt>
                <c:pt idx="17">
                  <c:v>11022811.317841187</c:v>
                </c:pt>
                <c:pt idx="18">
                  <c:v>2067472.7852633973</c:v>
                </c:pt>
                <c:pt idx="19">
                  <c:v>11663279.763909303</c:v>
                </c:pt>
                <c:pt idx="20">
                  <c:v>8594029.1491430365</c:v>
                </c:pt>
                <c:pt idx="21">
                  <c:v>7420799.474171265</c:v>
                </c:pt>
                <c:pt idx="22">
                  <c:v>6756194.2656510929</c:v>
                </c:pt>
                <c:pt idx="23">
                  <c:v>16890715.515214171</c:v>
                </c:pt>
                <c:pt idx="24">
                  <c:v>1989908.1811779784</c:v>
                </c:pt>
                <c:pt idx="25">
                  <c:v>-5527924.8232570188</c:v>
                </c:pt>
                <c:pt idx="26">
                  <c:v>-6481067.636461731</c:v>
                </c:pt>
                <c:pt idx="27">
                  <c:v>-3929426.6504760133</c:v>
                </c:pt>
                <c:pt idx="28">
                  <c:v>-7919364.9106212156</c:v>
                </c:pt>
                <c:pt idx="29">
                  <c:v>-9921298.0596582033</c:v>
                </c:pt>
                <c:pt idx="30">
                  <c:v>-8990880.122466309</c:v>
                </c:pt>
                <c:pt idx="31">
                  <c:v>-8403477.0301775206</c:v>
                </c:pt>
                <c:pt idx="32">
                  <c:v>-6419816.8125359798</c:v>
                </c:pt>
                <c:pt idx="33">
                  <c:v>-11454176.30392337</c:v>
                </c:pt>
                <c:pt idx="34">
                  <c:v>-10721277.238582611</c:v>
                </c:pt>
                <c:pt idx="35">
                  <c:v>-9079598.6095934454</c:v>
                </c:pt>
                <c:pt idx="36">
                  <c:v>1310051.275465393</c:v>
                </c:pt>
                <c:pt idx="37">
                  <c:v>-5637114.8450745549</c:v>
                </c:pt>
                <c:pt idx="38">
                  <c:v>-5638670.1583036808</c:v>
                </c:pt>
                <c:pt idx="39">
                  <c:v>-3504694.4169552308</c:v>
                </c:pt>
                <c:pt idx="40">
                  <c:v>-7772350.3383093867</c:v>
                </c:pt>
                <c:pt idx="41">
                  <c:v>-9406295.9518390205</c:v>
                </c:pt>
                <c:pt idx="42">
                  <c:v>-12393483.362947114</c:v>
                </c:pt>
                <c:pt idx="43">
                  <c:v>-11632291.858503113</c:v>
                </c:pt>
                <c:pt idx="44">
                  <c:v>-7153109.1071168212</c:v>
                </c:pt>
                <c:pt idx="45">
                  <c:v>-10051286.147401122</c:v>
                </c:pt>
                <c:pt idx="46">
                  <c:v>-9767064.4595949706</c:v>
                </c:pt>
                <c:pt idx="47">
                  <c:v>-8410362.6132975463</c:v>
                </c:pt>
              </c:numCache>
            </c:numRef>
          </c:val>
          <c:smooth val="0"/>
          <c:extLst>
            <c:ext xmlns:c16="http://schemas.microsoft.com/office/drawing/2014/chart" uri="{C3380CC4-5D6E-409C-BE32-E72D297353CC}">
              <c16:uniqueId val="{00000003-7DB4-4FC6-8BA5-3BBEF4F67160}"/>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dirty="0"/>
              <a:t>내수 엔진 지게차 시장 규모</a:t>
            </a:r>
            <a:endParaRPr lang="en-US" sz="800" dirty="0"/>
          </a:p>
        </c:rich>
      </c:tx>
      <c:layout>
        <c:manualLayout>
          <c:xMode val="edge"/>
          <c:yMode val="edge"/>
          <c:x val="2.2806148411908669E-2"/>
          <c:y val="3.6822093836177197E-2"/>
        </c:manualLayout>
      </c:layout>
      <c:overlay val="0"/>
    </c:title>
    <c:autoTitleDeleted val="0"/>
    <c:plotArea>
      <c:layout>
        <c:manualLayout>
          <c:layoutTarget val="inner"/>
          <c:xMode val="edge"/>
          <c:yMode val="edge"/>
          <c:x val="0.20420737600044983"/>
          <c:y val="0.17993182575977473"/>
          <c:w val="0.48408734110719581"/>
          <c:h val="0.45512070793966902"/>
        </c:manualLayout>
      </c:layout>
      <c:barChart>
        <c:barDir val="col"/>
        <c:grouping val="stacked"/>
        <c:varyColors val="0"/>
        <c:ser>
          <c:idx val="1"/>
          <c:order val="1"/>
          <c:tx>
            <c:strRef>
              <c:f>Sheet1!$B$10</c:f>
              <c:strCache>
                <c:ptCount val="1"/>
                <c:pt idx="0">
                  <c:v>Falcon 엔진 지게차 판매량</c:v>
                </c:pt>
              </c:strCache>
            </c:strRef>
          </c:tx>
          <c:spPr>
            <a:solidFill>
              <a:srgbClr val="00338D"/>
            </a:solidFill>
            <a:ln>
              <a:solidFill>
                <a:schemeClr val="bg1"/>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Sheet1!$D$3:$H$3</c:f>
              <c:strCache>
                <c:ptCount val="5"/>
                <c:pt idx="0">
                  <c:v>2017</c:v>
                </c:pt>
                <c:pt idx="1">
                  <c:v>2018</c:v>
                </c:pt>
                <c:pt idx="2">
                  <c:v>2019</c:v>
                </c:pt>
                <c:pt idx="3">
                  <c:v>2020</c:v>
                </c:pt>
                <c:pt idx="4">
                  <c:v>2021F</c:v>
                </c:pt>
              </c:strCache>
            </c:strRef>
          </c:cat>
          <c:val>
            <c:numRef>
              <c:f>Sheet1!$D$10:$H$10</c:f>
              <c:numCache>
                <c:formatCode>#,##0.0,;\(#,##0.0,\);\-;@</c:formatCode>
                <c:ptCount val="5"/>
                <c:pt idx="0">
                  <c:v>6510</c:v>
                </c:pt>
                <c:pt idx="1">
                  <c:v>6117</c:v>
                </c:pt>
                <c:pt idx="2">
                  <c:v>5224</c:v>
                </c:pt>
                <c:pt idx="3">
                  <c:v>4628</c:v>
                </c:pt>
                <c:pt idx="4">
                  <c:v>5009</c:v>
                </c:pt>
              </c:numCache>
            </c:numRef>
          </c:val>
          <c:extLst>
            <c:ext xmlns:c16="http://schemas.microsoft.com/office/drawing/2014/chart" uri="{C3380CC4-5D6E-409C-BE32-E72D297353CC}">
              <c16:uniqueId val="{00000000-A7DD-4420-931C-F5B36A763B95}"/>
            </c:ext>
          </c:extLst>
        </c:ser>
        <c:ser>
          <c:idx val="2"/>
          <c:order val="2"/>
          <c:tx>
            <c:strRef>
              <c:f>Sheet1!$B$11</c:f>
              <c:strCache>
                <c:ptCount val="1"/>
                <c:pt idx="0">
                  <c:v>경쟁사 엔진 지게차 판매량</c:v>
                </c:pt>
              </c:strCache>
            </c:strRef>
          </c:tx>
          <c:spPr>
            <a:solidFill>
              <a:srgbClr val="0091DA"/>
            </a:solidFill>
            <a:ln>
              <a:solidFill>
                <a:schemeClr val="bg1"/>
              </a:solidFill>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Sheet1!$D$3:$H$3</c:f>
              <c:strCache>
                <c:ptCount val="5"/>
                <c:pt idx="0">
                  <c:v>2017</c:v>
                </c:pt>
                <c:pt idx="1">
                  <c:v>2018</c:v>
                </c:pt>
                <c:pt idx="2">
                  <c:v>2019</c:v>
                </c:pt>
                <c:pt idx="3">
                  <c:v>2020</c:v>
                </c:pt>
                <c:pt idx="4">
                  <c:v>2021F</c:v>
                </c:pt>
              </c:strCache>
            </c:strRef>
          </c:cat>
          <c:val>
            <c:numRef>
              <c:f>Sheet1!$D$11:$H$11</c:f>
              <c:numCache>
                <c:formatCode>#,##0.0,;\(#,##0.0,\);\-;@</c:formatCode>
                <c:ptCount val="5"/>
                <c:pt idx="0">
                  <c:v>4165</c:v>
                </c:pt>
                <c:pt idx="1">
                  <c:v>3773</c:v>
                </c:pt>
                <c:pt idx="2">
                  <c:v>3345</c:v>
                </c:pt>
                <c:pt idx="3">
                  <c:v>2817</c:v>
                </c:pt>
                <c:pt idx="4">
                  <c:v>2691</c:v>
                </c:pt>
              </c:numCache>
            </c:numRef>
          </c:val>
          <c:extLst>
            <c:ext xmlns:c16="http://schemas.microsoft.com/office/drawing/2014/chart" uri="{C3380CC4-5D6E-409C-BE32-E72D297353CC}">
              <c16:uniqueId val="{00000001-A7DD-4420-931C-F5B36A763B95}"/>
            </c:ext>
          </c:extLst>
        </c:ser>
        <c:dLbls>
          <c:showLegendKey val="0"/>
          <c:showVal val="0"/>
          <c:showCatName val="0"/>
          <c:showSerName val="0"/>
          <c:showPercent val="0"/>
          <c:showBubbleSize val="0"/>
        </c:dLbls>
        <c:gapWidth val="40"/>
        <c:overlap val="100"/>
        <c:axId val="1969142031"/>
        <c:axId val="1947514287"/>
      </c:barChart>
      <c:lineChart>
        <c:grouping val="standard"/>
        <c:varyColors val="0"/>
        <c:ser>
          <c:idx val="0"/>
          <c:order val="0"/>
          <c:tx>
            <c:strRef>
              <c:f>Sheet1!$B$9</c:f>
              <c:strCache>
                <c:ptCount val="1"/>
                <c:pt idx="0">
                  <c:v>% of market growth</c:v>
                </c:pt>
              </c:strCache>
            </c:strRef>
          </c:tx>
          <c:spPr>
            <a:ln w="12700">
              <a:solidFill>
                <a:srgbClr val="00338D"/>
              </a:solidFill>
              <a:prstDash val="solid"/>
            </a:ln>
          </c:spP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Sheet1!$D$3:$H$3</c:f>
              <c:strCache>
                <c:ptCount val="5"/>
                <c:pt idx="0">
                  <c:v>2017</c:v>
                </c:pt>
                <c:pt idx="1">
                  <c:v>2018</c:v>
                </c:pt>
                <c:pt idx="2">
                  <c:v>2019</c:v>
                </c:pt>
                <c:pt idx="3">
                  <c:v>2020</c:v>
                </c:pt>
                <c:pt idx="4">
                  <c:v>2021F</c:v>
                </c:pt>
              </c:strCache>
            </c:strRef>
          </c:cat>
          <c:val>
            <c:numRef>
              <c:f>Sheet1!$D$9:$H$9</c:f>
              <c:numCache>
                <c:formatCode>0%</c:formatCode>
                <c:ptCount val="5"/>
                <c:pt idx="1">
                  <c:v>-7.3536299765808E-2</c:v>
                </c:pt>
                <c:pt idx="2">
                  <c:v>-0.13356926188068752</c:v>
                </c:pt>
                <c:pt idx="3">
                  <c:v>-0.13117049830785388</c:v>
                </c:pt>
                <c:pt idx="4">
                  <c:v>3.4251175285426427E-2</c:v>
                </c:pt>
              </c:numCache>
            </c:numRef>
          </c:val>
          <c:smooth val="0"/>
          <c:extLst>
            <c:ext xmlns:c16="http://schemas.microsoft.com/office/drawing/2014/chart" uri="{C3380CC4-5D6E-409C-BE32-E72D297353CC}">
              <c16:uniqueId val="{00000002-A7DD-4420-931C-F5B36A763B95}"/>
            </c:ext>
          </c:extLst>
        </c:ser>
        <c:dLbls>
          <c:showLegendKey val="0"/>
          <c:showVal val="0"/>
          <c:showCatName val="0"/>
          <c:showSerName val="0"/>
          <c:showPercent val="0"/>
          <c:showBubbleSize val="0"/>
        </c:dLbls>
        <c:marker val="1"/>
        <c:smooth val="0"/>
        <c:axId val="2024731871"/>
        <c:axId val="1947453551"/>
      </c:lineChart>
      <c:catAx>
        <c:axId val="196914203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947514287"/>
        <c:crosses val="autoZero"/>
        <c:auto val="1"/>
        <c:lblAlgn val="ctr"/>
        <c:lblOffset val="100"/>
        <c:noMultiLvlLbl val="0"/>
      </c:catAx>
      <c:valAx>
        <c:axId val="1947514287"/>
        <c:scaling>
          <c:orientation val="minMax"/>
        </c:scaling>
        <c:delete val="0"/>
        <c:axPos val="l"/>
        <c:title>
          <c:tx>
            <c:rich>
              <a:bodyPr rot="-5400000" vert="horz"/>
              <a:lstStyle/>
              <a:p>
                <a:pPr>
                  <a:defRPr altLang="ko-KR" sz="700">
                    <a:solidFill>
                      <a:srgbClr val="000000"/>
                    </a:solidFill>
                  </a:defRPr>
                </a:pPr>
                <a:r>
                  <a:rPr lang="ko-KR" altLang="en-US" sz="700"/>
                  <a:t>천 대</a:t>
                </a:r>
                <a:endParaRPr lang="en-US" sz="700"/>
              </a:p>
            </c:rich>
          </c:tx>
          <c:layout>
            <c:manualLayout>
              <c:xMode val="edge"/>
              <c:yMode val="edge"/>
              <c:x val="2.5656916963397253E-2"/>
              <c:y val="0.29355725708743763"/>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69142031"/>
        <c:crosses val="autoZero"/>
        <c:crossBetween val="between"/>
      </c:valAx>
      <c:valAx>
        <c:axId val="1947453551"/>
        <c:scaling>
          <c:orientation val="minMax"/>
          <c:max val="0.1"/>
          <c:min val="-1"/>
        </c:scaling>
        <c:delete val="0"/>
        <c:axPos val="r"/>
        <c:numFmt formatCode="0%" sourceLinked="1"/>
        <c:majorTickMark val="none"/>
        <c:minorTickMark val="none"/>
        <c:tickLblPos val="none"/>
        <c:crossAx val="2024731871"/>
        <c:crosses val="max"/>
        <c:crossBetween val="between"/>
      </c:valAx>
      <c:catAx>
        <c:axId val="2024731871"/>
        <c:scaling>
          <c:orientation val="minMax"/>
        </c:scaling>
        <c:delete val="1"/>
        <c:axPos val="b"/>
        <c:numFmt formatCode="General" sourceLinked="1"/>
        <c:majorTickMark val="out"/>
        <c:minorTickMark val="none"/>
        <c:tickLblPos val="nextTo"/>
        <c:crossAx val="1947453551"/>
        <c:crosses val="autoZero"/>
        <c:auto val="1"/>
        <c:lblAlgn val="ctr"/>
        <c:lblOffset val="100"/>
        <c:noMultiLvlLbl val="0"/>
      </c:catAx>
      <c:spPr>
        <a:noFill/>
        <a:ln w="25400">
          <a:noFill/>
        </a:ln>
      </c:spPr>
    </c:plotArea>
    <c:legend>
      <c:legendPos val="b"/>
      <c:layout>
        <c:manualLayout>
          <c:xMode val="edge"/>
          <c:yMode val="edge"/>
          <c:x val="7.7096470922837487E-2"/>
          <c:y val="0.80232334263303484"/>
          <c:w val="0.59045902033184849"/>
          <c:h val="0.19162985136304889"/>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a:t>[</a:t>
            </a:r>
            <a:r>
              <a:rPr lang="ko-KR" altLang="en-US"/>
              <a:t>해외법인</a:t>
            </a:r>
            <a:r>
              <a:rPr lang="en-US" altLang="ko-KR"/>
              <a:t>] NWC</a:t>
            </a:r>
            <a:r>
              <a:rPr lang="en-US" altLang="ko-KR" baseline="0"/>
              <a:t>-trend</a:t>
            </a:r>
            <a:endParaRPr lang="en-US" altLang="ko-KR"/>
          </a:p>
        </c:rich>
      </c:tx>
      <c:layout>
        <c:manualLayout>
          <c:xMode val="edge"/>
          <c:yMode val="edge"/>
          <c:x val="1.4182641833235662E-3"/>
          <c:y val="1.3636363636363636E-2"/>
        </c:manualLayout>
      </c:layout>
      <c:overlay val="0"/>
    </c:title>
    <c:autoTitleDeleted val="0"/>
    <c:plotArea>
      <c:layout>
        <c:manualLayout>
          <c:layoutTarget val="inner"/>
          <c:xMode val="edge"/>
          <c:yMode val="edge"/>
          <c:x val="4.686333985853039E-2"/>
          <c:y val="0.15212491052254831"/>
          <c:w val="0.93120816212508783"/>
          <c:h val="0.65577666428060133"/>
        </c:manualLayout>
      </c:layout>
      <c:lineChart>
        <c:grouping val="standard"/>
        <c:varyColors val="0"/>
        <c:ser>
          <c:idx val="0"/>
          <c:order val="0"/>
          <c:tx>
            <c:strRef>
              <c:f>Report_Div!$C$223</c:f>
              <c:strCache>
                <c:ptCount val="1"/>
                <c:pt idx="0">
                  <c:v> DSO </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0-E9D0-4E2A-8133-21E07C270327}"/>
                </c:ext>
              </c:extLst>
            </c:dLbl>
            <c:spPr>
              <a:noFill/>
              <a:ln>
                <a:noFill/>
              </a:ln>
              <a:effectLst/>
            </c:spPr>
            <c:txPr>
              <a:bodyPr wrap="square" lIns="38100" tIns="19050" rIns="38100" bIns="19050" anchor="ctr">
                <a:spAutoFit/>
              </a:bodyPr>
              <a:lstStyle/>
              <a:p>
                <a:pPr>
                  <a:defRPr sz="700">
                    <a:solidFill>
                      <a:srgbClr val="00338D"/>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Report_Div!$D$223:$AY$223</c:f>
              <c:numCache>
                <c:formatCode>_(* #,##0_);_(* \(#,##0\);_(* "-"_);_(@_)</c:formatCode>
                <c:ptCount val="48"/>
                <c:pt idx="0">
                  <c:v>17.173070762463446</c:v>
                </c:pt>
                <c:pt idx="1">
                  <c:v>17.173070762463446</c:v>
                </c:pt>
                <c:pt idx="2">
                  <c:v>17.052355929968989</c:v>
                </c:pt>
                <c:pt idx="3">
                  <c:v>17.064828183847474</c:v>
                </c:pt>
                <c:pt idx="4">
                  <c:v>17.69211539647559</c:v>
                </c:pt>
                <c:pt idx="5">
                  <c:v>16.591336304180789</c:v>
                </c:pt>
                <c:pt idx="6">
                  <c:v>21.188993062823165</c:v>
                </c:pt>
                <c:pt idx="7">
                  <c:v>21.352315048619491</c:v>
                </c:pt>
                <c:pt idx="8">
                  <c:v>18.305073804612888</c:v>
                </c:pt>
                <c:pt idx="9">
                  <c:v>21.596696313232837</c:v>
                </c:pt>
                <c:pt idx="10">
                  <c:v>18.647179532966497</c:v>
                </c:pt>
                <c:pt idx="11">
                  <c:v>17.75323739276045</c:v>
                </c:pt>
                <c:pt idx="12">
                  <c:v>19.172126981393149</c:v>
                </c:pt>
                <c:pt idx="13">
                  <c:v>18.131659464054067</c:v>
                </c:pt>
                <c:pt idx="14">
                  <c:v>16.380881310124906</c:v>
                </c:pt>
                <c:pt idx="15">
                  <c:v>17.153021583645415</c:v>
                </c:pt>
                <c:pt idx="16">
                  <c:v>20.416753562074149</c:v>
                </c:pt>
                <c:pt idx="17">
                  <c:v>20.289450120673422</c:v>
                </c:pt>
                <c:pt idx="18">
                  <c:v>21.283927363344144</c:v>
                </c:pt>
                <c:pt idx="19">
                  <c:v>22.856537964969572</c:v>
                </c:pt>
                <c:pt idx="20">
                  <c:v>22.591386746917795</c:v>
                </c:pt>
                <c:pt idx="21">
                  <c:v>22.082362628640791</c:v>
                </c:pt>
                <c:pt idx="22">
                  <c:v>22.05829816375044</c:v>
                </c:pt>
                <c:pt idx="23">
                  <c:v>24.371495059400999</c:v>
                </c:pt>
                <c:pt idx="24">
                  <c:v>20.900834418253343</c:v>
                </c:pt>
                <c:pt idx="25">
                  <c:v>21.799019146168419</c:v>
                </c:pt>
                <c:pt idx="26">
                  <c:v>19.835489086379145</c:v>
                </c:pt>
                <c:pt idx="27">
                  <c:v>20.974737095488894</c:v>
                </c:pt>
                <c:pt idx="28">
                  <c:v>20.471435713116055</c:v>
                </c:pt>
                <c:pt idx="29">
                  <c:v>21.623866474435271</c:v>
                </c:pt>
                <c:pt idx="30">
                  <c:v>24.727446278746829</c:v>
                </c:pt>
                <c:pt idx="31">
                  <c:v>28.002188693687188</c:v>
                </c:pt>
                <c:pt idx="32">
                  <c:v>26.166853357848886</c:v>
                </c:pt>
                <c:pt idx="33">
                  <c:v>22.206235226564434</c:v>
                </c:pt>
                <c:pt idx="34">
                  <c:v>21.758517502630177</c:v>
                </c:pt>
                <c:pt idx="35">
                  <c:v>27.588025838407347</c:v>
                </c:pt>
                <c:pt idx="36">
                  <c:v>23.885311408018648</c:v>
                </c:pt>
                <c:pt idx="37">
                  <c:v>20.979681582953084</c:v>
                </c:pt>
                <c:pt idx="38">
                  <c:v>20.222645089765987</c:v>
                </c:pt>
                <c:pt idx="39">
                  <c:v>25.713305907373247</c:v>
                </c:pt>
                <c:pt idx="40">
                  <c:v>34.824395289552484</c:v>
                </c:pt>
                <c:pt idx="41">
                  <c:v>32.899357486205361</c:v>
                </c:pt>
                <c:pt idx="42">
                  <c:v>34.148684586006539</c:v>
                </c:pt>
                <c:pt idx="43">
                  <c:v>36.901009240303807</c:v>
                </c:pt>
                <c:pt idx="44">
                  <c:v>28.575449837659747</c:v>
                </c:pt>
                <c:pt idx="45">
                  <c:v>23.398520470220912</c:v>
                </c:pt>
                <c:pt idx="46">
                  <c:v>22.424880867030542</c:v>
                </c:pt>
                <c:pt idx="47">
                  <c:v>26.220929655641612</c:v>
                </c:pt>
              </c:numCache>
            </c:numRef>
          </c:val>
          <c:smooth val="0"/>
          <c:extLst>
            <c:ext xmlns:c16="http://schemas.microsoft.com/office/drawing/2014/chart" uri="{C3380CC4-5D6E-409C-BE32-E72D297353CC}">
              <c16:uniqueId val="{00000001-E9D0-4E2A-8133-21E07C270327}"/>
            </c:ext>
          </c:extLst>
        </c:ser>
        <c:ser>
          <c:idx val="1"/>
          <c:order val="1"/>
          <c:tx>
            <c:strRef>
              <c:f>Report_Div!$C$224</c:f>
              <c:strCache>
                <c:ptCount val="1"/>
                <c:pt idx="0">
                  <c:v> DIO </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0"/>
              <c:delete val="1"/>
              <c:extLst>
                <c:ext xmlns:c15="http://schemas.microsoft.com/office/drawing/2012/chart" uri="{CE6537A1-D6FC-4f65-9D91-7224C49458BB}"/>
                <c:ext xmlns:c16="http://schemas.microsoft.com/office/drawing/2014/chart" uri="{C3380CC4-5D6E-409C-BE32-E72D297353CC}">
                  <c16:uniqueId val="{00000002-E9D0-4E2A-8133-21E07C270327}"/>
                </c:ext>
              </c:extLst>
            </c:dLbl>
            <c:spPr>
              <a:noFill/>
              <a:ln>
                <a:noFill/>
              </a:ln>
              <a:effectLst/>
            </c:spPr>
            <c:txPr>
              <a:bodyPr wrap="square" lIns="38100" tIns="19050" rIns="38100" bIns="19050" anchor="ctr">
                <a:spAutoFit/>
              </a:bodyPr>
              <a:lstStyle/>
              <a:p>
                <a:pPr>
                  <a:defRPr sz="700">
                    <a:solidFill>
                      <a:srgbClr val="0091DA"/>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Report_Div!$D$224:$AY$224</c:f>
              <c:numCache>
                <c:formatCode>_(* #,##0_);_(* \(#,##0\);_(* "-"_);_(@_)</c:formatCode>
                <c:ptCount val="48"/>
                <c:pt idx="0">
                  <c:v>25.274859437201798</c:v>
                </c:pt>
                <c:pt idx="1">
                  <c:v>25.274859437201798</c:v>
                </c:pt>
                <c:pt idx="2">
                  <c:v>25.053425183712434</c:v>
                </c:pt>
                <c:pt idx="3">
                  <c:v>25.614188942468413</c:v>
                </c:pt>
                <c:pt idx="4">
                  <c:v>26.339111059326022</c:v>
                </c:pt>
                <c:pt idx="5">
                  <c:v>22.304218584713333</c:v>
                </c:pt>
                <c:pt idx="6">
                  <c:v>27.524454170482894</c:v>
                </c:pt>
                <c:pt idx="7">
                  <c:v>28.693416288772632</c:v>
                </c:pt>
                <c:pt idx="8">
                  <c:v>26.868837669780241</c:v>
                </c:pt>
                <c:pt idx="9">
                  <c:v>31.79380162122813</c:v>
                </c:pt>
                <c:pt idx="10">
                  <c:v>26.215836502104796</c:v>
                </c:pt>
                <c:pt idx="11">
                  <c:v>24.834004223902909</c:v>
                </c:pt>
                <c:pt idx="12">
                  <c:v>28.195288659948595</c:v>
                </c:pt>
                <c:pt idx="13">
                  <c:v>27.6315206179165</c:v>
                </c:pt>
                <c:pt idx="14">
                  <c:v>23.861019930891558</c:v>
                </c:pt>
                <c:pt idx="15">
                  <c:v>22.893603841136468</c:v>
                </c:pt>
                <c:pt idx="16">
                  <c:v>25.95759450614219</c:v>
                </c:pt>
                <c:pt idx="17">
                  <c:v>27.02541685842133</c:v>
                </c:pt>
                <c:pt idx="18">
                  <c:v>28.718863200890912</c:v>
                </c:pt>
                <c:pt idx="19">
                  <c:v>30.390005162373797</c:v>
                </c:pt>
                <c:pt idx="20">
                  <c:v>30.180439100966648</c:v>
                </c:pt>
                <c:pt idx="21">
                  <c:v>31.215994148982023</c:v>
                </c:pt>
                <c:pt idx="22">
                  <c:v>31.803818438713808</c:v>
                </c:pt>
                <c:pt idx="23">
                  <c:v>35.303309590097065</c:v>
                </c:pt>
                <c:pt idx="24">
                  <c:v>30.006780532225992</c:v>
                </c:pt>
                <c:pt idx="25">
                  <c:v>31.017137853901215</c:v>
                </c:pt>
                <c:pt idx="26">
                  <c:v>28.755385600624201</c:v>
                </c:pt>
                <c:pt idx="27">
                  <c:v>31.364417128212946</c:v>
                </c:pt>
                <c:pt idx="28">
                  <c:v>30.263628934501575</c:v>
                </c:pt>
                <c:pt idx="29">
                  <c:v>31.911640463213992</c:v>
                </c:pt>
                <c:pt idx="30">
                  <c:v>36.472092603548006</c:v>
                </c:pt>
                <c:pt idx="31">
                  <c:v>41.278185567780369</c:v>
                </c:pt>
                <c:pt idx="32">
                  <c:v>37.677855966254853</c:v>
                </c:pt>
                <c:pt idx="33">
                  <c:v>35.405784811930779</c:v>
                </c:pt>
                <c:pt idx="34">
                  <c:v>33.582447923994451</c:v>
                </c:pt>
                <c:pt idx="35">
                  <c:v>36.974132124982098</c:v>
                </c:pt>
                <c:pt idx="36">
                  <c:v>31.82045638010845</c:v>
                </c:pt>
                <c:pt idx="37">
                  <c:v>30.41603487808127</c:v>
                </c:pt>
                <c:pt idx="38">
                  <c:v>29.866248958926594</c:v>
                </c:pt>
                <c:pt idx="39">
                  <c:v>38.799233306021357</c:v>
                </c:pt>
                <c:pt idx="40">
                  <c:v>51.048665292111181</c:v>
                </c:pt>
                <c:pt idx="41">
                  <c:v>47.788781396553816</c:v>
                </c:pt>
                <c:pt idx="42">
                  <c:v>50.5131066575196</c:v>
                </c:pt>
                <c:pt idx="43">
                  <c:v>53.121656088841</c:v>
                </c:pt>
                <c:pt idx="44">
                  <c:v>41.006265495120125</c:v>
                </c:pt>
                <c:pt idx="45">
                  <c:v>35.836182929032489</c:v>
                </c:pt>
                <c:pt idx="46">
                  <c:v>34.012718569164377</c:v>
                </c:pt>
                <c:pt idx="47">
                  <c:v>33.825959421484619</c:v>
                </c:pt>
              </c:numCache>
            </c:numRef>
          </c:val>
          <c:smooth val="0"/>
          <c:extLst>
            <c:ext xmlns:c16="http://schemas.microsoft.com/office/drawing/2014/chart" uri="{C3380CC4-5D6E-409C-BE32-E72D297353CC}">
              <c16:uniqueId val="{00000006-E9D0-4E2A-8133-21E07C270327}"/>
            </c:ext>
          </c:extLst>
        </c:ser>
        <c:ser>
          <c:idx val="2"/>
          <c:order val="2"/>
          <c:tx>
            <c:strRef>
              <c:f>Report_Div!$C$225</c:f>
              <c:strCache>
                <c:ptCount val="1"/>
                <c:pt idx="0">
                  <c:v> DPO </c:v>
                </c:pt>
              </c:strCache>
            </c:strRef>
          </c:tx>
          <c:spPr>
            <a:ln w="12700">
              <a:solidFill>
                <a:srgbClr val="7030A0"/>
              </a:solidFill>
            </a:ln>
          </c:spPr>
          <c:marker>
            <c:symbol val="square"/>
            <c:size val="2"/>
            <c:spPr>
              <a:solidFill>
                <a:srgbClr val="7030A0"/>
              </a:solidFill>
              <a:ln w="12700" cap="sq">
                <a:solidFill>
                  <a:srgbClr val="7030A0"/>
                </a:solidFill>
                <a:bevel/>
              </a:ln>
            </c:spPr>
          </c:marker>
          <c:dLbls>
            <c:dLbl>
              <c:idx val="0"/>
              <c:delete val="1"/>
              <c:extLst>
                <c:ext xmlns:c15="http://schemas.microsoft.com/office/drawing/2012/chart" uri="{CE6537A1-D6FC-4f65-9D91-7224C49458BB}"/>
                <c:ext xmlns:c16="http://schemas.microsoft.com/office/drawing/2014/chart" uri="{C3380CC4-5D6E-409C-BE32-E72D297353CC}">
                  <c16:uniqueId val="{00000007-E9D0-4E2A-8133-21E07C270327}"/>
                </c:ext>
              </c:extLst>
            </c:dLbl>
            <c:dLbl>
              <c:idx val="3"/>
              <c:layout>
                <c:manualLayout>
                  <c:x val="-1.7754405550577557E-2"/>
                  <c:y val="2.89413823272090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9D0-4E2A-8133-21E07C270327}"/>
                </c:ext>
              </c:extLst>
            </c:dLbl>
            <c:dLbl>
              <c:idx val="4"/>
              <c:layout>
                <c:manualLayout>
                  <c:x val="-1.7754405550577532E-2"/>
                  <c:y val="3.73271265620099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D0-4E2A-8133-21E07C270327}"/>
                </c:ext>
              </c:extLst>
            </c:dLbl>
            <c:dLbl>
              <c:idx val="5"/>
              <c:layout>
                <c:manualLayout>
                  <c:x val="-1.7754405550577532E-2"/>
                  <c:y val="2.4748510209808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D0-4E2A-8133-21E07C270327}"/>
                </c:ext>
              </c:extLst>
            </c:dLbl>
            <c:spPr>
              <a:noFill/>
              <a:ln>
                <a:noFill/>
              </a:ln>
              <a:effectLst/>
            </c:spPr>
            <c:txPr>
              <a:bodyPr wrap="square" lIns="38100" tIns="19050" rIns="38100" bIns="19050" anchor="ctr">
                <a:spAutoFit/>
              </a:bodyPr>
              <a:lstStyle/>
              <a:p>
                <a:pPr>
                  <a:defRPr sz="700">
                    <a:solidFill>
                      <a:srgbClr val="7030A0"/>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Report_Div!$D$213:$AY$213</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Report_Div!$D$225:$AY$225</c:f>
              <c:numCache>
                <c:formatCode>_(* #,##0_);_(* \(#,##0\);_(* "-"_);_(@_)</c:formatCode>
                <c:ptCount val="48"/>
                <c:pt idx="0">
                  <c:v>35.384621614121023</c:v>
                </c:pt>
                <c:pt idx="1">
                  <c:v>35.384621614121023</c:v>
                </c:pt>
                <c:pt idx="2">
                  <c:v>36.19019647527081</c:v>
                </c:pt>
                <c:pt idx="3">
                  <c:v>38.374592703035319</c:v>
                </c:pt>
                <c:pt idx="4">
                  <c:v>40.477611810651197</c:v>
                </c:pt>
                <c:pt idx="5">
                  <c:v>35.664791348481515</c:v>
                </c:pt>
                <c:pt idx="6">
                  <c:v>43.855187136748746</c:v>
                </c:pt>
                <c:pt idx="7">
                  <c:v>45.277846403634193</c:v>
                </c:pt>
                <c:pt idx="8">
                  <c:v>40.834836550435554</c:v>
                </c:pt>
                <c:pt idx="9">
                  <c:v>47.112453368399763</c:v>
                </c:pt>
                <c:pt idx="10">
                  <c:v>40.108853225224991</c:v>
                </c:pt>
                <c:pt idx="11">
                  <c:v>37.695369762338473</c:v>
                </c:pt>
                <c:pt idx="12">
                  <c:v>43.682451321905077</c:v>
                </c:pt>
                <c:pt idx="13">
                  <c:v>44.787389938623797</c:v>
                </c:pt>
                <c:pt idx="14">
                  <c:v>39.882888169198225</c:v>
                </c:pt>
                <c:pt idx="15">
                  <c:v>41.164224277169104</c:v>
                </c:pt>
                <c:pt idx="16">
                  <c:v>48.600571582659462</c:v>
                </c:pt>
                <c:pt idx="17">
                  <c:v>48.824837300568078</c:v>
                </c:pt>
                <c:pt idx="18">
                  <c:v>51.537620612071976</c:v>
                </c:pt>
                <c:pt idx="19">
                  <c:v>55.095989569875222</c:v>
                </c:pt>
                <c:pt idx="20">
                  <c:v>53.091834191146731</c:v>
                </c:pt>
                <c:pt idx="21">
                  <c:v>54.462799646939544</c:v>
                </c:pt>
                <c:pt idx="22">
                  <c:v>55.386316556438693</c:v>
                </c:pt>
                <c:pt idx="23">
                  <c:v>59.608417520029747</c:v>
                </c:pt>
                <c:pt idx="24">
                  <c:v>51.815212182252502</c:v>
                </c:pt>
                <c:pt idx="25">
                  <c:v>57.83197880831726</c:v>
                </c:pt>
                <c:pt idx="26">
                  <c:v>54.148401247042024</c:v>
                </c:pt>
                <c:pt idx="27">
                  <c:v>58.408846682613579</c:v>
                </c:pt>
                <c:pt idx="28">
                  <c:v>56.82357006554215</c:v>
                </c:pt>
                <c:pt idx="29">
                  <c:v>60.440161018576958</c:v>
                </c:pt>
                <c:pt idx="30">
                  <c:v>68.744256971980406</c:v>
                </c:pt>
                <c:pt idx="31">
                  <c:v>77.736539826911198</c:v>
                </c:pt>
                <c:pt idx="32">
                  <c:v>70.921981670153428</c:v>
                </c:pt>
                <c:pt idx="33">
                  <c:v>65.200963443455294</c:v>
                </c:pt>
                <c:pt idx="34">
                  <c:v>62.856598674054084</c:v>
                </c:pt>
                <c:pt idx="35">
                  <c:v>73.572456488902205</c:v>
                </c:pt>
                <c:pt idx="36">
                  <c:v>61.700829611401872</c:v>
                </c:pt>
                <c:pt idx="37">
                  <c:v>56.65035891374999</c:v>
                </c:pt>
                <c:pt idx="38">
                  <c:v>55.782976422349186</c:v>
                </c:pt>
                <c:pt idx="39">
                  <c:v>71.576922866268902</c:v>
                </c:pt>
                <c:pt idx="40">
                  <c:v>95.249779771410289</c:v>
                </c:pt>
                <c:pt idx="41">
                  <c:v>89.993682252750688</c:v>
                </c:pt>
                <c:pt idx="42">
                  <c:v>95.674017048744275</c:v>
                </c:pt>
                <c:pt idx="43">
                  <c:v>101.8783184752488</c:v>
                </c:pt>
                <c:pt idx="44">
                  <c:v>78.274445068867777</c:v>
                </c:pt>
                <c:pt idx="45">
                  <c:v>66.116125124627175</c:v>
                </c:pt>
                <c:pt idx="46">
                  <c:v>63.640761690060465</c:v>
                </c:pt>
                <c:pt idx="47">
                  <c:v>67.65589459143446</c:v>
                </c:pt>
              </c:numCache>
            </c:numRef>
          </c:val>
          <c:smooth val="0"/>
          <c:extLst>
            <c:ext xmlns:c16="http://schemas.microsoft.com/office/drawing/2014/chart" uri="{C3380CC4-5D6E-409C-BE32-E72D297353CC}">
              <c16:uniqueId val="{0000000B-E9D0-4E2A-8133-21E07C270327}"/>
            </c:ext>
          </c:extLst>
        </c:ser>
        <c:dLbls>
          <c:showLegendKey val="0"/>
          <c:showVal val="0"/>
          <c:showCatName val="0"/>
          <c:showSerName val="0"/>
          <c:showPercent val="0"/>
          <c:showBubbleSize val="0"/>
        </c:dLbls>
        <c:marker val="1"/>
        <c:smooth val="0"/>
        <c:axId val="1589616975"/>
        <c:axId val="1421121295"/>
      </c:lineChart>
      <c:catAx>
        <c:axId val="158961697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21121295"/>
        <c:crosses val="autoZero"/>
        <c:auto val="1"/>
        <c:lblAlgn val="ctr"/>
        <c:lblOffset val="100"/>
        <c:noMultiLvlLbl val="0"/>
      </c:catAx>
      <c:valAx>
        <c:axId val="1421121295"/>
        <c:scaling>
          <c:orientation val="minMax"/>
        </c:scaling>
        <c:delete val="0"/>
        <c:axPos val="l"/>
        <c:title>
          <c:tx>
            <c:rich>
              <a:bodyPr rot="-5400000" vert="horz"/>
              <a:lstStyle/>
              <a:p>
                <a:pPr>
                  <a:defRPr altLang="ko-KR">
                    <a:solidFill>
                      <a:srgbClr val="000000"/>
                    </a:solidFill>
                  </a:defRPr>
                </a:pPr>
                <a:r>
                  <a:rPr lang="en-US" altLang="ko-KR"/>
                  <a:t>Days</a:t>
                </a:r>
              </a:p>
            </c:rich>
          </c:tx>
          <c:layout>
            <c:manualLayout>
              <c:xMode val="edge"/>
              <c:yMode val="edge"/>
              <c:x val="2.9728214076496853E-4"/>
              <c:y val="0.32504046369203854"/>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89616975"/>
        <c:crosses val="autoZero"/>
        <c:crossBetween val="midCat"/>
      </c:valAx>
      <c:spPr>
        <a:noFill/>
        <a:ln w="25400">
          <a:noFill/>
        </a:ln>
      </c:spPr>
    </c:plotArea>
    <c:legend>
      <c:legendPos val="b"/>
      <c:layout>
        <c:manualLayout>
          <c:xMode val="edge"/>
          <c:yMode val="edge"/>
          <c:x val="0.36961232334384841"/>
          <c:y val="0.93424808331329445"/>
          <c:w val="0.22800476135974465"/>
          <c:h val="6.2245662688390366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DIVAC(</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Report_Div!$D$56</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D68-4444-A699-E8305129922D}"/>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D68-4444-A699-E8305129922D}"/>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Report_Div!$E$56:$AZ$56</c:f>
              <c:numCache>
                <c:formatCode>#,##0,,;\(#,##0,,\);\-;@</c:formatCode>
                <c:ptCount val="48"/>
                <c:pt idx="0">
                  <c:v>12146407.472234</c:v>
                </c:pt>
                <c:pt idx="1">
                  <c:v>12478089.896152997</c:v>
                </c:pt>
                <c:pt idx="2">
                  <c:v>13528989.246205</c:v>
                </c:pt>
                <c:pt idx="3">
                  <c:v>14939766.984182999</c:v>
                </c:pt>
                <c:pt idx="4">
                  <c:v>18545750.323205002</c:v>
                </c:pt>
                <c:pt idx="5">
                  <c:v>18012293.588827997</c:v>
                </c:pt>
                <c:pt idx="6">
                  <c:v>19808907.590394996</c:v>
                </c:pt>
                <c:pt idx="7">
                  <c:v>15550977.736307999</c:v>
                </c:pt>
                <c:pt idx="8">
                  <c:v>14422291.156196002</c:v>
                </c:pt>
                <c:pt idx="9">
                  <c:v>12882774.00375</c:v>
                </c:pt>
                <c:pt idx="10">
                  <c:v>12470168.602848001</c:v>
                </c:pt>
                <c:pt idx="11">
                  <c:v>8890857.3220060002</c:v>
                </c:pt>
                <c:pt idx="12">
                  <c:v>11652967.998459999</c:v>
                </c:pt>
                <c:pt idx="13">
                  <c:v>11744192.150459999</c:v>
                </c:pt>
                <c:pt idx="14">
                  <c:v>11322950.288535001</c:v>
                </c:pt>
                <c:pt idx="15">
                  <c:v>13554922.675054001</c:v>
                </c:pt>
                <c:pt idx="16">
                  <c:v>15981820.333666001</c:v>
                </c:pt>
                <c:pt idx="17">
                  <c:v>11651959.073958</c:v>
                </c:pt>
                <c:pt idx="18">
                  <c:v>13730704.282035002</c:v>
                </c:pt>
                <c:pt idx="19">
                  <c:v>16115150.554272</c:v>
                </c:pt>
                <c:pt idx="20">
                  <c:v>16576585.546053002</c:v>
                </c:pt>
                <c:pt idx="21">
                  <c:v>15442917.504551997</c:v>
                </c:pt>
                <c:pt idx="22">
                  <c:v>13751073.916252</c:v>
                </c:pt>
                <c:pt idx="23">
                  <c:v>14199286.083455998</c:v>
                </c:pt>
                <c:pt idx="24">
                  <c:v>17249296.799699999</c:v>
                </c:pt>
                <c:pt idx="25">
                  <c:v>19314732.974147998</c:v>
                </c:pt>
                <c:pt idx="26">
                  <c:v>19218548.260184001</c:v>
                </c:pt>
                <c:pt idx="27">
                  <c:v>20748618.235896003</c:v>
                </c:pt>
                <c:pt idx="28">
                  <c:v>25378737.038200002</c:v>
                </c:pt>
                <c:pt idx="29">
                  <c:v>22272720.069599997</c:v>
                </c:pt>
                <c:pt idx="30">
                  <c:v>23804705.920019999</c:v>
                </c:pt>
                <c:pt idx="31">
                  <c:v>22482175.550408002</c:v>
                </c:pt>
                <c:pt idx="32">
                  <c:v>16980605.428819999</c:v>
                </c:pt>
                <c:pt idx="33">
                  <c:v>10910209.889468001</c:v>
                </c:pt>
                <c:pt idx="34">
                  <c:v>12408030.658739999</c:v>
                </c:pt>
                <c:pt idx="35">
                  <c:v>11790279.955481999</c:v>
                </c:pt>
                <c:pt idx="36">
                  <c:v>18272952.705375001</c:v>
                </c:pt>
                <c:pt idx="37">
                  <c:v>21009826.286694001</c:v>
                </c:pt>
                <c:pt idx="38">
                  <c:v>20650902.709527999</c:v>
                </c:pt>
                <c:pt idx="39">
                  <c:v>21948892.300656002</c:v>
                </c:pt>
                <c:pt idx="40">
                  <c:v>26432274.525332004</c:v>
                </c:pt>
                <c:pt idx="41">
                  <c:v>23117959.014150001</c:v>
                </c:pt>
                <c:pt idx="42">
                  <c:v>23994015.764054</c:v>
                </c:pt>
                <c:pt idx="43">
                  <c:v>21925301.386428997</c:v>
                </c:pt>
                <c:pt idx="44">
                  <c:v>16587647.107899999</c:v>
                </c:pt>
                <c:pt idx="45">
                  <c:v>10583389.155018</c:v>
                </c:pt>
                <c:pt idx="46">
                  <c:v>11619968.675920002</c:v>
                </c:pt>
                <c:pt idx="47">
                  <c:v>11079482.28672</c:v>
                </c:pt>
              </c:numCache>
            </c:numRef>
          </c:val>
          <c:extLst>
            <c:ext xmlns:c16="http://schemas.microsoft.com/office/drawing/2014/chart" uri="{C3380CC4-5D6E-409C-BE32-E72D297353CC}">
              <c16:uniqueId val="{00000002-2D68-4444-A699-E8305129922D}"/>
            </c:ext>
          </c:extLst>
        </c:ser>
        <c:ser>
          <c:idx val="1"/>
          <c:order val="1"/>
          <c:tx>
            <c:strRef>
              <c:f>Report_Div!$D$57</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Report_Div!$E$57:$AZ$57</c:f>
              <c:numCache>
                <c:formatCode>#,##0,,;\(#,##0,,\);\-;@</c:formatCode>
                <c:ptCount val="48"/>
                <c:pt idx="0">
                  <c:v>26924876.673184004</c:v>
                </c:pt>
                <c:pt idx="1">
                  <c:v>28425364.526157998</c:v>
                </c:pt>
                <c:pt idx="2">
                  <c:v>29332723.365012996</c:v>
                </c:pt>
                <c:pt idx="3">
                  <c:v>31966611.350135997</c:v>
                </c:pt>
                <c:pt idx="4">
                  <c:v>27941695.417610999</c:v>
                </c:pt>
                <c:pt idx="5">
                  <c:v>29817561.612607997</c:v>
                </c:pt>
                <c:pt idx="6">
                  <c:v>28252970.281130996</c:v>
                </c:pt>
                <c:pt idx="7">
                  <c:v>26404324.134048</c:v>
                </c:pt>
                <c:pt idx="8">
                  <c:v>30712887.515611</c:v>
                </c:pt>
                <c:pt idx="9">
                  <c:v>31189514.152499996</c:v>
                </c:pt>
                <c:pt idx="10">
                  <c:v>32751808.13916</c:v>
                </c:pt>
                <c:pt idx="11">
                  <c:v>32712620.740184002</c:v>
                </c:pt>
                <c:pt idx="12">
                  <c:v>30291849.686310001</c:v>
                </c:pt>
                <c:pt idx="13">
                  <c:v>33181956.870299999</c:v>
                </c:pt>
                <c:pt idx="14">
                  <c:v>33992117.938890003</c:v>
                </c:pt>
                <c:pt idx="15">
                  <c:v>36236800.056141995</c:v>
                </c:pt>
                <c:pt idx="16">
                  <c:v>38790249.089173995</c:v>
                </c:pt>
                <c:pt idx="17">
                  <c:v>38988353.074248001</c:v>
                </c:pt>
                <c:pt idx="18">
                  <c:v>40255124.851149</c:v>
                </c:pt>
                <c:pt idx="19">
                  <c:v>37692307.222415999</c:v>
                </c:pt>
                <c:pt idx="20">
                  <c:v>39934963.306689002</c:v>
                </c:pt>
                <c:pt idx="21">
                  <c:v>43198412.529569998</c:v>
                </c:pt>
                <c:pt idx="22">
                  <c:v>44460676.448197998</c:v>
                </c:pt>
                <c:pt idx="23">
                  <c:v>40193930.436941996</c:v>
                </c:pt>
                <c:pt idx="24">
                  <c:v>41929290.219599999</c:v>
                </c:pt>
                <c:pt idx="25">
                  <c:v>42082680.894138001</c:v>
                </c:pt>
                <c:pt idx="26">
                  <c:v>48561816.886105999</c:v>
                </c:pt>
                <c:pt idx="27">
                  <c:v>52695005.092706002</c:v>
                </c:pt>
                <c:pt idx="28">
                  <c:v>54955576.627699994</c:v>
                </c:pt>
                <c:pt idx="29">
                  <c:v>54493058.982575998</c:v>
                </c:pt>
                <c:pt idx="30">
                  <c:v>54278579.637119994</c:v>
                </c:pt>
                <c:pt idx="31">
                  <c:v>48391857.321864001</c:v>
                </c:pt>
                <c:pt idx="32">
                  <c:v>44523397.988545999</c:v>
                </c:pt>
                <c:pt idx="33">
                  <c:v>45236303.346364006</c:v>
                </c:pt>
                <c:pt idx="34">
                  <c:v>47331503.792141996</c:v>
                </c:pt>
                <c:pt idx="35">
                  <c:v>42720636.319731995</c:v>
                </c:pt>
                <c:pt idx="36">
                  <c:v>44417575.1655</c:v>
                </c:pt>
                <c:pt idx="37">
                  <c:v>45775927.446038999</c:v>
                </c:pt>
                <c:pt idx="38">
                  <c:v>52181119.111401998</c:v>
                </c:pt>
                <c:pt idx="39">
                  <c:v>55743326.057316005</c:v>
                </c:pt>
                <c:pt idx="40">
                  <c:v>57236925.775102004</c:v>
                </c:pt>
                <c:pt idx="41">
                  <c:v>56561044.191199005</c:v>
                </c:pt>
                <c:pt idx="42">
                  <c:v>54710236.700223997</c:v>
                </c:pt>
                <c:pt idx="43">
                  <c:v>47193211.086356997</c:v>
                </c:pt>
                <c:pt idx="44">
                  <c:v>43493055.47287</c:v>
                </c:pt>
                <c:pt idx="45">
                  <c:v>43881227.50151401</c:v>
                </c:pt>
                <c:pt idx="46">
                  <c:v>44325373.346936002</c:v>
                </c:pt>
                <c:pt idx="47">
                  <c:v>40145147.96672</c:v>
                </c:pt>
              </c:numCache>
            </c:numRef>
          </c:val>
          <c:extLst>
            <c:ext xmlns:c16="http://schemas.microsoft.com/office/drawing/2014/chart" uri="{C3380CC4-5D6E-409C-BE32-E72D297353CC}">
              <c16:uniqueId val="{00000003-2D68-4444-A699-E8305129922D}"/>
            </c:ext>
          </c:extLst>
        </c:ser>
        <c:ser>
          <c:idx val="2"/>
          <c:order val="2"/>
          <c:tx>
            <c:strRef>
              <c:f>Report_Div!$D$58</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D68-4444-A699-E8305129922D}"/>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D68-4444-A699-E8305129922D}"/>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D68-4444-A699-E8305129922D}"/>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D68-4444-A699-E8305129922D}"/>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D68-4444-A699-E8305129922D}"/>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Report_Div!$E$58:$AZ$58</c:f>
              <c:numCache>
                <c:formatCode>#,##0,,;\(#,##0,,\);\-;@</c:formatCode>
                <c:ptCount val="48"/>
                <c:pt idx="0">
                  <c:v>-23439417.028384</c:v>
                </c:pt>
                <c:pt idx="1">
                  <c:v>-23654248.659880996</c:v>
                </c:pt>
                <c:pt idx="2">
                  <c:v>-28629546.547183</c:v>
                </c:pt>
                <c:pt idx="3">
                  <c:v>-32380662.202362001</c:v>
                </c:pt>
                <c:pt idx="4">
                  <c:v>-34395757.938510001</c:v>
                </c:pt>
                <c:pt idx="5">
                  <c:v>-36548332.454479992</c:v>
                </c:pt>
                <c:pt idx="6">
                  <c:v>-34039233.421241999</c:v>
                </c:pt>
                <c:pt idx="7">
                  <c:v>-34520833.349408001</c:v>
                </c:pt>
                <c:pt idx="8">
                  <c:v>-33222306.955329999</c:v>
                </c:pt>
                <c:pt idx="9">
                  <c:v>-33017849.550000001</c:v>
                </c:pt>
                <c:pt idx="10">
                  <c:v>-36491729.575488001</c:v>
                </c:pt>
                <c:pt idx="11">
                  <c:v>-22545868.171530001</c:v>
                </c:pt>
                <c:pt idx="12">
                  <c:v>-32209482.334249999</c:v>
                </c:pt>
                <c:pt idx="13">
                  <c:v>-34448124.514860004</c:v>
                </c:pt>
                <c:pt idx="14">
                  <c:v>-37856543.596020006</c:v>
                </c:pt>
                <c:pt idx="15">
                  <c:v>-44602687.743034005</c:v>
                </c:pt>
                <c:pt idx="16">
                  <c:v>-49939084.163089</c:v>
                </c:pt>
                <c:pt idx="17">
                  <c:v>-38568669.400625996</c:v>
                </c:pt>
                <c:pt idx="18">
                  <c:v>-48177188.409765996</c:v>
                </c:pt>
                <c:pt idx="19">
                  <c:v>-40348944.488160007</c:v>
                </c:pt>
                <c:pt idx="20">
                  <c:v>-42200088.955470003</c:v>
                </c:pt>
                <c:pt idx="21">
                  <c:v>-42645186.558773994</c:v>
                </c:pt>
                <c:pt idx="22">
                  <c:v>-45904774.535335995</c:v>
                </c:pt>
                <c:pt idx="23">
                  <c:v>-29097338.209856994</c:v>
                </c:pt>
                <c:pt idx="24">
                  <c:v>-47208887.394480005</c:v>
                </c:pt>
                <c:pt idx="25">
                  <c:v>-52047891.803879999</c:v>
                </c:pt>
                <c:pt idx="26">
                  <c:v>-61621052.876593992</c:v>
                </c:pt>
                <c:pt idx="27">
                  <c:v>-61390175.528471999</c:v>
                </c:pt>
                <c:pt idx="28">
                  <c:v>-70559446.84390001</c:v>
                </c:pt>
                <c:pt idx="29">
                  <c:v>-67322215.599503994</c:v>
                </c:pt>
                <c:pt idx="30">
                  <c:v>-65740520.395920008</c:v>
                </c:pt>
                <c:pt idx="31">
                  <c:v>-55485434.583376005</c:v>
                </c:pt>
                <c:pt idx="32">
                  <c:v>-44692863.986037992</c:v>
                </c:pt>
                <c:pt idx="33">
                  <c:v>-41344504.918648005</c:v>
                </c:pt>
                <c:pt idx="34">
                  <c:v>-45258166.331955001</c:v>
                </c:pt>
                <c:pt idx="35">
                  <c:v>-40735334.615219995</c:v>
                </c:pt>
                <c:pt idx="36">
                  <c:v>-50010488.928900003</c:v>
                </c:pt>
                <c:pt idx="37">
                  <c:v>-56615701.954140007</c:v>
                </c:pt>
                <c:pt idx="38">
                  <c:v>-66213657.274497993</c:v>
                </c:pt>
                <c:pt idx="39">
                  <c:v>-64941498.063791998</c:v>
                </c:pt>
                <c:pt idx="40">
                  <c:v>-73488553.292714</c:v>
                </c:pt>
                <c:pt idx="41">
                  <c:v>-69877061.091221005</c:v>
                </c:pt>
                <c:pt idx="42">
                  <c:v>-66263329.948984012</c:v>
                </c:pt>
                <c:pt idx="43">
                  <c:v>-54111083.381137997</c:v>
                </c:pt>
                <c:pt idx="44">
                  <c:v>-43658599.756609999</c:v>
                </c:pt>
                <c:pt idx="45">
                  <c:v>-40106009.820948005</c:v>
                </c:pt>
                <c:pt idx="46">
                  <c:v>-42383718.22014001</c:v>
                </c:pt>
                <c:pt idx="47">
                  <c:v>-38279533.651199996</c:v>
                </c:pt>
              </c:numCache>
            </c:numRef>
          </c:val>
          <c:extLst>
            <c:ext xmlns:c16="http://schemas.microsoft.com/office/drawing/2014/chart" uri="{C3380CC4-5D6E-409C-BE32-E72D297353CC}">
              <c16:uniqueId val="{00000009-2D68-4444-A699-E8305129922D}"/>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Report_Div!$D$59</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Report_Div!$E$59:$AZ$59</c:f>
              <c:numCache>
                <c:formatCode>#,##0,,;\(#,##0,,\);\-;@</c:formatCode>
                <c:ptCount val="48"/>
                <c:pt idx="0">
                  <c:v>15631867.117034001</c:v>
                </c:pt>
                <c:pt idx="1">
                  <c:v>17249205.762430001</c:v>
                </c:pt>
                <c:pt idx="2">
                  <c:v>14232166.064034997</c:v>
                </c:pt>
                <c:pt idx="3">
                  <c:v>14525716.131957</c:v>
                </c:pt>
                <c:pt idx="4">
                  <c:v>12091687.802306</c:v>
                </c:pt>
                <c:pt idx="5">
                  <c:v>11281522.746956002</c:v>
                </c:pt>
                <c:pt idx="6">
                  <c:v>14022644.450283997</c:v>
                </c:pt>
                <c:pt idx="7">
                  <c:v>7434468.5209480058</c:v>
                </c:pt>
                <c:pt idx="8">
                  <c:v>11912871.716477001</c:v>
                </c:pt>
                <c:pt idx="9">
                  <c:v>11054438.606249999</c:v>
                </c:pt>
                <c:pt idx="10">
                  <c:v>8730247.1665200051</c:v>
                </c:pt>
                <c:pt idx="11">
                  <c:v>19057609.890659999</c:v>
                </c:pt>
                <c:pt idx="12">
                  <c:v>9735335.3505200036</c:v>
                </c:pt>
                <c:pt idx="13">
                  <c:v>10478024.505899994</c:v>
                </c:pt>
                <c:pt idx="14">
                  <c:v>7458524.6314049987</c:v>
                </c:pt>
                <c:pt idx="15">
                  <c:v>5189034.9881619951</c:v>
                </c:pt>
                <c:pt idx="16">
                  <c:v>4832985.2597509995</c:v>
                </c:pt>
                <c:pt idx="17">
                  <c:v>12071642.747580001</c:v>
                </c:pt>
                <c:pt idx="18">
                  <c:v>5808640.7234180067</c:v>
                </c:pt>
                <c:pt idx="19">
                  <c:v>13458513.288527999</c:v>
                </c:pt>
                <c:pt idx="20">
                  <c:v>14311459.897272004</c:v>
                </c:pt>
                <c:pt idx="21">
                  <c:v>15996143.475347999</c:v>
                </c:pt>
                <c:pt idx="22">
                  <c:v>12306975.829113998</c:v>
                </c:pt>
                <c:pt idx="23">
                  <c:v>25295878.310541</c:v>
                </c:pt>
                <c:pt idx="24">
                  <c:v>11969699.62482</c:v>
                </c:pt>
                <c:pt idx="25">
                  <c:v>9349522.0644059982</c:v>
                </c:pt>
                <c:pt idx="26">
                  <c:v>6159312.269696014</c:v>
                </c:pt>
                <c:pt idx="27">
                  <c:v>12053447.800130004</c:v>
                </c:pt>
                <c:pt idx="28">
                  <c:v>9774866.8219999839</c:v>
                </c:pt>
                <c:pt idx="29">
                  <c:v>9443563.4526719972</c:v>
                </c:pt>
                <c:pt idx="30">
                  <c:v>12342765.161219994</c:v>
                </c:pt>
                <c:pt idx="31">
                  <c:v>15388598.288895996</c:v>
                </c:pt>
                <c:pt idx="32">
                  <c:v>16811139.431328002</c:v>
                </c:pt>
                <c:pt idx="33">
                  <c:v>14802008.317184005</c:v>
                </c:pt>
                <c:pt idx="34">
                  <c:v>14481368.118926995</c:v>
                </c:pt>
                <c:pt idx="35">
                  <c:v>13775581.659993995</c:v>
                </c:pt>
                <c:pt idx="36">
                  <c:v>12680038.941974999</c:v>
                </c:pt>
                <c:pt idx="37">
                  <c:v>10170051.778592994</c:v>
                </c:pt>
                <c:pt idx="38">
                  <c:v>6618364.5464319997</c:v>
                </c:pt>
                <c:pt idx="39">
                  <c:v>12750720.29418</c:v>
                </c:pt>
                <c:pt idx="40">
                  <c:v>10180647.007720001</c:v>
                </c:pt>
                <c:pt idx="41">
                  <c:v>9801942.1141279899</c:v>
                </c:pt>
                <c:pt idx="42">
                  <c:v>12440922.515293991</c:v>
                </c:pt>
                <c:pt idx="43">
                  <c:v>15007429.091647996</c:v>
                </c:pt>
                <c:pt idx="44">
                  <c:v>16422102.824160004</c:v>
                </c:pt>
                <c:pt idx="45">
                  <c:v>14358606.835584</c:v>
                </c:pt>
                <c:pt idx="46">
                  <c:v>13561623.802715996</c:v>
                </c:pt>
                <c:pt idx="47">
                  <c:v>12945096.602240006</c:v>
                </c:pt>
              </c:numCache>
            </c:numRef>
          </c:val>
          <c:smooth val="0"/>
          <c:extLst>
            <c:ext xmlns:c16="http://schemas.microsoft.com/office/drawing/2014/chart" uri="{C3380CC4-5D6E-409C-BE32-E72D297353CC}">
              <c16:uniqueId val="{0000000A-2D68-4444-A699-E8305129922D}"/>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DIVEU(</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Report_Div!$D$61</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D51-499F-9967-FA9B1B56C7BA}"/>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D51-499F-9967-FA9B1B56C7BA}"/>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Report_Div!$E$61:$AZ$61</c:f>
              <c:numCache>
                <c:formatCode>#,##0,,;\(#,##0,,\);\-;@</c:formatCode>
                <c:ptCount val="48"/>
                <c:pt idx="0">
                  <c:v>11644178.150563199</c:v>
                </c:pt>
                <c:pt idx="1">
                  <c:v>13039120.614870001</c:v>
                </c:pt>
                <c:pt idx="2">
                  <c:v>12878917.405232098</c:v>
                </c:pt>
                <c:pt idx="3">
                  <c:v>12932513.011303201</c:v>
                </c:pt>
                <c:pt idx="4">
                  <c:v>12234440.006265597</c:v>
                </c:pt>
                <c:pt idx="5">
                  <c:v>14477676.1922644</c:v>
                </c:pt>
                <c:pt idx="6">
                  <c:v>13606294.1599853</c:v>
                </c:pt>
                <c:pt idx="7">
                  <c:v>14984946.239252701</c:v>
                </c:pt>
                <c:pt idx="8">
                  <c:v>13909321.9503156</c:v>
                </c:pt>
                <c:pt idx="9">
                  <c:v>13305956.477109401</c:v>
                </c:pt>
                <c:pt idx="10">
                  <c:v>13116967.790523</c:v>
                </c:pt>
                <c:pt idx="11">
                  <c:v>13109615.777037498</c:v>
                </c:pt>
                <c:pt idx="12">
                  <c:v>14509159.723461898</c:v>
                </c:pt>
                <c:pt idx="13">
                  <c:v>14791979.170706199</c:v>
                </c:pt>
                <c:pt idx="14">
                  <c:v>17948269.113133498</c:v>
                </c:pt>
                <c:pt idx="15">
                  <c:v>20748187.055863801</c:v>
                </c:pt>
                <c:pt idx="16">
                  <c:v>18521730.281449597</c:v>
                </c:pt>
                <c:pt idx="17">
                  <c:v>18722108.679637201</c:v>
                </c:pt>
                <c:pt idx="18">
                  <c:v>18463825.508463901</c:v>
                </c:pt>
                <c:pt idx="19">
                  <c:v>16833011.0279232</c:v>
                </c:pt>
                <c:pt idx="20">
                  <c:v>16419454.2978018</c:v>
                </c:pt>
                <c:pt idx="21">
                  <c:v>15436432.119163802</c:v>
                </c:pt>
                <c:pt idx="22">
                  <c:v>14367151.7036511</c:v>
                </c:pt>
                <c:pt idx="23">
                  <c:v>13813529.430414002</c:v>
                </c:pt>
                <c:pt idx="24">
                  <c:v>14303586.0382265</c:v>
                </c:pt>
                <c:pt idx="25">
                  <c:v>13681509.440090001</c:v>
                </c:pt>
                <c:pt idx="26">
                  <c:v>17770708.017241199</c:v>
                </c:pt>
                <c:pt idx="27">
                  <c:v>18972956.280669998</c:v>
                </c:pt>
                <c:pt idx="28">
                  <c:v>17147346.376551297</c:v>
                </c:pt>
                <c:pt idx="29">
                  <c:v>17988637.8284619</c:v>
                </c:pt>
                <c:pt idx="30">
                  <c:v>16660037.764528997</c:v>
                </c:pt>
                <c:pt idx="31">
                  <c:v>16829802.6403827</c:v>
                </c:pt>
                <c:pt idx="32">
                  <c:v>16334970.371457601</c:v>
                </c:pt>
                <c:pt idx="33">
                  <c:v>17332503.4861077</c:v>
                </c:pt>
                <c:pt idx="34">
                  <c:v>20836784.710188102</c:v>
                </c:pt>
                <c:pt idx="35">
                  <c:v>21546733.0668847</c:v>
                </c:pt>
                <c:pt idx="36">
                  <c:v>14556759.6783248</c:v>
                </c:pt>
                <c:pt idx="37">
                  <c:v>14392861.849908598</c:v>
                </c:pt>
                <c:pt idx="38">
                  <c:v>18761029.987203002</c:v>
                </c:pt>
                <c:pt idx="39">
                  <c:v>19428044.753600001</c:v>
                </c:pt>
                <c:pt idx="40">
                  <c:v>17765247.7797627</c:v>
                </c:pt>
                <c:pt idx="41">
                  <c:v>18468477.092875101</c:v>
                </c:pt>
                <c:pt idx="42">
                  <c:v>17827157.529974498</c:v>
                </c:pt>
                <c:pt idx="43">
                  <c:v>17673778.738501802</c:v>
                </c:pt>
                <c:pt idx="44">
                  <c:v>17015635.5550428</c:v>
                </c:pt>
                <c:pt idx="45">
                  <c:v>17597178.716026697</c:v>
                </c:pt>
                <c:pt idx="46">
                  <c:v>21207635.091523398</c:v>
                </c:pt>
                <c:pt idx="47">
                  <c:v>22224474.583929598</c:v>
                </c:pt>
              </c:numCache>
            </c:numRef>
          </c:val>
          <c:extLst>
            <c:ext xmlns:c16="http://schemas.microsoft.com/office/drawing/2014/chart" uri="{C3380CC4-5D6E-409C-BE32-E72D297353CC}">
              <c16:uniqueId val="{00000002-1D51-499F-9967-FA9B1B56C7BA}"/>
            </c:ext>
          </c:extLst>
        </c:ser>
        <c:ser>
          <c:idx val="1"/>
          <c:order val="1"/>
          <c:tx>
            <c:strRef>
              <c:f>Report_Div!$D$62</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Report_Div!$E$62:$AZ$62</c:f>
              <c:numCache>
                <c:formatCode>#,##0,,;\(#,##0,,\);\-;@</c:formatCode>
                <c:ptCount val="48"/>
                <c:pt idx="0">
                  <c:v>10918438.515072001</c:v>
                </c:pt>
                <c:pt idx="1">
                  <c:v>11585555.9343985</c:v>
                </c:pt>
                <c:pt idx="2">
                  <c:v>11353861.977134898</c:v>
                </c:pt>
                <c:pt idx="3">
                  <c:v>12302053.3479078</c:v>
                </c:pt>
                <c:pt idx="4">
                  <c:v>12939303.7941276</c:v>
                </c:pt>
                <c:pt idx="5">
                  <c:v>12949539.5043939</c:v>
                </c:pt>
                <c:pt idx="6">
                  <c:v>12902661.871388301</c:v>
                </c:pt>
                <c:pt idx="7">
                  <c:v>13199167.244240399</c:v>
                </c:pt>
                <c:pt idx="8">
                  <c:v>13490349.309115499</c:v>
                </c:pt>
                <c:pt idx="9">
                  <c:v>12250713.8634002</c:v>
                </c:pt>
                <c:pt idx="10">
                  <c:v>11310224.412526</c:v>
                </c:pt>
                <c:pt idx="11">
                  <c:v>11538179.3971675</c:v>
                </c:pt>
                <c:pt idx="12">
                  <c:v>13207332.589050598</c:v>
                </c:pt>
                <c:pt idx="13">
                  <c:v>14236355.547629602</c:v>
                </c:pt>
                <c:pt idx="14">
                  <c:v>15097444.952527501</c:v>
                </c:pt>
                <c:pt idx="15">
                  <c:v>16030296.939160801</c:v>
                </c:pt>
                <c:pt idx="16">
                  <c:v>15646990.497025</c:v>
                </c:pt>
                <c:pt idx="17">
                  <c:v>15210726.498584999</c:v>
                </c:pt>
                <c:pt idx="18">
                  <c:v>14812727.5942236</c:v>
                </c:pt>
                <c:pt idx="19">
                  <c:v>15640004.883975901</c:v>
                </c:pt>
                <c:pt idx="20">
                  <c:v>17590962.072285101</c:v>
                </c:pt>
                <c:pt idx="21">
                  <c:v>16876635.059910502</c:v>
                </c:pt>
                <c:pt idx="22">
                  <c:v>15739733.470707899</c:v>
                </c:pt>
                <c:pt idx="23">
                  <c:v>15577644.1730744</c:v>
                </c:pt>
                <c:pt idx="24">
                  <c:v>15633929.107260497</c:v>
                </c:pt>
                <c:pt idx="25">
                  <c:v>16976862.411165003</c:v>
                </c:pt>
                <c:pt idx="26">
                  <c:v>17685898.955244001</c:v>
                </c:pt>
                <c:pt idx="27">
                  <c:v>18541333.412852</c:v>
                </c:pt>
                <c:pt idx="28">
                  <c:v>19623627.6497235</c:v>
                </c:pt>
                <c:pt idx="29">
                  <c:v>19327407.5516367</c:v>
                </c:pt>
                <c:pt idx="30">
                  <c:v>21206306.102666799</c:v>
                </c:pt>
                <c:pt idx="31">
                  <c:v>22366618.526011597</c:v>
                </c:pt>
                <c:pt idx="32">
                  <c:v>23924187.555398401</c:v>
                </c:pt>
                <c:pt idx="33">
                  <c:v>22738868.769351903</c:v>
                </c:pt>
                <c:pt idx="34">
                  <c:v>18956948.594612602</c:v>
                </c:pt>
                <c:pt idx="35">
                  <c:v>16740110.347833201</c:v>
                </c:pt>
                <c:pt idx="36">
                  <c:v>15910649.835233599</c:v>
                </c:pt>
                <c:pt idx="37">
                  <c:v>17859552.441839099</c:v>
                </c:pt>
                <c:pt idx="38">
                  <c:v>18671494.705110002</c:v>
                </c:pt>
                <c:pt idx="39">
                  <c:v>18986068.908160005</c:v>
                </c:pt>
                <c:pt idx="40">
                  <c:v>20330761.3831065</c:v>
                </c:pt>
                <c:pt idx="41">
                  <c:v>19842957.929104302</c:v>
                </c:pt>
                <c:pt idx="42">
                  <c:v>22691914.920265399</c:v>
                </c:pt>
                <c:pt idx="43">
                  <c:v>23488253.273314402</c:v>
                </c:pt>
                <c:pt idx="44">
                  <c:v>24921089.364475202</c:v>
                </c:pt>
                <c:pt idx="45">
                  <c:v>23086101.661844898</c:v>
                </c:pt>
                <c:pt idx="46">
                  <c:v>19294341.8975164</c:v>
                </c:pt>
                <c:pt idx="47">
                  <c:v>17266661.994777597</c:v>
                </c:pt>
              </c:numCache>
            </c:numRef>
          </c:val>
          <c:extLst>
            <c:ext xmlns:c16="http://schemas.microsoft.com/office/drawing/2014/chart" uri="{C3380CC4-5D6E-409C-BE32-E72D297353CC}">
              <c16:uniqueId val="{00000003-1D51-499F-9967-FA9B1B56C7BA}"/>
            </c:ext>
          </c:extLst>
        </c:ser>
        <c:ser>
          <c:idx val="2"/>
          <c:order val="2"/>
          <c:tx>
            <c:strRef>
              <c:f>Report_Div!$D$63</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D51-499F-9967-FA9B1B56C7BA}"/>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D51-499F-9967-FA9B1B56C7BA}"/>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D51-499F-9967-FA9B1B56C7BA}"/>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D51-499F-9967-FA9B1B56C7BA}"/>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D51-499F-9967-FA9B1B56C7BA}"/>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Report_Div!$E$63:$AZ$63</c:f>
              <c:numCache>
                <c:formatCode>#,##0,,;\(#,##0,,\);\-;@</c:formatCode>
                <c:ptCount val="48"/>
                <c:pt idx="0">
                  <c:v>-17168647.217396401</c:v>
                </c:pt>
                <c:pt idx="1">
                  <c:v>-19511809.419222999</c:v>
                </c:pt>
                <c:pt idx="2">
                  <c:v>-20270006.6693496</c:v>
                </c:pt>
                <c:pt idx="3">
                  <c:v>-20834041.505499005</c:v>
                </c:pt>
                <c:pt idx="4">
                  <c:v>-20977831.253658</c:v>
                </c:pt>
                <c:pt idx="5">
                  <c:v>-21716634.816192299</c:v>
                </c:pt>
                <c:pt idx="6">
                  <c:v>-22379475.956424102</c:v>
                </c:pt>
                <c:pt idx="7">
                  <c:v>-22068121.148346905</c:v>
                </c:pt>
                <c:pt idx="8">
                  <c:v>-21954038.495811898</c:v>
                </c:pt>
                <c:pt idx="9">
                  <c:v>-20708071.074431598</c:v>
                </c:pt>
                <c:pt idx="10">
                  <c:v>-17609634.68668</c:v>
                </c:pt>
                <c:pt idx="11">
                  <c:v>-18830793.846900001</c:v>
                </c:pt>
                <c:pt idx="12">
                  <c:v>-21363376.482048299</c:v>
                </c:pt>
                <c:pt idx="13">
                  <c:v>-22559761.177428205</c:v>
                </c:pt>
                <c:pt idx="14">
                  <c:v>-26345633.603584502</c:v>
                </c:pt>
                <c:pt idx="15">
                  <c:v>-31153910.001517799</c:v>
                </c:pt>
                <c:pt idx="16">
                  <c:v>-29666612.159233596</c:v>
                </c:pt>
                <c:pt idx="17">
                  <c:v>-28098679.996047001</c:v>
                </c:pt>
                <c:pt idx="18">
                  <c:v>-27935907.132980697</c:v>
                </c:pt>
                <c:pt idx="19">
                  <c:v>-25969286.8661495</c:v>
                </c:pt>
                <c:pt idx="20">
                  <c:v>-28360274.511728499</c:v>
                </c:pt>
                <c:pt idx="21">
                  <c:v>-25739161.683387801</c:v>
                </c:pt>
                <c:pt idx="22">
                  <c:v>-23123021.990505304</c:v>
                </c:pt>
                <c:pt idx="23">
                  <c:v>-23003126.732956003</c:v>
                </c:pt>
                <c:pt idx="24">
                  <c:v>-22339227.443140499</c:v>
                </c:pt>
                <c:pt idx="25">
                  <c:v>-24346908.543155003</c:v>
                </c:pt>
                <c:pt idx="26">
                  <c:v>-28510909.4569536</c:v>
                </c:pt>
                <c:pt idx="27">
                  <c:v>-32144415.3318111</c:v>
                </c:pt>
                <c:pt idx="28">
                  <c:v>-32209677.869272798</c:v>
                </c:pt>
                <c:pt idx="29">
                  <c:v>-30969005.027275201</c:v>
                </c:pt>
                <c:pt idx="30">
                  <c:v>-32392308.1581272</c:v>
                </c:pt>
                <c:pt idx="31">
                  <c:v>-32015531.9443774</c:v>
                </c:pt>
                <c:pt idx="32">
                  <c:v>-32591433.137127206</c:v>
                </c:pt>
                <c:pt idx="33">
                  <c:v>-32872601.425115105</c:v>
                </c:pt>
                <c:pt idx="34">
                  <c:v>-31927118.455618598</c:v>
                </c:pt>
                <c:pt idx="35">
                  <c:v>-30998491.077588901</c:v>
                </c:pt>
                <c:pt idx="36">
                  <c:v>-22734632.030049603</c:v>
                </c:pt>
                <c:pt idx="37">
                  <c:v>-25612794.601973701</c:v>
                </c:pt>
                <c:pt idx="38">
                  <c:v>-30099758.927184001</c:v>
                </c:pt>
                <c:pt idx="39">
                  <c:v>-32915436.603888005</c:v>
                </c:pt>
                <c:pt idx="40">
                  <c:v>-33370347.556311198</c:v>
                </c:pt>
                <c:pt idx="41">
                  <c:v>-31795090.0668208</c:v>
                </c:pt>
                <c:pt idx="42">
                  <c:v>-34661552.900191605</c:v>
                </c:pt>
                <c:pt idx="43">
                  <c:v>-33621037.624211602</c:v>
                </c:pt>
                <c:pt idx="44">
                  <c:v>-33949492.154996604</c:v>
                </c:pt>
                <c:pt idx="45">
                  <c:v>-33374581.035112098</c:v>
                </c:pt>
                <c:pt idx="46">
                  <c:v>-32495353.153000396</c:v>
                </c:pt>
                <c:pt idx="47">
                  <c:v>-31973532.830035202</c:v>
                </c:pt>
              </c:numCache>
            </c:numRef>
          </c:val>
          <c:extLst>
            <c:ext xmlns:c16="http://schemas.microsoft.com/office/drawing/2014/chart" uri="{C3380CC4-5D6E-409C-BE32-E72D297353CC}">
              <c16:uniqueId val="{00000009-1D51-499F-9967-FA9B1B56C7BA}"/>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Report_Div!$D$64</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Report_Div!$E$64:$AZ$64</c:f>
              <c:numCache>
                <c:formatCode>#,##0,,;\(#,##0,,\);\-;@</c:formatCode>
                <c:ptCount val="48"/>
                <c:pt idx="0">
                  <c:v>5393969.4482388003</c:v>
                </c:pt>
                <c:pt idx="1">
                  <c:v>5112867.1300455015</c:v>
                </c:pt>
                <c:pt idx="2">
                  <c:v>3962772.713017399</c:v>
                </c:pt>
                <c:pt idx="3">
                  <c:v>4400524.8537119981</c:v>
                </c:pt>
                <c:pt idx="4">
                  <c:v>4195912.5467351954</c:v>
                </c:pt>
                <c:pt idx="5">
                  <c:v>5710580.880466003</c:v>
                </c:pt>
                <c:pt idx="6">
                  <c:v>4129480.0749495011</c:v>
                </c:pt>
                <c:pt idx="7">
                  <c:v>6115992.335146198</c:v>
                </c:pt>
                <c:pt idx="8">
                  <c:v>5445632.7636192013</c:v>
                </c:pt>
                <c:pt idx="9">
                  <c:v>4848599.266077999</c:v>
                </c:pt>
                <c:pt idx="10">
                  <c:v>6817557.5163690029</c:v>
                </c:pt>
                <c:pt idx="11">
                  <c:v>5817001.3273049966</c:v>
                </c:pt>
                <c:pt idx="12">
                  <c:v>6353115.8304641992</c:v>
                </c:pt>
                <c:pt idx="13">
                  <c:v>6468573.5409075962</c:v>
                </c:pt>
                <c:pt idx="14">
                  <c:v>6700080.4620764963</c:v>
                </c:pt>
                <c:pt idx="15">
                  <c:v>5624573.9935067976</c:v>
                </c:pt>
                <c:pt idx="16">
                  <c:v>4502108.6192409974</c:v>
                </c:pt>
                <c:pt idx="17">
                  <c:v>5834155.1821751976</c:v>
                </c:pt>
                <c:pt idx="18">
                  <c:v>5340645.9697068026</c:v>
                </c:pt>
                <c:pt idx="19">
                  <c:v>6503729.0457495991</c:v>
                </c:pt>
                <c:pt idx="20">
                  <c:v>5650141.8583583981</c:v>
                </c:pt>
                <c:pt idx="21">
                  <c:v>6573905.4956865003</c:v>
                </c:pt>
                <c:pt idx="22">
                  <c:v>6983863.1838536989</c:v>
                </c:pt>
                <c:pt idx="23">
                  <c:v>6388046.8705323981</c:v>
                </c:pt>
                <c:pt idx="24">
                  <c:v>7598287.7023465</c:v>
                </c:pt>
                <c:pt idx="25">
                  <c:v>6311463.3080999982</c:v>
                </c:pt>
                <c:pt idx="26">
                  <c:v>6945697.5155315967</c:v>
                </c:pt>
                <c:pt idx="27">
                  <c:v>5369874.3617109032</c:v>
                </c:pt>
                <c:pt idx="28">
                  <c:v>4561296.1570019992</c:v>
                </c:pt>
                <c:pt idx="29">
                  <c:v>6347040.3528234027</c:v>
                </c:pt>
                <c:pt idx="30">
                  <c:v>5474035.7090685917</c:v>
                </c:pt>
                <c:pt idx="31">
                  <c:v>7180889.2220168952</c:v>
                </c:pt>
                <c:pt idx="32">
                  <c:v>7667724.789728798</c:v>
                </c:pt>
                <c:pt idx="33">
                  <c:v>7198770.8303444972</c:v>
                </c:pt>
                <c:pt idx="34">
                  <c:v>7866614.8491821056</c:v>
                </c:pt>
                <c:pt idx="35">
                  <c:v>7288352.3371290015</c:v>
                </c:pt>
                <c:pt idx="36">
                  <c:v>7732777.4835087964</c:v>
                </c:pt>
                <c:pt idx="37">
                  <c:v>6639619.6897739945</c:v>
                </c:pt>
                <c:pt idx="38">
                  <c:v>7332765.7651290018</c:v>
                </c:pt>
                <c:pt idx="39">
                  <c:v>5498677.0578720057</c:v>
                </c:pt>
                <c:pt idx="40">
                  <c:v>4725661.6065580025</c:v>
                </c:pt>
                <c:pt idx="41">
                  <c:v>6516344.9551585997</c:v>
                </c:pt>
                <c:pt idx="42">
                  <c:v>5857519.5500482945</c:v>
                </c:pt>
                <c:pt idx="43">
                  <c:v>7540994.3876045989</c:v>
                </c:pt>
                <c:pt idx="44">
                  <c:v>7987232.7645214042</c:v>
                </c:pt>
                <c:pt idx="45">
                  <c:v>7308699.3427594984</c:v>
                </c:pt>
                <c:pt idx="46">
                  <c:v>8006623.8360393979</c:v>
                </c:pt>
                <c:pt idx="47">
                  <c:v>7517603.7486719973</c:v>
                </c:pt>
              </c:numCache>
            </c:numRef>
          </c:val>
          <c:smooth val="0"/>
          <c:extLst>
            <c:ext xmlns:c16="http://schemas.microsoft.com/office/drawing/2014/chart" uri="{C3380CC4-5D6E-409C-BE32-E72D297353CC}">
              <c16:uniqueId val="{0000000A-1D51-499F-9967-FA9B1B56C7BA}"/>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DIVUK(</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Report_Div!$D$66</c:f>
              <c:strCache>
                <c:ptCount val="1"/>
                <c:pt idx="0">
                  <c:v>AR</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Report_Div!$E$66:$AZ$66</c:f>
              <c:numCache>
                <c:formatCode>#,##0,,;\(#,##0,,\);\-;@</c:formatCode>
                <c:ptCount val="48"/>
                <c:pt idx="0">
                  <c:v>4316809.3659600001</c:v>
                </c:pt>
                <c:pt idx="1">
                  <c:v>3973311.7972988002</c:v>
                </c:pt>
                <c:pt idx="2">
                  <c:v>5511407.4143070001</c:v>
                </c:pt>
                <c:pt idx="3">
                  <c:v>5994534.9122805996</c:v>
                </c:pt>
                <c:pt idx="4">
                  <c:v>5369071.6891890001</c:v>
                </c:pt>
                <c:pt idx="5">
                  <c:v>7102833.8951067002</c:v>
                </c:pt>
                <c:pt idx="6">
                  <c:v>6756975.2955479994</c:v>
                </c:pt>
                <c:pt idx="7">
                  <c:v>6928632.6243912</c:v>
                </c:pt>
                <c:pt idx="8">
                  <c:v>10530741.540578399</c:v>
                </c:pt>
                <c:pt idx="9">
                  <c:v>7246068.7045383006</c:v>
                </c:pt>
                <c:pt idx="10">
                  <c:v>7651455.0518736001</c:v>
                </c:pt>
                <c:pt idx="11">
                  <c:v>7906016.4415774997</c:v>
                </c:pt>
                <c:pt idx="12">
                  <c:v>8207821.7852728004</c:v>
                </c:pt>
                <c:pt idx="13">
                  <c:v>8046140.4376395009</c:v>
                </c:pt>
                <c:pt idx="14">
                  <c:v>10490527.787467999</c:v>
                </c:pt>
                <c:pt idx="15">
                  <c:v>10767281.792756001</c:v>
                </c:pt>
                <c:pt idx="16">
                  <c:v>10973995.471584899</c:v>
                </c:pt>
                <c:pt idx="17">
                  <c:v>12023917.103120999</c:v>
                </c:pt>
                <c:pt idx="18">
                  <c:v>12299785.796847001</c:v>
                </c:pt>
                <c:pt idx="19">
                  <c:v>12054954.690149602</c:v>
                </c:pt>
                <c:pt idx="20">
                  <c:v>12223201.7327812</c:v>
                </c:pt>
                <c:pt idx="21">
                  <c:v>13570845.824448001</c:v>
                </c:pt>
                <c:pt idx="22">
                  <c:v>16869041.605560001</c:v>
                </c:pt>
                <c:pt idx="23">
                  <c:v>17461511.371919997</c:v>
                </c:pt>
                <c:pt idx="24">
                  <c:v>18376214.492424101</c:v>
                </c:pt>
                <c:pt idx="25">
                  <c:v>18649708.609708</c:v>
                </c:pt>
                <c:pt idx="26">
                  <c:v>17531913.137228999</c:v>
                </c:pt>
                <c:pt idx="27">
                  <c:v>19592237.985468201</c:v>
                </c:pt>
                <c:pt idx="28">
                  <c:v>19416679.980170701</c:v>
                </c:pt>
                <c:pt idx="29">
                  <c:v>18924090.588420801</c:v>
                </c:pt>
                <c:pt idx="30">
                  <c:v>19022784.090565201</c:v>
                </c:pt>
                <c:pt idx="31">
                  <c:v>19401351.776791204</c:v>
                </c:pt>
                <c:pt idx="32">
                  <c:v>18401706.2136642</c:v>
                </c:pt>
                <c:pt idx="33">
                  <c:v>18932667.105195999</c:v>
                </c:pt>
                <c:pt idx="34">
                  <c:v>22130697.4412391</c:v>
                </c:pt>
                <c:pt idx="35">
                  <c:v>24384747.391645204</c:v>
                </c:pt>
                <c:pt idx="36">
                  <c:v>19423621.978351798</c:v>
                </c:pt>
                <c:pt idx="37">
                  <c:v>19641255.877714001</c:v>
                </c:pt>
                <c:pt idx="38">
                  <c:v>17853057.138349202</c:v>
                </c:pt>
                <c:pt idx="39">
                  <c:v>19917831.252250798</c:v>
                </c:pt>
                <c:pt idx="40">
                  <c:v>19756038.786570001</c:v>
                </c:pt>
                <c:pt idx="41">
                  <c:v>19073330.946987998</c:v>
                </c:pt>
                <c:pt idx="42">
                  <c:v>20650752.304024804</c:v>
                </c:pt>
                <c:pt idx="43">
                  <c:v>20731401.495078299</c:v>
                </c:pt>
                <c:pt idx="44">
                  <c:v>18786046.1204958</c:v>
                </c:pt>
                <c:pt idx="45">
                  <c:v>18409696.468826</c:v>
                </c:pt>
                <c:pt idx="46">
                  <c:v>21389621.1611012</c:v>
                </c:pt>
                <c:pt idx="47">
                  <c:v>23802059.362592004</c:v>
                </c:pt>
              </c:numCache>
            </c:numRef>
          </c:val>
          <c:extLst>
            <c:ext xmlns:c16="http://schemas.microsoft.com/office/drawing/2014/chart" uri="{C3380CC4-5D6E-409C-BE32-E72D297353CC}">
              <c16:uniqueId val="{00000002-11DD-46C5-934E-4A68E33CB530}"/>
            </c:ext>
          </c:extLst>
        </c:ser>
        <c:ser>
          <c:idx val="1"/>
          <c:order val="1"/>
          <c:tx>
            <c:strRef>
              <c:f>Report_Div!$D$67</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Report_Div!$E$67:$AZ$67</c:f>
              <c:numCache>
                <c:formatCode>#,##0,,;\(#,##0,,\);\-;@</c:formatCode>
                <c:ptCount val="48"/>
                <c:pt idx="0">
                  <c:v>7796890.3376909997</c:v>
                </c:pt>
                <c:pt idx="1">
                  <c:v>9499880.3688932005</c:v>
                </c:pt>
                <c:pt idx="2">
                  <c:v>9189053.1854775008</c:v>
                </c:pt>
                <c:pt idx="3">
                  <c:v>10149650.3844092</c:v>
                </c:pt>
                <c:pt idx="4">
                  <c:v>9939283.7426999994</c:v>
                </c:pt>
                <c:pt idx="5">
                  <c:v>9979792.6623848006</c:v>
                </c:pt>
                <c:pt idx="6">
                  <c:v>10876945.8890808</c:v>
                </c:pt>
                <c:pt idx="7">
                  <c:v>11227155.321144599</c:v>
                </c:pt>
                <c:pt idx="8">
                  <c:v>10327722.886960199</c:v>
                </c:pt>
                <c:pt idx="9">
                  <c:v>8902333.9938858002</c:v>
                </c:pt>
                <c:pt idx="10">
                  <c:v>8443850.3793090004</c:v>
                </c:pt>
                <c:pt idx="11">
                  <c:v>8638323.9657003991</c:v>
                </c:pt>
                <c:pt idx="12">
                  <c:v>10716251.361347999</c:v>
                </c:pt>
                <c:pt idx="13">
                  <c:v>10581636.774216002</c:v>
                </c:pt>
                <c:pt idx="14">
                  <c:v>9682203.7825791985</c:v>
                </c:pt>
                <c:pt idx="15">
                  <c:v>10282779.515656</c:v>
                </c:pt>
                <c:pt idx="16">
                  <c:v>10406866.078433001</c:v>
                </c:pt>
                <c:pt idx="17">
                  <c:v>11187992.644289998</c:v>
                </c:pt>
                <c:pt idx="18">
                  <c:v>11461492.434541</c:v>
                </c:pt>
                <c:pt idx="19">
                  <c:v>12738204.240086799</c:v>
                </c:pt>
                <c:pt idx="20">
                  <c:v>13025016.873941801</c:v>
                </c:pt>
                <c:pt idx="21">
                  <c:v>11600593.275664799</c:v>
                </c:pt>
                <c:pt idx="22">
                  <c:v>10439561.04108</c:v>
                </c:pt>
                <c:pt idx="23">
                  <c:v>9802650.8651807997</c:v>
                </c:pt>
                <c:pt idx="24">
                  <c:v>11180341.943999799</c:v>
                </c:pt>
                <c:pt idx="25">
                  <c:v>12686751.2550504</c:v>
                </c:pt>
                <c:pt idx="26">
                  <c:v>12828721.335542999</c:v>
                </c:pt>
                <c:pt idx="27">
                  <c:v>12298540.460237199</c:v>
                </c:pt>
                <c:pt idx="28">
                  <c:v>13111945.525332399</c:v>
                </c:pt>
                <c:pt idx="29">
                  <c:v>13696468.445367998</c:v>
                </c:pt>
                <c:pt idx="30">
                  <c:v>14064456.801370798</c:v>
                </c:pt>
                <c:pt idx="31">
                  <c:v>13407774.11926</c:v>
                </c:pt>
                <c:pt idx="32">
                  <c:v>13912318.6275976</c:v>
                </c:pt>
                <c:pt idx="33">
                  <c:v>14809430.888983399</c:v>
                </c:pt>
                <c:pt idx="34">
                  <c:v>13256166.302568002</c:v>
                </c:pt>
                <c:pt idx="35">
                  <c:v>10639256.178100802</c:v>
                </c:pt>
                <c:pt idx="36">
                  <c:v>11817599.0816004</c:v>
                </c:pt>
                <c:pt idx="37">
                  <c:v>13361266.541593201</c:v>
                </c:pt>
                <c:pt idx="38">
                  <c:v>13063713.767156398</c:v>
                </c:pt>
                <c:pt idx="39">
                  <c:v>12502923.541336797</c:v>
                </c:pt>
                <c:pt idx="40">
                  <c:v>13341112.107239997</c:v>
                </c:pt>
                <c:pt idx="41">
                  <c:v>13804482.399979999</c:v>
                </c:pt>
                <c:pt idx="42">
                  <c:v>15268091.795239201</c:v>
                </c:pt>
                <c:pt idx="43">
                  <c:v>14326937.1959025</c:v>
                </c:pt>
                <c:pt idx="44">
                  <c:v>14202892.728882402</c:v>
                </c:pt>
                <c:pt idx="45">
                  <c:v>14400355.0068979</c:v>
                </c:pt>
                <c:pt idx="46">
                  <c:v>12812265.678176001</c:v>
                </c:pt>
                <c:pt idx="47">
                  <c:v>10385024.829568001</c:v>
                </c:pt>
              </c:numCache>
            </c:numRef>
          </c:val>
          <c:extLst>
            <c:ext xmlns:c16="http://schemas.microsoft.com/office/drawing/2014/chart" uri="{C3380CC4-5D6E-409C-BE32-E72D297353CC}">
              <c16:uniqueId val="{00000003-11DD-46C5-934E-4A68E33CB530}"/>
            </c:ext>
          </c:extLst>
        </c:ser>
        <c:ser>
          <c:idx val="2"/>
          <c:order val="2"/>
          <c:tx>
            <c:strRef>
              <c:f>Report_Div!$D$68</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1DD-46C5-934E-4A68E33CB530}"/>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DD-46C5-934E-4A68E33CB530}"/>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1DD-46C5-934E-4A68E33CB530}"/>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DD-46C5-934E-4A68E33CB530}"/>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1DD-46C5-934E-4A68E33CB530}"/>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Report_Div!$E$68:$AZ$68</c:f>
              <c:numCache>
                <c:formatCode>#,##0,,;\(#,##0,,\);\-;@</c:formatCode>
                <c:ptCount val="48"/>
                <c:pt idx="0">
                  <c:v>-21102498.065103002</c:v>
                </c:pt>
                <c:pt idx="1">
                  <c:v>-22179654.109863799</c:v>
                </c:pt>
                <c:pt idx="2">
                  <c:v>-23187798.1181955</c:v>
                </c:pt>
                <c:pt idx="3">
                  <c:v>-24866673.302517198</c:v>
                </c:pt>
                <c:pt idx="4">
                  <c:v>-25581843.756494999</c:v>
                </c:pt>
                <c:pt idx="5">
                  <c:v>-25299790.911979198</c:v>
                </c:pt>
                <c:pt idx="6">
                  <c:v>-26551831.226531196</c:v>
                </c:pt>
                <c:pt idx="7">
                  <c:v>-27351224.549992803</c:v>
                </c:pt>
                <c:pt idx="8">
                  <c:v>-30142363.701093301</c:v>
                </c:pt>
                <c:pt idx="9">
                  <c:v>-24378003.419569802</c:v>
                </c:pt>
                <c:pt idx="10">
                  <c:v>-25633841.3746446</c:v>
                </c:pt>
                <c:pt idx="11">
                  <c:v>-28455743.599492297</c:v>
                </c:pt>
                <c:pt idx="12">
                  <c:v>-33011610.5119792</c:v>
                </c:pt>
                <c:pt idx="13">
                  <c:v>-34540051.119885005</c:v>
                </c:pt>
                <c:pt idx="14">
                  <c:v>-36523258.251213603</c:v>
                </c:pt>
                <c:pt idx="15">
                  <c:v>-38206512.405376002</c:v>
                </c:pt>
                <c:pt idx="16">
                  <c:v>-39443287.547197394</c:v>
                </c:pt>
                <c:pt idx="17">
                  <c:v>-43044747.882328495</c:v>
                </c:pt>
                <c:pt idx="18">
                  <c:v>-44932889.735876001</c:v>
                </c:pt>
                <c:pt idx="19">
                  <c:v>-47253729.123001799</c:v>
                </c:pt>
                <c:pt idx="20">
                  <c:v>-49434816.08424519</c:v>
                </c:pt>
                <c:pt idx="21">
                  <c:v>-51352249.549867205</c:v>
                </c:pt>
                <c:pt idx="22">
                  <c:v>-52155672.134400003</c:v>
                </c:pt>
                <c:pt idx="23">
                  <c:v>-51315085.835428804</c:v>
                </c:pt>
                <c:pt idx="24">
                  <c:v>-55373042.673031203</c:v>
                </c:pt>
                <c:pt idx="25">
                  <c:v>-59237209.722085997</c:v>
                </c:pt>
                <c:pt idx="26">
                  <c:v>-61247802.711195007</c:v>
                </c:pt>
                <c:pt idx="27">
                  <c:v>-64259884.345415205</c:v>
                </c:pt>
                <c:pt idx="28">
                  <c:v>-67912894.585933596</c:v>
                </c:pt>
                <c:pt idx="29">
                  <c:v>-69842753.575773597</c:v>
                </c:pt>
                <c:pt idx="30">
                  <c:v>-72064086.169982493</c:v>
                </c:pt>
                <c:pt idx="31">
                  <c:v>-76175230.610740006</c:v>
                </c:pt>
                <c:pt idx="32">
                  <c:v>-78681005.792384803</c:v>
                </c:pt>
                <c:pt idx="33">
                  <c:v>-78367954.209058598</c:v>
                </c:pt>
                <c:pt idx="34">
                  <c:v>-79251660.690741003</c:v>
                </c:pt>
                <c:pt idx="35">
                  <c:v>-74800562.472489297</c:v>
                </c:pt>
                <c:pt idx="36">
                  <c:v>-58529195.396337599</c:v>
                </c:pt>
                <c:pt idx="37">
                  <c:v>-62386668.766913004</c:v>
                </c:pt>
                <c:pt idx="38">
                  <c:v>-62369720.454486005</c:v>
                </c:pt>
                <c:pt idx="39">
                  <c:v>-65327786.1176688</c:v>
                </c:pt>
                <c:pt idx="40">
                  <c:v>-69099855.429360002</c:v>
                </c:pt>
                <c:pt idx="41">
                  <c:v>-70393551.910746008</c:v>
                </c:pt>
                <c:pt idx="42">
                  <c:v>-78231324.417455003</c:v>
                </c:pt>
                <c:pt idx="43">
                  <c:v>-81397384.467847496</c:v>
                </c:pt>
                <c:pt idx="44">
                  <c:v>-80324345.278655216</c:v>
                </c:pt>
                <c:pt idx="45">
                  <c:v>-76203222.813529104</c:v>
                </c:pt>
                <c:pt idx="46">
                  <c:v>-76597811.843212008</c:v>
                </c:pt>
                <c:pt idx="47">
                  <c:v>-73013158.583527997</c:v>
                </c:pt>
              </c:numCache>
            </c:numRef>
          </c:val>
          <c:extLst>
            <c:ext xmlns:c16="http://schemas.microsoft.com/office/drawing/2014/chart" uri="{C3380CC4-5D6E-409C-BE32-E72D297353CC}">
              <c16:uniqueId val="{00000009-11DD-46C5-934E-4A68E33CB530}"/>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Report_Div!$D$69</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Report_Div!$E$69:$AZ$69</c:f>
              <c:numCache>
                <c:formatCode>#,##0,,;\(#,##0,,\);\-;@</c:formatCode>
                <c:ptCount val="48"/>
                <c:pt idx="0">
                  <c:v>-8988798.3614520002</c:v>
                </c:pt>
                <c:pt idx="1">
                  <c:v>-8706461.9436718002</c:v>
                </c:pt>
                <c:pt idx="2">
                  <c:v>-8487337.5184109993</c:v>
                </c:pt>
                <c:pt idx="3">
                  <c:v>-8722488.0058273971</c:v>
                </c:pt>
                <c:pt idx="4">
                  <c:v>-10273488.324606</c:v>
                </c:pt>
                <c:pt idx="5">
                  <c:v>-8217164.3544876976</c:v>
                </c:pt>
                <c:pt idx="6">
                  <c:v>-8917910.0419023968</c:v>
                </c:pt>
                <c:pt idx="7">
                  <c:v>-9195436.6044570003</c:v>
                </c:pt>
                <c:pt idx="8">
                  <c:v>-9283899.2735547032</c:v>
                </c:pt>
                <c:pt idx="9">
                  <c:v>-8229600.7211457025</c:v>
                </c:pt>
                <c:pt idx="10">
                  <c:v>-9538535.9434619993</c:v>
                </c:pt>
                <c:pt idx="11">
                  <c:v>-11911403.1922144</c:v>
                </c:pt>
                <c:pt idx="12">
                  <c:v>-14087537.365358399</c:v>
                </c:pt>
                <c:pt idx="13">
                  <c:v>-15912273.908029499</c:v>
                </c:pt>
                <c:pt idx="14">
                  <c:v>-16350526.681166405</c:v>
                </c:pt>
                <c:pt idx="15">
                  <c:v>-17156451.096963998</c:v>
                </c:pt>
                <c:pt idx="16">
                  <c:v>-18062425.997179497</c:v>
                </c:pt>
                <c:pt idx="17">
                  <c:v>-19832838.134917501</c:v>
                </c:pt>
                <c:pt idx="18">
                  <c:v>-21171611.504487999</c:v>
                </c:pt>
                <c:pt idx="19">
                  <c:v>-22460570.1927654</c:v>
                </c:pt>
                <c:pt idx="20">
                  <c:v>-24186597.477522194</c:v>
                </c:pt>
                <c:pt idx="21">
                  <c:v>-26180810.449754402</c:v>
                </c:pt>
                <c:pt idx="22">
                  <c:v>-24847069.487760004</c:v>
                </c:pt>
                <c:pt idx="23">
                  <c:v>-24050923.598328002</c:v>
                </c:pt>
                <c:pt idx="24">
                  <c:v>-25816486.236607306</c:v>
                </c:pt>
                <c:pt idx="25">
                  <c:v>-27900749.857327599</c:v>
                </c:pt>
                <c:pt idx="26">
                  <c:v>-30887168.238423008</c:v>
                </c:pt>
                <c:pt idx="27">
                  <c:v>-32369105.89970981</c:v>
                </c:pt>
                <c:pt idx="28">
                  <c:v>-35384269.0804305</c:v>
                </c:pt>
                <c:pt idx="29">
                  <c:v>-37222194.541984797</c:v>
                </c:pt>
                <c:pt idx="30">
                  <c:v>-38976845.278046504</c:v>
                </c:pt>
                <c:pt idx="31">
                  <c:v>-43366104.714688808</c:v>
                </c:pt>
                <c:pt idx="32">
                  <c:v>-46366980.951122992</c:v>
                </c:pt>
                <c:pt idx="33">
                  <c:v>-44625856.2148792</c:v>
                </c:pt>
                <c:pt idx="34">
                  <c:v>-43864796.946933895</c:v>
                </c:pt>
                <c:pt idx="35">
                  <c:v>-39776558.902743302</c:v>
                </c:pt>
                <c:pt idx="36">
                  <c:v>-27287974.336385403</c:v>
                </c:pt>
                <c:pt idx="37">
                  <c:v>-29384146.347605802</c:v>
                </c:pt>
                <c:pt idx="38">
                  <c:v>-31452949.548980407</c:v>
                </c:pt>
                <c:pt idx="39">
                  <c:v>-32907031.324081209</c:v>
                </c:pt>
                <c:pt idx="40">
                  <c:v>-36002704.535550006</c:v>
                </c:pt>
                <c:pt idx="41">
                  <c:v>-37515738.563777998</c:v>
                </c:pt>
                <c:pt idx="42">
                  <c:v>-42312480.318190992</c:v>
                </c:pt>
                <c:pt idx="43">
                  <c:v>-46339045.776866697</c:v>
                </c:pt>
                <c:pt idx="44">
                  <c:v>-47335406.42927701</c:v>
                </c:pt>
                <c:pt idx="45">
                  <c:v>-43393171.337805197</c:v>
                </c:pt>
                <c:pt idx="46">
                  <c:v>-42395925.003934808</c:v>
                </c:pt>
                <c:pt idx="47">
                  <c:v>-38826074.391367994</c:v>
                </c:pt>
              </c:numCache>
            </c:numRef>
          </c:val>
          <c:smooth val="0"/>
          <c:extLst>
            <c:ext xmlns:c16="http://schemas.microsoft.com/office/drawing/2014/chart" uri="{C3380CC4-5D6E-409C-BE32-E72D297353CC}">
              <c16:uniqueId val="{0000000A-11DD-46C5-934E-4A68E33CB530}"/>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RL(</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Report_Div!$D$81</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79B-4F3F-95AE-DF7E26F58183}"/>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9B-4F3F-95AE-DF7E26F58183}"/>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Report_Div!$E$81:$AZ$81</c:f>
              <c:numCache>
                <c:formatCode>#,##0,,;\(#,##0,,\);\-;@</c:formatCode>
                <c:ptCount val="48"/>
                <c:pt idx="0">
                  <c:v>2721939.7500750003</c:v>
                </c:pt>
                <c:pt idx="1">
                  <c:v>3018998.8435948002</c:v>
                </c:pt>
                <c:pt idx="2">
                  <c:v>3383169.8464170005</c:v>
                </c:pt>
                <c:pt idx="3">
                  <c:v>3119569.5827674004</c:v>
                </c:pt>
                <c:pt idx="4">
                  <c:v>2909725.9895339999</c:v>
                </c:pt>
                <c:pt idx="5">
                  <c:v>3124608.4093856006</c:v>
                </c:pt>
                <c:pt idx="6">
                  <c:v>3947989.5993575999</c:v>
                </c:pt>
                <c:pt idx="7">
                  <c:v>3235846.9392369003</c:v>
                </c:pt>
                <c:pt idx="8">
                  <c:v>3502900.24884</c:v>
                </c:pt>
                <c:pt idx="9">
                  <c:v>4361899.8340086006</c:v>
                </c:pt>
                <c:pt idx="10">
                  <c:v>4108805.3204573994</c:v>
                </c:pt>
                <c:pt idx="11">
                  <c:v>3412074.9170530001</c:v>
                </c:pt>
                <c:pt idx="12">
                  <c:v>4350512.6470592003</c:v>
                </c:pt>
                <c:pt idx="13">
                  <c:v>4995961.5797475008</c:v>
                </c:pt>
                <c:pt idx="14">
                  <c:v>5116224.4393453998</c:v>
                </c:pt>
                <c:pt idx="15">
                  <c:v>4950587.7674260009</c:v>
                </c:pt>
                <c:pt idx="16">
                  <c:v>4876331.0213310001</c:v>
                </c:pt>
                <c:pt idx="17">
                  <c:v>5758795.1447565006</c:v>
                </c:pt>
                <c:pt idx="18">
                  <c:v>5971075.9034569999</c:v>
                </c:pt>
                <c:pt idx="19">
                  <c:v>6435941.6774960002</c:v>
                </c:pt>
                <c:pt idx="20">
                  <c:v>5839329.4585961998</c:v>
                </c:pt>
                <c:pt idx="21">
                  <c:v>5271670.4997528</c:v>
                </c:pt>
                <c:pt idx="22">
                  <c:v>5628639.18762</c:v>
                </c:pt>
                <c:pt idx="23">
                  <c:v>4056332.5659647998</c:v>
                </c:pt>
                <c:pt idx="24">
                  <c:v>5113760.9976128004</c:v>
                </c:pt>
                <c:pt idx="25">
                  <c:v>5310698.9652463999</c:v>
                </c:pt>
                <c:pt idx="26">
                  <c:v>4734438.6732165003</c:v>
                </c:pt>
                <c:pt idx="27">
                  <c:v>4251053.1291747997</c:v>
                </c:pt>
                <c:pt idx="28">
                  <c:v>4205039.6695242003</c:v>
                </c:pt>
                <c:pt idx="29">
                  <c:v>4773283.3346783994</c:v>
                </c:pt>
                <c:pt idx="30">
                  <c:v>4544229.4726773994</c:v>
                </c:pt>
                <c:pt idx="31">
                  <c:v>4370544.7847063998</c:v>
                </c:pt>
                <c:pt idx="32">
                  <c:v>5244103.7264475999</c:v>
                </c:pt>
                <c:pt idx="33">
                  <c:v>4450941.2312398003</c:v>
                </c:pt>
                <c:pt idx="34">
                  <c:v>4433667.9918489</c:v>
                </c:pt>
                <c:pt idx="35">
                  <c:v>5385704.5900176</c:v>
                </c:pt>
                <c:pt idx="36">
                  <c:v>5405235.1503744004</c:v>
                </c:pt>
                <c:pt idx="37">
                  <c:v>5593052.3875112003</c:v>
                </c:pt>
                <c:pt idx="38">
                  <c:v>4821162.6129641999</c:v>
                </c:pt>
                <c:pt idx="39">
                  <c:v>4321699.1817911994</c:v>
                </c:pt>
                <c:pt idx="40">
                  <c:v>4278534.0694200005</c:v>
                </c:pt>
                <c:pt idx="41">
                  <c:v>4810926.7032239996</c:v>
                </c:pt>
                <c:pt idx="42">
                  <c:v>4933124.2370276004</c:v>
                </c:pt>
                <c:pt idx="43">
                  <c:v>4670165.2403600998</c:v>
                </c:pt>
                <c:pt idx="44">
                  <c:v>5353632.6100324001</c:v>
                </c:pt>
                <c:pt idx="45">
                  <c:v>4327994.3925713003</c:v>
                </c:pt>
                <c:pt idx="46">
                  <c:v>4285200.6337147998</c:v>
                </c:pt>
                <c:pt idx="47">
                  <c:v>5257009.9784960002</c:v>
                </c:pt>
              </c:numCache>
            </c:numRef>
          </c:val>
          <c:extLst>
            <c:ext xmlns:c16="http://schemas.microsoft.com/office/drawing/2014/chart" uri="{C3380CC4-5D6E-409C-BE32-E72D297353CC}">
              <c16:uniqueId val="{00000002-279B-4F3F-95AE-DF7E26F58183}"/>
            </c:ext>
          </c:extLst>
        </c:ser>
        <c:ser>
          <c:idx val="1"/>
          <c:order val="1"/>
          <c:tx>
            <c:strRef>
              <c:f>Report_Div!$D$82</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Report_Div!$E$82:$AZ$82</c:f>
              <c:numCache>
                <c:formatCode>#,##0,,;\(#,##0,,\);\-;@</c:formatCode>
                <c:ptCount val="48"/>
                <c:pt idx="0">
                  <c:v>1592391.640476</c:v>
                </c:pt>
                <c:pt idx="1">
                  <c:v>1874328.7797189998</c:v>
                </c:pt>
                <c:pt idx="2">
                  <c:v>2086239.3960825002</c:v>
                </c:pt>
                <c:pt idx="3">
                  <c:v>2661392.9616358001</c:v>
                </c:pt>
                <c:pt idx="4">
                  <c:v>2305257.7944239997</c:v>
                </c:pt>
                <c:pt idx="5">
                  <c:v>2528795.6146629001</c:v>
                </c:pt>
                <c:pt idx="6">
                  <c:v>3059279.2465655999</c:v>
                </c:pt>
                <c:pt idx="7">
                  <c:v>6480043.8170634005</c:v>
                </c:pt>
                <c:pt idx="8">
                  <c:v>10167368.333589898</c:v>
                </c:pt>
                <c:pt idx="9">
                  <c:v>4229451.2721902998</c:v>
                </c:pt>
                <c:pt idx="10">
                  <c:v>3069070.896495</c:v>
                </c:pt>
                <c:pt idx="11">
                  <c:v>2244107.1268262002</c:v>
                </c:pt>
                <c:pt idx="12">
                  <c:v>2499325.0935408003</c:v>
                </c:pt>
                <c:pt idx="13">
                  <c:v>3483999.6020475002</c:v>
                </c:pt>
                <c:pt idx="14">
                  <c:v>3626052.8876911998</c:v>
                </c:pt>
                <c:pt idx="15">
                  <c:v>3134339.1064380002</c:v>
                </c:pt>
                <c:pt idx="16">
                  <c:v>2927114.0537358001</c:v>
                </c:pt>
                <c:pt idx="17">
                  <c:v>3450892.7250104998</c:v>
                </c:pt>
                <c:pt idx="18">
                  <c:v>3581197.1426170007</c:v>
                </c:pt>
                <c:pt idx="19">
                  <c:v>2471656.4686658001</c:v>
                </c:pt>
                <c:pt idx="20">
                  <c:v>3603287.8971235999</c:v>
                </c:pt>
                <c:pt idx="21">
                  <c:v>3708407.2394951996</c:v>
                </c:pt>
                <c:pt idx="22">
                  <c:v>4991921.4912</c:v>
                </c:pt>
                <c:pt idx="23">
                  <c:v>5582371.9546848005</c:v>
                </c:pt>
                <c:pt idx="24">
                  <c:v>5269831.5352761</c:v>
                </c:pt>
                <c:pt idx="25">
                  <c:v>4336965.7747768005</c:v>
                </c:pt>
                <c:pt idx="26">
                  <c:v>4761347.5405484997</c:v>
                </c:pt>
                <c:pt idx="27">
                  <c:v>4100633.5741110998</c:v>
                </c:pt>
                <c:pt idx="28">
                  <c:v>4741600.9329888001</c:v>
                </c:pt>
                <c:pt idx="29">
                  <c:v>3288193.0003191996</c:v>
                </c:pt>
                <c:pt idx="30">
                  <c:v>3398856.3011194002</c:v>
                </c:pt>
                <c:pt idx="31">
                  <c:v>3161412.9684424</c:v>
                </c:pt>
                <c:pt idx="32">
                  <c:v>3530736.1830005995</c:v>
                </c:pt>
                <c:pt idx="33">
                  <c:v>3688703.4509106004</c:v>
                </c:pt>
                <c:pt idx="34">
                  <c:v>4454431.3913211003</c:v>
                </c:pt>
                <c:pt idx="35">
                  <c:v>5827514.3976759007</c:v>
                </c:pt>
                <c:pt idx="36">
                  <c:v>5570201.3966478007</c:v>
                </c:pt>
                <c:pt idx="37">
                  <c:v>4567548.8179444</c:v>
                </c:pt>
                <c:pt idx="38">
                  <c:v>4848564.3883578004</c:v>
                </c:pt>
                <c:pt idx="39">
                  <c:v>4168779.8819633992</c:v>
                </c:pt>
                <c:pt idx="40">
                  <c:v>4824473.1868799999</c:v>
                </c:pt>
                <c:pt idx="41">
                  <c:v>3314124.5556620001</c:v>
                </c:pt>
                <c:pt idx="42">
                  <c:v>3689730.1287356005</c:v>
                </c:pt>
                <c:pt idx="43">
                  <c:v>3378142.0127090998</c:v>
                </c:pt>
                <c:pt idx="44">
                  <c:v>3604479.4978793999</c:v>
                </c:pt>
                <c:pt idx="45">
                  <c:v>3586811.6476910999</c:v>
                </c:pt>
                <c:pt idx="46">
                  <c:v>4305268.742725201</c:v>
                </c:pt>
                <c:pt idx="47">
                  <c:v>5688262.4782640003</c:v>
                </c:pt>
              </c:numCache>
            </c:numRef>
          </c:val>
          <c:extLst>
            <c:ext xmlns:c16="http://schemas.microsoft.com/office/drawing/2014/chart" uri="{C3380CC4-5D6E-409C-BE32-E72D297353CC}">
              <c16:uniqueId val="{00000003-279B-4F3F-95AE-DF7E26F58183}"/>
            </c:ext>
          </c:extLst>
        </c:ser>
        <c:ser>
          <c:idx val="2"/>
          <c:order val="2"/>
          <c:tx>
            <c:strRef>
              <c:f>Report_Div!$D$83</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79B-4F3F-95AE-DF7E26F58183}"/>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9B-4F3F-95AE-DF7E26F58183}"/>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79B-4F3F-95AE-DF7E26F58183}"/>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79B-4F3F-95AE-DF7E26F58183}"/>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79B-4F3F-95AE-DF7E26F58183}"/>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Report_Div!$E$83:$AZ$83</c:f>
              <c:numCache>
                <c:formatCode>#,##0,,;\(#,##0,,\);\-;@</c:formatCode>
                <c:ptCount val="48"/>
                <c:pt idx="0">
                  <c:v>-4837626.736215</c:v>
                </c:pt>
                <c:pt idx="1">
                  <c:v>-4564835.5940528</c:v>
                </c:pt>
                <c:pt idx="2">
                  <c:v>-6068627.3612909997</c:v>
                </c:pt>
                <c:pt idx="3">
                  <c:v>-6410857.3357905997</c:v>
                </c:pt>
                <c:pt idx="4">
                  <c:v>-5847621.6851909989</c:v>
                </c:pt>
                <c:pt idx="5">
                  <c:v>-7293436.0342470007</c:v>
                </c:pt>
                <c:pt idx="6">
                  <c:v>-7552258.6474128002</c:v>
                </c:pt>
                <c:pt idx="7">
                  <c:v>-8208909.2676599994</c:v>
                </c:pt>
                <c:pt idx="8">
                  <c:v>-12065444.3472057</c:v>
                </c:pt>
                <c:pt idx="9">
                  <c:v>-7899398.8547174996</c:v>
                </c:pt>
                <c:pt idx="10">
                  <c:v>-8004921.914554799</c:v>
                </c:pt>
                <c:pt idx="11">
                  <c:v>-9142039.4232936986</c:v>
                </c:pt>
                <c:pt idx="12">
                  <c:v>-8809899.6603399999</c:v>
                </c:pt>
                <c:pt idx="13">
                  <c:v>-9230233.2955710012</c:v>
                </c:pt>
                <c:pt idx="14">
                  <c:v>-10153925.1206546</c:v>
                </c:pt>
                <c:pt idx="15">
                  <c:v>-10022826.403218001</c:v>
                </c:pt>
                <c:pt idx="16">
                  <c:v>-9635117.7444490008</c:v>
                </c:pt>
                <c:pt idx="17">
                  <c:v>-12316675.720040999</c:v>
                </c:pt>
                <c:pt idx="18">
                  <c:v>-11746545.239304001</c:v>
                </c:pt>
                <c:pt idx="19">
                  <c:v>-12006149.945450801</c:v>
                </c:pt>
                <c:pt idx="20">
                  <c:v>-13457952.385868201</c:v>
                </c:pt>
                <c:pt idx="21">
                  <c:v>-13430688.828163199</c:v>
                </c:pt>
                <c:pt idx="22">
                  <c:v>-15058017.365640001</c:v>
                </c:pt>
                <c:pt idx="23">
                  <c:v>-17243362.548297599</c:v>
                </c:pt>
                <c:pt idx="24">
                  <c:v>-18284413.502322499</c:v>
                </c:pt>
                <c:pt idx="25">
                  <c:v>-18810532.106233999</c:v>
                </c:pt>
                <c:pt idx="26">
                  <c:v>-18910207.438542001</c:v>
                </c:pt>
                <c:pt idx="27">
                  <c:v>-18440766.237119198</c:v>
                </c:pt>
                <c:pt idx="28">
                  <c:v>-17936410.678463101</c:v>
                </c:pt>
                <c:pt idx="29">
                  <c:v>-17887041.813796002</c:v>
                </c:pt>
                <c:pt idx="30">
                  <c:v>-17134912.923974998</c:v>
                </c:pt>
                <c:pt idx="31">
                  <c:v>-17021849.573605601</c:v>
                </c:pt>
                <c:pt idx="32">
                  <c:v>-17515252.691735402</c:v>
                </c:pt>
                <c:pt idx="33">
                  <c:v>-16775501.1502266</c:v>
                </c:pt>
                <c:pt idx="34">
                  <c:v>-19205116.621626601</c:v>
                </c:pt>
                <c:pt idx="35">
                  <c:v>-22340267.489600096</c:v>
                </c:pt>
                <c:pt idx="36">
                  <c:v>-19326588.515354998</c:v>
                </c:pt>
                <c:pt idx="37">
                  <c:v>-19810629.861646999</c:v>
                </c:pt>
                <c:pt idx="38">
                  <c:v>-19256598.595701598</c:v>
                </c:pt>
                <c:pt idx="39">
                  <c:v>-18747223.790644798</c:v>
                </c:pt>
                <c:pt idx="40">
                  <c:v>-18249897.789809998</c:v>
                </c:pt>
                <c:pt idx="41">
                  <c:v>-18028103.732810002</c:v>
                </c:pt>
                <c:pt idx="42">
                  <c:v>-18601317.286650002</c:v>
                </c:pt>
                <c:pt idx="43">
                  <c:v>-18188773.739022899</c:v>
                </c:pt>
                <c:pt idx="44">
                  <c:v>-17881078.040184602</c:v>
                </c:pt>
                <c:pt idx="45">
                  <c:v>-16312117.176737102</c:v>
                </c:pt>
                <c:pt idx="46">
                  <c:v>-18562007.364751201</c:v>
                </c:pt>
                <c:pt idx="47">
                  <c:v>-21806433.522696</c:v>
                </c:pt>
              </c:numCache>
            </c:numRef>
          </c:val>
          <c:extLst>
            <c:ext xmlns:c16="http://schemas.microsoft.com/office/drawing/2014/chart" uri="{C3380CC4-5D6E-409C-BE32-E72D297353CC}">
              <c16:uniqueId val="{00000009-279B-4F3F-95AE-DF7E26F58183}"/>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Report_Div!$D$84</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Report_Div!$E$84:$AZ$84</c:f>
              <c:numCache>
                <c:formatCode>#,##0,,;\(#,##0,,\);\-;@</c:formatCode>
                <c:ptCount val="48"/>
                <c:pt idx="0">
                  <c:v>-523295.34566399956</c:v>
                </c:pt>
                <c:pt idx="1">
                  <c:v>328492.0292609997</c:v>
                </c:pt>
                <c:pt idx="2">
                  <c:v>-599218.11879149918</c:v>
                </c:pt>
                <c:pt idx="3">
                  <c:v>-629894.79138739966</c:v>
                </c:pt>
                <c:pt idx="4">
                  <c:v>-632637.90123299882</c:v>
                </c:pt>
                <c:pt idx="5">
                  <c:v>-1640032.0101985007</c:v>
                </c:pt>
                <c:pt idx="6">
                  <c:v>-544989.80148960021</c:v>
                </c:pt>
                <c:pt idx="7">
                  <c:v>1506981.4886403007</c:v>
                </c:pt>
                <c:pt idx="8">
                  <c:v>1604824.2352241992</c:v>
                </c:pt>
                <c:pt idx="9">
                  <c:v>691952.25148140045</c:v>
                </c:pt>
                <c:pt idx="10">
                  <c:v>-827045.69760239986</c:v>
                </c:pt>
                <c:pt idx="11">
                  <c:v>-3485857.3794144993</c:v>
                </c:pt>
                <c:pt idx="12">
                  <c:v>-1960061.9197399998</c:v>
                </c:pt>
                <c:pt idx="13">
                  <c:v>-750272.11377600103</c:v>
                </c:pt>
                <c:pt idx="14">
                  <c:v>-1411647.7936180001</c:v>
                </c:pt>
                <c:pt idx="15">
                  <c:v>-1937899.529354</c:v>
                </c:pt>
                <c:pt idx="16">
                  <c:v>-1831672.6693822003</c:v>
                </c:pt>
                <c:pt idx="17">
                  <c:v>-3106987.8502739985</c:v>
                </c:pt>
                <c:pt idx="18">
                  <c:v>-2194272.1932299994</c:v>
                </c:pt>
                <c:pt idx="19">
                  <c:v>-3098551.7992890016</c:v>
                </c:pt>
                <c:pt idx="20">
                  <c:v>-4015335.0301484014</c:v>
                </c:pt>
                <c:pt idx="21">
                  <c:v>-4450611.088915199</c:v>
                </c:pt>
                <c:pt idx="22">
                  <c:v>-4437456.6868200013</c:v>
                </c:pt>
                <c:pt idx="23">
                  <c:v>-7604658.0276479991</c:v>
                </c:pt>
                <c:pt idx="24">
                  <c:v>-7900820.9694335973</c:v>
                </c:pt>
                <c:pt idx="25">
                  <c:v>-9162867.3662107959</c:v>
                </c:pt>
                <c:pt idx="26">
                  <c:v>-9414421.224777</c:v>
                </c:pt>
                <c:pt idx="27">
                  <c:v>-10089079.533833297</c:v>
                </c:pt>
                <c:pt idx="28">
                  <c:v>-8989770.0759500992</c:v>
                </c:pt>
                <c:pt idx="29">
                  <c:v>-9825565.4787984025</c:v>
                </c:pt>
                <c:pt idx="30">
                  <c:v>-9191827.1501781996</c:v>
                </c:pt>
                <c:pt idx="31">
                  <c:v>-9489891.820456801</c:v>
                </c:pt>
                <c:pt idx="32">
                  <c:v>-8740412.7822872009</c:v>
                </c:pt>
                <c:pt idx="33">
                  <c:v>-8635856.4680762012</c:v>
                </c:pt>
                <c:pt idx="34">
                  <c:v>-10317017.238456601</c:v>
                </c:pt>
                <c:pt idx="35">
                  <c:v>-11127048.501906598</c:v>
                </c:pt>
                <c:pt idx="36">
                  <c:v>-8351151.9683327982</c:v>
                </c:pt>
                <c:pt idx="37">
                  <c:v>-9650028.6561913993</c:v>
                </c:pt>
                <c:pt idx="38">
                  <c:v>-9586871.5943795983</c:v>
                </c:pt>
                <c:pt idx="39">
                  <c:v>-10256744.726890199</c:v>
                </c:pt>
                <c:pt idx="40">
                  <c:v>-9146890.5335099977</c:v>
                </c:pt>
                <c:pt idx="41">
                  <c:v>-9903052.4739240017</c:v>
                </c:pt>
                <c:pt idx="42">
                  <c:v>-9978462.9208868016</c:v>
                </c:pt>
                <c:pt idx="43">
                  <c:v>-10140466.485953702</c:v>
                </c:pt>
                <c:pt idx="44">
                  <c:v>-8922965.9322728012</c:v>
                </c:pt>
                <c:pt idx="45">
                  <c:v>-8397311.1364747025</c:v>
                </c:pt>
                <c:pt idx="46">
                  <c:v>-9971537.9883112013</c:v>
                </c:pt>
                <c:pt idx="47">
                  <c:v>-10861161.065935999</c:v>
                </c:pt>
              </c:numCache>
            </c:numRef>
          </c:val>
          <c:smooth val="0"/>
          <c:extLst>
            <c:ext xmlns:c16="http://schemas.microsoft.com/office/drawing/2014/chart" uri="{C3380CC4-5D6E-409C-BE32-E72D297353CC}">
              <c16:uniqueId val="{0000000A-279B-4F3F-95AE-DF7E26F58183}"/>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DLE(</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Report_Div!$D$76</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0E9-469D-8228-48C7A6805153}"/>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0E9-469D-8228-48C7A6805153}"/>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Report_Div!$E$76:$AZ$76</c:f>
              <c:numCache>
                <c:formatCode>#,##0,,;\(#,##0,,\);\-;@</c:formatCode>
                <c:ptCount val="48"/>
                <c:pt idx="0">
                  <c:v>977995.87823520007</c:v>
                </c:pt>
                <c:pt idx="1">
                  <c:v>1221867.6584094998</c:v>
                </c:pt>
                <c:pt idx="2">
                  <c:v>1316165.9583190999</c:v>
                </c:pt>
                <c:pt idx="3">
                  <c:v>980618.89587840019</c:v>
                </c:pt>
                <c:pt idx="4">
                  <c:v>1194173.9514828001</c:v>
                </c:pt>
                <c:pt idx="5">
                  <c:v>1360142.3391406001</c:v>
                </c:pt>
                <c:pt idx="6">
                  <c:v>1072892.9540523</c:v>
                </c:pt>
                <c:pt idx="7">
                  <c:v>1143805.9245279001</c:v>
                </c:pt>
                <c:pt idx="8">
                  <c:v>1105997.6194868998</c:v>
                </c:pt>
                <c:pt idx="9">
                  <c:v>1040131.30742</c:v>
                </c:pt>
                <c:pt idx="10">
                  <c:v>1201035.6859350002</c:v>
                </c:pt>
                <c:pt idx="11">
                  <c:v>899479.50023749995</c:v>
                </c:pt>
                <c:pt idx="12">
                  <c:v>882816.98495760001</c:v>
                </c:pt>
                <c:pt idx="13">
                  <c:v>989835.7455046</c:v>
                </c:pt>
                <c:pt idx="14">
                  <c:v>686099.02505699999</c:v>
                </c:pt>
                <c:pt idx="15">
                  <c:v>704527.09281539998</c:v>
                </c:pt>
                <c:pt idx="16">
                  <c:v>1008355.2813852</c:v>
                </c:pt>
                <c:pt idx="17">
                  <c:v>936451.163742</c:v>
                </c:pt>
                <c:pt idx="18">
                  <c:v>754911.04949820007</c:v>
                </c:pt>
                <c:pt idx="19">
                  <c:v>763365.54376690008</c:v>
                </c:pt>
                <c:pt idx="20">
                  <c:v>872914.91917789995</c:v>
                </c:pt>
                <c:pt idx="21">
                  <c:v>737535.80297439988</c:v>
                </c:pt>
                <c:pt idx="22">
                  <c:v>832875.19008450012</c:v>
                </c:pt>
                <c:pt idx="23">
                  <c:v>545459.50953280006</c:v>
                </c:pt>
                <c:pt idx="24">
                  <c:v>596997.13466500002</c:v>
                </c:pt>
                <c:pt idx="25">
                  <c:v>801548.50128500001</c:v>
                </c:pt>
                <c:pt idx="26">
                  <c:v>854069.19664500002</c:v>
                </c:pt>
                <c:pt idx="27">
                  <c:v>1261483.0789131999</c:v>
                </c:pt>
                <c:pt idx="28">
                  <c:v>1256189.7892986001</c:v>
                </c:pt>
                <c:pt idx="29">
                  <c:v>1235638.8495791997</c:v>
                </c:pt>
                <c:pt idx="30">
                  <c:v>877722.68867159996</c:v>
                </c:pt>
                <c:pt idx="31">
                  <c:v>475152.75522999995</c:v>
                </c:pt>
                <c:pt idx="32">
                  <c:v>738566.06664000009</c:v>
                </c:pt>
                <c:pt idx="33">
                  <c:v>494620.19341350003</c:v>
                </c:pt>
                <c:pt idx="34">
                  <c:v>387578.38856440003</c:v>
                </c:pt>
                <c:pt idx="35">
                  <c:v>441530.57000809995</c:v>
                </c:pt>
                <c:pt idx="36">
                  <c:v>607563.99092799996</c:v>
                </c:pt>
                <c:pt idx="37">
                  <c:v>843223.98018389987</c:v>
                </c:pt>
                <c:pt idx="38">
                  <c:v>901664.57036250003</c:v>
                </c:pt>
                <c:pt idx="39">
                  <c:v>1291741.2210560003</c:v>
                </c:pt>
                <c:pt idx="40">
                  <c:v>1301456.3522093999</c:v>
                </c:pt>
                <c:pt idx="41">
                  <c:v>1268598.9904368001</c:v>
                </c:pt>
                <c:pt idx="42">
                  <c:v>939211.5948198</c:v>
                </c:pt>
                <c:pt idx="43">
                  <c:v>498980.57882</c:v>
                </c:pt>
                <c:pt idx="44">
                  <c:v>769341.52542000008</c:v>
                </c:pt>
                <c:pt idx="45">
                  <c:v>502173.26925849996</c:v>
                </c:pt>
                <c:pt idx="46">
                  <c:v>394476.4582616</c:v>
                </c:pt>
                <c:pt idx="47">
                  <c:v>455418.68926080002</c:v>
                </c:pt>
              </c:numCache>
            </c:numRef>
          </c:val>
          <c:extLst>
            <c:ext xmlns:c16="http://schemas.microsoft.com/office/drawing/2014/chart" uri="{C3380CC4-5D6E-409C-BE32-E72D297353CC}">
              <c16:uniqueId val="{00000002-90E9-469D-8228-48C7A6805153}"/>
            </c:ext>
          </c:extLst>
        </c:ser>
        <c:ser>
          <c:idx val="1"/>
          <c:order val="1"/>
          <c:tx>
            <c:strRef>
              <c:f>Report_Div!$D$77</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Report_Div!$E$77:$AZ$77</c:f>
              <c:numCache>
                <c:formatCode>#,##0,,;\(#,##0,,\);\-;@</c:formatCode>
                <c:ptCount val="48"/>
                <c:pt idx="0">
                  <c:v>2236217.7702347999</c:v>
                </c:pt>
                <c:pt idx="1">
                  <c:v>2191205.865729</c:v>
                </c:pt>
                <c:pt idx="2">
                  <c:v>2301223.7025035</c:v>
                </c:pt>
                <c:pt idx="3">
                  <c:v>2610768.3201072002</c:v>
                </c:pt>
                <c:pt idx="4">
                  <c:v>2751572.0695991996</c:v>
                </c:pt>
                <c:pt idx="5">
                  <c:v>2716802.6337842001</c:v>
                </c:pt>
                <c:pt idx="6">
                  <c:v>3058169.6350866002</c:v>
                </c:pt>
                <c:pt idx="7">
                  <c:v>3151385.6076062997</c:v>
                </c:pt>
                <c:pt idx="8">
                  <c:v>3424799.9353586994</c:v>
                </c:pt>
                <c:pt idx="9">
                  <c:v>3445308.4793611998</c:v>
                </c:pt>
                <c:pt idx="10">
                  <c:v>3504081.01443</c:v>
                </c:pt>
                <c:pt idx="11">
                  <c:v>3548047.8596674995</c:v>
                </c:pt>
                <c:pt idx="12">
                  <c:v>3902013.8207147997</c:v>
                </c:pt>
                <c:pt idx="13">
                  <c:v>4054957.5021302002</c:v>
                </c:pt>
                <c:pt idx="14">
                  <c:v>4245705.5769495005</c:v>
                </c:pt>
                <c:pt idx="15">
                  <c:v>4246614.8470368003</c:v>
                </c:pt>
                <c:pt idx="16">
                  <c:v>4369030.4127782006</c:v>
                </c:pt>
                <c:pt idx="17">
                  <c:v>4393013.0824278006</c:v>
                </c:pt>
                <c:pt idx="18">
                  <c:v>4501478.5744310999</c:v>
                </c:pt>
                <c:pt idx="19">
                  <c:v>4249938.8142221998</c:v>
                </c:pt>
                <c:pt idx="20">
                  <c:v>4180229.8344729994</c:v>
                </c:pt>
                <c:pt idx="21">
                  <c:v>4274344.0827100994</c:v>
                </c:pt>
                <c:pt idx="22">
                  <c:v>4097701.8147153002</c:v>
                </c:pt>
                <c:pt idx="23">
                  <c:v>4106127.4307508003</c:v>
                </c:pt>
                <c:pt idx="24">
                  <c:v>4268074.3444520002</c:v>
                </c:pt>
                <c:pt idx="25">
                  <c:v>4441155.4055250008</c:v>
                </c:pt>
                <c:pt idx="26">
                  <c:v>4490595.0846054005</c:v>
                </c:pt>
                <c:pt idx="27">
                  <c:v>4595453.3549314002</c:v>
                </c:pt>
                <c:pt idx="28">
                  <c:v>4682920.0421757</c:v>
                </c:pt>
                <c:pt idx="29">
                  <c:v>4564093.6080141002</c:v>
                </c:pt>
                <c:pt idx="30">
                  <c:v>4534587.3779511992</c:v>
                </c:pt>
                <c:pt idx="31">
                  <c:v>4693029.3557614991</c:v>
                </c:pt>
                <c:pt idx="32">
                  <c:v>4400278.5423800005</c:v>
                </c:pt>
                <c:pt idx="33">
                  <c:v>4409071.5925145997</c:v>
                </c:pt>
                <c:pt idx="34">
                  <c:v>4620350.0469969008</c:v>
                </c:pt>
                <c:pt idx="35">
                  <c:v>4091218.195264</c:v>
                </c:pt>
                <c:pt idx="36">
                  <c:v>4343619.3102463996</c:v>
                </c:pt>
                <c:pt idx="37">
                  <c:v>4672067.5438334998</c:v>
                </c:pt>
                <c:pt idx="38">
                  <c:v>4740845.9449635008</c:v>
                </c:pt>
                <c:pt idx="39">
                  <c:v>4705680.6605120003</c:v>
                </c:pt>
                <c:pt idx="40">
                  <c:v>4851668.1855703006</c:v>
                </c:pt>
                <c:pt idx="41">
                  <c:v>4685838.8641289007</c:v>
                </c:pt>
                <c:pt idx="42">
                  <c:v>4852258.1198636005</c:v>
                </c:pt>
                <c:pt idx="43">
                  <c:v>4928374.040941</c:v>
                </c:pt>
                <c:pt idx="44">
                  <c:v>4583634.6387650007</c:v>
                </c:pt>
                <c:pt idx="45">
                  <c:v>4476400.1257766001</c:v>
                </c:pt>
                <c:pt idx="46">
                  <c:v>4702582.4355665995</c:v>
                </c:pt>
                <c:pt idx="47">
                  <c:v>4219905.3803519998</c:v>
                </c:pt>
              </c:numCache>
            </c:numRef>
          </c:val>
          <c:extLst>
            <c:ext xmlns:c16="http://schemas.microsoft.com/office/drawing/2014/chart" uri="{C3380CC4-5D6E-409C-BE32-E72D297353CC}">
              <c16:uniqueId val="{00000003-90E9-469D-8228-48C7A6805153}"/>
            </c:ext>
          </c:extLst>
        </c:ser>
        <c:ser>
          <c:idx val="2"/>
          <c:order val="2"/>
          <c:tx>
            <c:strRef>
              <c:f>Report_Div!$D$78</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0E9-469D-8228-48C7A6805153}"/>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0E9-469D-8228-48C7A6805153}"/>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0E9-469D-8228-48C7A6805153}"/>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0E9-469D-8228-48C7A6805153}"/>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0E9-469D-8228-48C7A6805153}"/>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Report_Div!$E$78:$AZ$78</c:f>
              <c:numCache>
                <c:formatCode>#,##0,,;\(#,##0,,\);\-;@</c:formatCode>
                <c:ptCount val="48"/>
                <c:pt idx="0">
                  <c:v>-700674.87093119987</c:v>
                </c:pt>
                <c:pt idx="1">
                  <c:v>-795892.29734349984</c:v>
                </c:pt>
                <c:pt idx="2">
                  <c:v>-914890.4513517</c:v>
                </c:pt>
                <c:pt idx="3">
                  <c:v>-900496.13532300002</c:v>
                </c:pt>
                <c:pt idx="4">
                  <c:v>-877950.04122120002</c:v>
                </c:pt>
                <c:pt idx="5">
                  <c:v>-726582.17176809988</c:v>
                </c:pt>
                <c:pt idx="6">
                  <c:v>-685278.28423930006</c:v>
                </c:pt>
                <c:pt idx="7">
                  <c:v>-612953.58370470011</c:v>
                </c:pt>
                <c:pt idx="8">
                  <c:v>-625103.81273549993</c:v>
                </c:pt>
                <c:pt idx="9">
                  <c:v>-635090.27107180003</c:v>
                </c:pt>
                <c:pt idx="10">
                  <c:v>-789145.54159399995</c:v>
                </c:pt>
                <c:pt idx="11">
                  <c:v>-644022.86961249996</c:v>
                </c:pt>
                <c:pt idx="12">
                  <c:v>-918114.29263259994</c:v>
                </c:pt>
                <c:pt idx="13">
                  <c:v>-1132462.7493902002</c:v>
                </c:pt>
                <c:pt idx="14">
                  <c:v>-1172480.0721674999</c:v>
                </c:pt>
                <c:pt idx="15">
                  <c:v>-1241269.3356354001</c:v>
                </c:pt>
                <c:pt idx="16">
                  <c:v>-1169372.0048737999</c:v>
                </c:pt>
                <c:pt idx="17">
                  <c:v>-838539.97997520003</c:v>
                </c:pt>
                <c:pt idx="18">
                  <c:v>-599372.23424489994</c:v>
                </c:pt>
                <c:pt idx="19">
                  <c:v>-561320.74527810002</c:v>
                </c:pt>
                <c:pt idx="20">
                  <c:v>-545252.31328269991</c:v>
                </c:pt>
                <c:pt idx="21">
                  <c:v>-860237.18266030005</c:v>
                </c:pt>
                <c:pt idx="22">
                  <c:v>-682724.01218939992</c:v>
                </c:pt>
                <c:pt idx="23">
                  <c:v>-795336.94298320008</c:v>
                </c:pt>
                <c:pt idx="24">
                  <c:v>-852550.491668</c:v>
                </c:pt>
                <c:pt idx="25">
                  <c:v>-890013.82582500007</c:v>
                </c:pt>
                <c:pt idx="26">
                  <c:v>-988945.30131120002</c:v>
                </c:pt>
                <c:pt idx="27">
                  <c:v>-803194.00367659994</c:v>
                </c:pt>
                <c:pt idx="28">
                  <c:v>-623621.36768490006</c:v>
                </c:pt>
                <c:pt idx="29">
                  <c:v>-641862.4104716999</c:v>
                </c:pt>
                <c:pt idx="30">
                  <c:v>-728663.37468839996</c:v>
                </c:pt>
                <c:pt idx="31">
                  <c:v>-442895.41959509993</c:v>
                </c:pt>
                <c:pt idx="32">
                  <c:v>-584411.34080080001</c:v>
                </c:pt>
                <c:pt idx="33">
                  <c:v>-483944.14260060003</c:v>
                </c:pt>
                <c:pt idx="34">
                  <c:v>-500125.47022870003</c:v>
                </c:pt>
                <c:pt idx="35">
                  <c:v>-442045.16966900002</c:v>
                </c:pt>
                <c:pt idx="36">
                  <c:v>-867640.64533760003</c:v>
                </c:pt>
                <c:pt idx="37">
                  <c:v>-936288.94499549991</c:v>
                </c:pt>
                <c:pt idx="38">
                  <c:v>-1044057.019878</c:v>
                </c:pt>
                <c:pt idx="39">
                  <c:v>-822459.54812800011</c:v>
                </c:pt>
                <c:pt idx="40">
                  <c:v>-646093.44643710006</c:v>
                </c:pt>
                <c:pt idx="41">
                  <c:v>-658983.81731929991</c:v>
                </c:pt>
                <c:pt idx="42">
                  <c:v>-779709.92326020007</c:v>
                </c:pt>
                <c:pt idx="43">
                  <c:v>-465105.61160339997</c:v>
                </c:pt>
                <c:pt idx="44">
                  <c:v>-608763.29513740004</c:v>
                </c:pt>
                <c:pt idx="45">
                  <c:v>-491334.1902826</c:v>
                </c:pt>
                <c:pt idx="46">
                  <c:v>-509026.6382318</c:v>
                </c:pt>
                <c:pt idx="47">
                  <c:v>-455949.47539199993</c:v>
                </c:pt>
              </c:numCache>
            </c:numRef>
          </c:val>
          <c:extLst>
            <c:ext xmlns:c16="http://schemas.microsoft.com/office/drawing/2014/chart" uri="{C3380CC4-5D6E-409C-BE32-E72D297353CC}">
              <c16:uniqueId val="{00000009-90E9-469D-8228-48C7A6805153}"/>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Report_Div!$D$79</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Report_Div!$E$79:$AZ$79</c:f>
              <c:numCache>
                <c:formatCode>#,##0,,;\(#,##0,,\);\-;@</c:formatCode>
                <c:ptCount val="48"/>
                <c:pt idx="0">
                  <c:v>2513538.7775387997</c:v>
                </c:pt>
                <c:pt idx="1">
                  <c:v>2617181.226795</c:v>
                </c:pt>
                <c:pt idx="2">
                  <c:v>2702499.2094709002</c:v>
                </c:pt>
                <c:pt idx="3">
                  <c:v>2690891.0806626007</c:v>
                </c:pt>
                <c:pt idx="4">
                  <c:v>3067795.9798607999</c:v>
                </c:pt>
                <c:pt idx="5">
                  <c:v>3350362.8011567001</c:v>
                </c:pt>
                <c:pt idx="6">
                  <c:v>3445784.3048995999</c:v>
                </c:pt>
                <c:pt idx="7">
                  <c:v>3682237.9484295002</c:v>
                </c:pt>
                <c:pt idx="8">
                  <c:v>3905693.7421100992</c:v>
                </c:pt>
                <c:pt idx="9">
                  <c:v>3850349.5157093992</c:v>
                </c:pt>
                <c:pt idx="10">
                  <c:v>3915971.1587709999</c:v>
                </c:pt>
                <c:pt idx="11">
                  <c:v>3803504.4902924998</c:v>
                </c:pt>
                <c:pt idx="12">
                  <c:v>3866716.5130397999</c:v>
                </c:pt>
                <c:pt idx="13">
                  <c:v>3912330.4982445999</c:v>
                </c:pt>
                <c:pt idx="14">
                  <c:v>3759324.5298390002</c:v>
                </c:pt>
                <c:pt idx="15">
                  <c:v>3709872.6042168005</c:v>
                </c:pt>
                <c:pt idx="16">
                  <c:v>4208013.6892896006</c:v>
                </c:pt>
                <c:pt idx="17">
                  <c:v>4490924.2661945997</c:v>
                </c:pt>
                <c:pt idx="18">
                  <c:v>4657017.3896844005</c:v>
                </c:pt>
                <c:pt idx="19">
                  <c:v>4451983.6127109993</c:v>
                </c:pt>
                <c:pt idx="20">
                  <c:v>4507892.4403682007</c:v>
                </c:pt>
                <c:pt idx="21">
                  <c:v>4151642.7030241997</c:v>
                </c:pt>
                <c:pt idx="22">
                  <c:v>4247852.9926104005</c:v>
                </c:pt>
                <c:pt idx="23">
                  <c:v>3856249.9973003999</c:v>
                </c:pt>
                <c:pt idx="24">
                  <c:v>4012520.9874490006</c:v>
                </c:pt>
                <c:pt idx="25">
                  <c:v>4352690.0809850004</c:v>
                </c:pt>
                <c:pt idx="26">
                  <c:v>4355718.9799392</c:v>
                </c:pt>
                <c:pt idx="27">
                  <c:v>5053742.430168001</c:v>
                </c:pt>
                <c:pt idx="28">
                  <c:v>5315488.4637893997</c:v>
                </c:pt>
                <c:pt idx="29">
                  <c:v>5157870.0471216002</c:v>
                </c:pt>
                <c:pt idx="30">
                  <c:v>4683646.6919343993</c:v>
                </c:pt>
                <c:pt idx="31">
                  <c:v>4725286.6913963985</c:v>
                </c:pt>
                <c:pt idx="32">
                  <c:v>4554433.2682192</c:v>
                </c:pt>
                <c:pt idx="33">
                  <c:v>4419747.6433274997</c:v>
                </c:pt>
                <c:pt idx="34">
                  <c:v>4507802.9653326003</c:v>
                </c:pt>
                <c:pt idx="35">
                  <c:v>4090703.5956030996</c:v>
                </c:pt>
                <c:pt idx="36">
                  <c:v>4083542.6558368006</c:v>
                </c:pt>
                <c:pt idx="37">
                  <c:v>4579002.5790219</c:v>
                </c:pt>
                <c:pt idx="38">
                  <c:v>4598453.4954480007</c:v>
                </c:pt>
                <c:pt idx="39">
                  <c:v>5174962.3334400002</c:v>
                </c:pt>
                <c:pt idx="40">
                  <c:v>5507031.0913426001</c:v>
                </c:pt>
                <c:pt idx="41">
                  <c:v>5295454.0372464005</c:v>
                </c:pt>
                <c:pt idx="42">
                  <c:v>5011759.7914232006</c:v>
                </c:pt>
                <c:pt idx="43">
                  <c:v>4962249.0081575997</c:v>
                </c:pt>
                <c:pt idx="44">
                  <c:v>4744212.8690476008</c:v>
                </c:pt>
                <c:pt idx="45">
                  <c:v>4487239.2047524992</c:v>
                </c:pt>
                <c:pt idx="46">
                  <c:v>4588032.2555963993</c:v>
                </c:pt>
                <c:pt idx="47">
                  <c:v>4219374.5942207994</c:v>
                </c:pt>
              </c:numCache>
            </c:numRef>
          </c:val>
          <c:smooth val="0"/>
          <c:extLst>
            <c:ext xmlns:c16="http://schemas.microsoft.com/office/drawing/2014/chart" uri="{C3380CC4-5D6E-409C-BE32-E72D297353CC}">
              <c16:uniqueId val="{0000000A-90E9-469D-8228-48C7A6805153}"/>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900" b="1">
                <a:solidFill>
                  <a:srgbClr val="00338D"/>
                </a:solidFill>
                <a:latin typeface="Arial"/>
                <a:ea typeface="Arial"/>
                <a:cs typeface="Arial"/>
              </a:defRPr>
            </a:pPr>
            <a:r>
              <a:rPr lang="en-US" altLang="ko-KR" sz="800" dirty="0"/>
              <a:t>DIVC(</a:t>
            </a:r>
            <a:r>
              <a:rPr lang="ko-KR" altLang="en-US" sz="800" dirty="0"/>
              <a:t>단위</a:t>
            </a:r>
            <a:r>
              <a:rPr lang="en-US" altLang="ko-KR" sz="800" dirty="0"/>
              <a:t>:</a:t>
            </a:r>
            <a:r>
              <a:rPr lang="ko-KR" altLang="en-US" sz="800" dirty="0" err="1"/>
              <a:t>십억원</a:t>
            </a:r>
            <a:r>
              <a:rPr lang="en-US" altLang="ko-KR" sz="800" dirty="0"/>
              <a:t>)</a:t>
            </a:r>
          </a:p>
        </c:rich>
      </c:tx>
      <c:layout>
        <c:manualLayout>
          <c:xMode val="edge"/>
          <c:yMode val="edge"/>
          <c:x val="2.0492008364465369E-4"/>
          <c:y val="1.3681360696054736E-3"/>
        </c:manualLayout>
      </c:layout>
      <c:overlay val="0"/>
    </c:title>
    <c:autoTitleDeleted val="0"/>
    <c:plotArea>
      <c:layout>
        <c:manualLayout>
          <c:layoutTarget val="inner"/>
          <c:xMode val="edge"/>
          <c:yMode val="edge"/>
          <c:x val="3.2461673183597418E-2"/>
          <c:y val="0.14745227712677647"/>
          <c:w val="0.93936472700251694"/>
          <c:h val="0.64251720503441012"/>
        </c:manualLayout>
      </c:layout>
      <c:barChart>
        <c:barDir val="col"/>
        <c:grouping val="stacked"/>
        <c:varyColors val="0"/>
        <c:ser>
          <c:idx val="0"/>
          <c:order val="0"/>
          <c:tx>
            <c:strRef>
              <c:f>Report_Div!$D$71</c:f>
              <c:strCache>
                <c:ptCount val="1"/>
                <c:pt idx="0">
                  <c:v>AR</c:v>
                </c:pt>
              </c:strCache>
            </c:strRef>
          </c:tx>
          <c:spPr>
            <a:solidFill>
              <a:srgbClr val="00338D"/>
            </a:solidFill>
            <a:ln w="3175">
              <a:solidFill>
                <a:srgbClr val="FFFFFF"/>
              </a:solidFill>
              <a:prstDash val="solid"/>
            </a:ln>
          </c:spPr>
          <c:invertIfNegative val="0"/>
          <c:dLbls>
            <c:dLbl>
              <c:idx val="27"/>
              <c:layout>
                <c:manualLayout>
                  <c:x val="-7.9785096441461799E-17"/>
                  <c:y val="-5.16558667913846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E0C-44C6-8D2B-239C63A23678}"/>
                </c:ext>
              </c:extLst>
            </c:dLbl>
            <c:dLbl>
              <c:idx val="28"/>
              <c:layout>
                <c:manualLayout>
                  <c:x val="-1.0879911562596827E-3"/>
                  <c:y val="-5.330280071175479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0C-44C6-8D2B-239C63A23678}"/>
                </c:ext>
              </c:extLst>
            </c:dLbl>
            <c:spPr>
              <a:noFill/>
              <a:ln>
                <a:noFill/>
              </a:ln>
              <a:effectLst/>
            </c:spPr>
            <c:txPr>
              <a:bodyPr wrap="square" lIns="38100" tIns="19050" rIns="38100" bIns="19050" anchor="ctr">
                <a:spAutoFit/>
              </a:bodyPr>
              <a:lstStyle/>
              <a:p>
                <a:pPr>
                  <a:defRPr sz="600">
                    <a:solidFill>
                      <a:schemeClr val="bg1"/>
                    </a:solidFill>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Report_Div!$E$71:$AZ$71</c:f>
              <c:numCache>
                <c:formatCode>#,##0,,;\(#,##0,,\);\-;@</c:formatCode>
                <c:ptCount val="48"/>
                <c:pt idx="0">
                  <c:v>14439386.615160998</c:v>
                </c:pt>
                <c:pt idx="1">
                  <c:v>13591161.760991199</c:v>
                </c:pt>
                <c:pt idx="2">
                  <c:v>13349377.7550801</c:v>
                </c:pt>
                <c:pt idx="3">
                  <c:v>12758346.3176217</c:v>
                </c:pt>
                <c:pt idx="4">
                  <c:v>13754985.9871716</c:v>
                </c:pt>
                <c:pt idx="5">
                  <c:v>16637158.884578397</c:v>
                </c:pt>
                <c:pt idx="6">
                  <c:v>14074373.856729498</c:v>
                </c:pt>
                <c:pt idx="7">
                  <c:v>15894591.499780599</c:v>
                </c:pt>
                <c:pt idx="8">
                  <c:v>17090317.635048002</c:v>
                </c:pt>
                <c:pt idx="9">
                  <c:v>16803151.48869</c:v>
                </c:pt>
                <c:pt idx="10">
                  <c:v>19381683.832572602</c:v>
                </c:pt>
                <c:pt idx="11">
                  <c:v>18302058.717745502</c:v>
                </c:pt>
                <c:pt idx="12">
                  <c:v>15399477.107395802</c:v>
                </c:pt>
                <c:pt idx="13">
                  <c:v>18126015.759191997</c:v>
                </c:pt>
                <c:pt idx="14">
                  <c:v>18284780.981459998</c:v>
                </c:pt>
                <c:pt idx="15">
                  <c:v>21915604.864100799</c:v>
                </c:pt>
                <c:pt idx="16">
                  <c:v>23310920.825260799</c:v>
                </c:pt>
                <c:pt idx="17">
                  <c:v>21455654.3096493</c:v>
                </c:pt>
                <c:pt idx="18">
                  <c:v>20548915.7087796</c:v>
                </c:pt>
                <c:pt idx="19">
                  <c:v>20164803.6638694</c:v>
                </c:pt>
                <c:pt idx="20">
                  <c:v>20328714.143321</c:v>
                </c:pt>
                <c:pt idx="21">
                  <c:v>21209161.117485598</c:v>
                </c:pt>
                <c:pt idx="22">
                  <c:v>19620781.567607697</c:v>
                </c:pt>
                <c:pt idx="23">
                  <c:v>17804668.360362001</c:v>
                </c:pt>
                <c:pt idx="24">
                  <c:v>15807535.2634317</c:v>
                </c:pt>
                <c:pt idx="25">
                  <c:v>16456522.252361398</c:v>
                </c:pt>
                <c:pt idx="26">
                  <c:v>18060220.656964198</c:v>
                </c:pt>
                <c:pt idx="27">
                  <c:v>19787693.4186261</c:v>
                </c:pt>
                <c:pt idx="28">
                  <c:v>20421336.336691804</c:v>
                </c:pt>
                <c:pt idx="29">
                  <c:v>20685656.218972802</c:v>
                </c:pt>
                <c:pt idx="30">
                  <c:v>20530004.276955601</c:v>
                </c:pt>
                <c:pt idx="31">
                  <c:v>19642930.774617996</c:v>
                </c:pt>
                <c:pt idx="32">
                  <c:v>22568197.136100002</c:v>
                </c:pt>
                <c:pt idx="33">
                  <c:v>17673669.915496498</c:v>
                </c:pt>
                <c:pt idx="34">
                  <c:v>20051036.373291202</c:v>
                </c:pt>
                <c:pt idx="35">
                  <c:v>21176944.068498403</c:v>
                </c:pt>
                <c:pt idx="36">
                  <c:v>16156293.953311501</c:v>
                </c:pt>
                <c:pt idx="37">
                  <c:v>17041371.732910804</c:v>
                </c:pt>
                <c:pt idx="38">
                  <c:v>18455160.8858619</c:v>
                </c:pt>
                <c:pt idx="39">
                  <c:v>19891275.830519099</c:v>
                </c:pt>
                <c:pt idx="40">
                  <c:v>20523579.739204202</c:v>
                </c:pt>
                <c:pt idx="41">
                  <c:v>20880107.294805598</c:v>
                </c:pt>
                <c:pt idx="42">
                  <c:v>20373250.149760798</c:v>
                </c:pt>
                <c:pt idx="43">
                  <c:v>19970931.093783502</c:v>
                </c:pt>
                <c:pt idx="44">
                  <c:v>23020846.710749999</c:v>
                </c:pt>
                <c:pt idx="45">
                  <c:v>18032591.2265637</c:v>
                </c:pt>
                <c:pt idx="46">
                  <c:v>20068952.948355202</c:v>
                </c:pt>
                <c:pt idx="47">
                  <c:v>21332826.002633601</c:v>
                </c:pt>
              </c:numCache>
            </c:numRef>
          </c:val>
          <c:extLst>
            <c:ext xmlns:c16="http://schemas.microsoft.com/office/drawing/2014/chart" uri="{C3380CC4-5D6E-409C-BE32-E72D297353CC}">
              <c16:uniqueId val="{00000002-5E0C-44C6-8D2B-239C63A23678}"/>
            </c:ext>
          </c:extLst>
        </c:ser>
        <c:ser>
          <c:idx val="1"/>
          <c:order val="1"/>
          <c:tx>
            <c:strRef>
              <c:f>Report_Div!$D$72</c:f>
              <c:strCache>
                <c:ptCount val="1"/>
                <c:pt idx="0">
                  <c:v>INV</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Report_Div!$E$72:$AZ$72</c:f>
              <c:numCache>
                <c:formatCode>#,##0,,;\(#,##0,,\);\-;@</c:formatCode>
                <c:ptCount val="48"/>
                <c:pt idx="0">
                  <c:v>4846280.1100799991</c:v>
                </c:pt>
                <c:pt idx="1">
                  <c:v>5401933.2016719999</c:v>
                </c:pt>
                <c:pt idx="2">
                  <c:v>5548767.799494599</c:v>
                </c:pt>
                <c:pt idx="3">
                  <c:v>5768096.1921360008</c:v>
                </c:pt>
                <c:pt idx="4">
                  <c:v>5509552.1527140997</c:v>
                </c:pt>
                <c:pt idx="5">
                  <c:v>5977598.6364968996</c:v>
                </c:pt>
                <c:pt idx="6">
                  <c:v>7043011.7918234989</c:v>
                </c:pt>
                <c:pt idx="7">
                  <c:v>6601504.5950969001</c:v>
                </c:pt>
                <c:pt idx="8">
                  <c:v>6897974.5805850001</c:v>
                </c:pt>
                <c:pt idx="9">
                  <c:v>6019083.4695025003</c:v>
                </c:pt>
                <c:pt idx="10">
                  <c:v>6035444.1609692993</c:v>
                </c:pt>
                <c:pt idx="11">
                  <c:v>5565649.0814429997</c:v>
                </c:pt>
                <c:pt idx="12">
                  <c:v>7850805.8967729006</c:v>
                </c:pt>
                <c:pt idx="13">
                  <c:v>7622418.5480699996</c:v>
                </c:pt>
                <c:pt idx="14">
                  <c:v>7960802.0586024001</c:v>
                </c:pt>
                <c:pt idx="15">
                  <c:v>7814582.4510896001</c:v>
                </c:pt>
                <c:pt idx="16">
                  <c:v>8608680.8338376991</c:v>
                </c:pt>
                <c:pt idx="17">
                  <c:v>9365145.6581832003</c:v>
                </c:pt>
                <c:pt idx="18">
                  <c:v>8547095.0150963999</c:v>
                </c:pt>
                <c:pt idx="19">
                  <c:v>8124167.649380899</c:v>
                </c:pt>
                <c:pt idx="20">
                  <c:v>8563058.5806997996</c:v>
                </c:pt>
                <c:pt idx="21">
                  <c:v>7944446.6229681009</c:v>
                </c:pt>
                <c:pt idx="22">
                  <c:v>8251901.773980299</c:v>
                </c:pt>
                <c:pt idx="23">
                  <c:v>6989111.0808115983</c:v>
                </c:pt>
                <c:pt idx="24">
                  <c:v>8513625.4513445999</c:v>
                </c:pt>
                <c:pt idx="25">
                  <c:v>7891305.9727605991</c:v>
                </c:pt>
                <c:pt idx="26">
                  <c:v>11167346.432041802</c:v>
                </c:pt>
                <c:pt idx="27">
                  <c:v>11111426.816635201</c:v>
                </c:pt>
                <c:pt idx="28">
                  <c:v>11320386.382770602</c:v>
                </c:pt>
                <c:pt idx="29">
                  <c:v>11311685.276531201</c:v>
                </c:pt>
                <c:pt idx="30">
                  <c:v>11278597.746687599</c:v>
                </c:pt>
                <c:pt idx="31">
                  <c:v>10552813.651397599</c:v>
                </c:pt>
                <c:pt idx="32">
                  <c:v>9841638.832326401</c:v>
                </c:pt>
                <c:pt idx="33">
                  <c:v>9322468.5287909992</c:v>
                </c:pt>
                <c:pt idx="34">
                  <c:v>9133194.854138799</c:v>
                </c:pt>
                <c:pt idx="35">
                  <c:v>8580553.7174574006</c:v>
                </c:pt>
                <c:pt idx="36">
                  <c:v>8701459.9751370009</c:v>
                </c:pt>
                <c:pt idx="37">
                  <c:v>8171755.6405731998</c:v>
                </c:pt>
                <c:pt idx="38">
                  <c:v>11411553.545555102</c:v>
                </c:pt>
                <c:pt idx="39">
                  <c:v>11169591.6752112</c:v>
                </c:pt>
                <c:pt idx="40">
                  <c:v>11377064.104661399</c:v>
                </c:pt>
                <c:pt idx="41">
                  <c:v>11418018.348502399</c:v>
                </c:pt>
                <c:pt idx="42">
                  <c:v>11192481.5081368</c:v>
                </c:pt>
                <c:pt idx="43">
                  <c:v>10729025.963372201</c:v>
                </c:pt>
                <c:pt idx="44">
                  <c:v>10039032.253008001</c:v>
                </c:pt>
                <c:pt idx="45">
                  <c:v>9511791.5524037983</c:v>
                </c:pt>
                <c:pt idx="46">
                  <c:v>9141355.8074248005</c:v>
                </c:pt>
                <c:pt idx="47">
                  <c:v>8643714.5448695999</c:v>
                </c:pt>
              </c:numCache>
            </c:numRef>
          </c:val>
          <c:extLst>
            <c:ext xmlns:c16="http://schemas.microsoft.com/office/drawing/2014/chart" uri="{C3380CC4-5D6E-409C-BE32-E72D297353CC}">
              <c16:uniqueId val="{00000003-5E0C-44C6-8D2B-239C63A23678}"/>
            </c:ext>
          </c:extLst>
        </c:ser>
        <c:ser>
          <c:idx val="2"/>
          <c:order val="2"/>
          <c:tx>
            <c:strRef>
              <c:f>Report_Div!$D$73</c:f>
              <c:strCache>
                <c:ptCount val="1"/>
                <c:pt idx="0">
                  <c:v>AP</c:v>
                </c:pt>
              </c:strCache>
            </c:strRef>
          </c:tx>
          <c:spPr>
            <a:solidFill>
              <a:srgbClr val="6D2077"/>
            </a:solidFill>
            <a:ln w="3175">
              <a:solidFill>
                <a:srgbClr val="FFFFFF"/>
              </a:solidFill>
              <a:prstDash val="solid"/>
            </a:ln>
          </c:spPr>
          <c:invertIfNegative val="0"/>
          <c:dLbls>
            <c:dLbl>
              <c:idx val="0"/>
              <c:layout>
                <c:manualLayout>
                  <c:x val="-4.9612224030794576E-18"/>
                  <c:y val="1.6668482262503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E0C-44C6-8D2B-239C63A23678}"/>
                </c:ext>
              </c:extLst>
            </c:dLbl>
            <c:dLbl>
              <c:idx val="1"/>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0C-44C6-8D2B-239C63A23678}"/>
                </c:ext>
              </c:extLst>
            </c:dLbl>
            <c:dLbl>
              <c:idx val="2"/>
              <c:layout>
                <c:manualLayout>
                  <c:x val="0"/>
                  <c:y val="2.6669571620005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E0C-44C6-8D2B-239C63A23678}"/>
                </c:ext>
              </c:extLst>
            </c:dLbl>
            <c:dLbl>
              <c:idx val="3"/>
              <c:layout>
                <c:manualLayout>
                  <c:x val="-9.9224448061589152E-18"/>
                  <c:y val="2.333587516750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0C-44C6-8D2B-239C63A23678}"/>
                </c:ext>
              </c:extLst>
            </c:dLbl>
            <c:dLbl>
              <c:idx val="4"/>
              <c:layout>
                <c:manualLayout>
                  <c:x val="0"/>
                  <c:y val="-2.6669571620005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0C-44C6-8D2B-239C63A23678}"/>
                </c:ext>
              </c:extLst>
            </c:dLbl>
            <c:spPr>
              <a:noFill/>
              <a:ln>
                <a:noFill/>
              </a:ln>
              <a:effectLst/>
            </c:spPr>
            <c:txPr>
              <a:bodyPr wrap="square" lIns="38100" tIns="19050" rIns="38100" bIns="19050" anchor="ctr">
                <a:spAutoFit/>
              </a:bodyPr>
              <a:lstStyle/>
              <a:p>
                <a:pPr>
                  <a:defRPr sz="6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Report_Div!$E$90:$AZ$90</c:f>
              <c:strCache>
                <c:ptCount val="48"/>
                <c:pt idx="0">
                  <c:v>17.Jan</c:v>
                </c:pt>
                <c:pt idx="1">
                  <c:v>17.Feb</c:v>
                </c:pt>
                <c:pt idx="2">
                  <c:v>17.Mar</c:v>
                </c:pt>
                <c:pt idx="3">
                  <c:v>17.Apr</c:v>
                </c:pt>
                <c:pt idx="4">
                  <c:v>17.May</c:v>
                </c:pt>
                <c:pt idx="5">
                  <c:v>17.Jun</c:v>
                </c:pt>
                <c:pt idx="6">
                  <c:v>17.Jul</c:v>
                </c:pt>
                <c:pt idx="7">
                  <c:v>17.Aug</c:v>
                </c:pt>
                <c:pt idx="8">
                  <c:v>17.Sep</c:v>
                </c:pt>
                <c:pt idx="9">
                  <c:v>17.Oct</c:v>
                </c:pt>
                <c:pt idx="10">
                  <c:v>17.Nov</c:v>
                </c:pt>
                <c:pt idx="11">
                  <c:v>17.Dec</c:v>
                </c:pt>
                <c:pt idx="12">
                  <c:v>18.Jan</c:v>
                </c:pt>
                <c:pt idx="13">
                  <c:v>18.Feb</c:v>
                </c:pt>
                <c:pt idx="14">
                  <c:v>18.Mar</c:v>
                </c:pt>
                <c:pt idx="15">
                  <c:v>18.Apr</c:v>
                </c:pt>
                <c:pt idx="16">
                  <c:v>18.May</c:v>
                </c:pt>
                <c:pt idx="17">
                  <c:v>18.Jun</c:v>
                </c:pt>
                <c:pt idx="18">
                  <c:v>18.Jul</c:v>
                </c:pt>
                <c:pt idx="19">
                  <c:v>18.Aug</c:v>
                </c:pt>
                <c:pt idx="20">
                  <c:v>18.Sep</c:v>
                </c:pt>
                <c:pt idx="21">
                  <c:v>18.Oct</c:v>
                </c:pt>
                <c:pt idx="22">
                  <c:v>18.Nov</c:v>
                </c:pt>
                <c:pt idx="23">
                  <c:v>18.Dec</c:v>
                </c:pt>
                <c:pt idx="24">
                  <c:v>19.Jan</c:v>
                </c:pt>
                <c:pt idx="25">
                  <c:v>19.Feb</c:v>
                </c:pt>
                <c:pt idx="26">
                  <c:v>19.Mar</c:v>
                </c:pt>
                <c:pt idx="27">
                  <c:v>19.Apr</c:v>
                </c:pt>
                <c:pt idx="28">
                  <c:v>19.May</c:v>
                </c:pt>
                <c:pt idx="29">
                  <c:v>19.Jun</c:v>
                </c:pt>
                <c:pt idx="30">
                  <c:v>19.Jul</c:v>
                </c:pt>
                <c:pt idx="31">
                  <c:v>19.Aug</c:v>
                </c:pt>
                <c:pt idx="32">
                  <c:v>19.Sep</c:v>
                </c:pt>
                <c:pt idx="33">
                  <c:v>19.Oct</c:v>
                </c:pt>
                <c:pt idx="34">
                  <c:v>19.Nov</c:v>
                </c:pt>
                <c:pt idx="35">
                  <c:v>19.Dec</c:v>
                </c:pt>
                <c:pt idx="36">
                  <c:v>20.Jan</c:v>
                </c:pt>
                <c:pt idx="37">
                  <c:v>20.Feb</c:v>
                </c:pt>
                <c:pt idx="38">
                  <c:v>20.Mar</c:v>
                </c:pt>
                <c:pt idx="39">
                  <c:v>20.Apr</c:v>
                </c:pt>
                <c:pt idx="40">
                  <c:v>20.May</c:v>
                </c:pt>
                <c:pt idx="41">
                  <c:v>20.Jun</c:v>
                </c:pt>
                <c:pt idx="42">
                  <c:v>20.Jul</c:v>
                </c:pt>
                <c:pt idx="43">
                  <c:v>20.Aug</c:v>
                </c:pt>
                <c:pt idx="44">
                  <c:v>20.Sep</c:v>
                </c:pt>
                <c:pt idx="45">
                  <c:v>20.Oct</c:v>
                </c:pt>
                <c:pt idx="46">
                  <c:v>20.Nov</c:v>
                </c:pt>
                <c:pt idx="47">
                  <c:v>20.Dec</c:v>
                </c:pt>
              </c:strCache>
            </c:strRef>
          </c:cat>
          <c:val>
            <c:numRef>
              <c:f>Report_Div!$E$73:$AZ$73</c:f>
              <c:numCache>
                <c:formatCode>#,##0,,;\(#,##0,,\);\-;@</c:formatCode>
                <c:ptCount val="48"/>
                <c:pt idx="0">
                  <c:v>-10035892.191220999</c:v>
                </c:pt>
                <c:pt idx="1">
                  <c:v>-9795831.2112535983</c:v>
                </c:pt>
                <c:pt idx="2">
                  <c:v>-11240519.061424499</c:v>
                </c:pt>
                <c:pt idx="3">
                  <c:v>-10899317.872196101</c:v>
                </c:pt>
                <c:pt idx="4">
                  <c:v>-9500709.966338601</c:v>
                </c:pt>
                <c:pt idx="5">
                  <c:v>-10316065.0350408</c:v>
                </c:pt>
                <c:pt idx="6">
                  <c:v>-11428202.848753499</c:v>
                </c:pt>
                <c:pt idx="7">
                  <c:v>-12083946.936611598</c:v>
                </c:pt>
                <c:pt idx="8">
                  <c:v>-11703825.638563499</c:v>
                </c:pt>
                <c:pt idx="9">
                  <c:v>-10999437.273262499</c:v>
                </c:pt>
                <c:pt idx="10">
                  <c:v>-12866293.556100599</c:v>
                </c:pt>
                <c:pt idx="11">
                  <c:v>-13765457.904997502</c:v>
                </c:pt>
                <c:pt idx="12">
                  <c:v>-15117984.5260872</c:v>
                </c:pt>
                <c:pt idx="13">
                  <c:v>-16222411.457669998</c:v>
                </c:pt>
                <c:pt idx="14">
                  <c:v>-16800407.065696802</c:v>
                </c:pt>
                <c:pt idx="15">
                  <c:v>-17885201.3753842</c:v>
                </c:pt>
                <c:pt idx="16">
                  <c:v>-19946277.809730899</c:v>
                </c:pt>
                <c:pt idx="17">
                  <c:v>-19647021.668733597</c:v>
                </c:pt>
                <c:pt idx="18">
                  <c:v>-19436314.134112801</c:v>
                </c:pt>
                <c:pt idx="19">
                  <c:v>-17813002.2808672</c:v>
                </c:pt>
                <c:pt idx="20">
                  <c:v>-18431828.680288799</c:v>
                </c:pt>
                <c:pt idx="21">
                  <c:v>-19280429.260753501</c:v>
                </c:pt>
                <c:pt idx="22">
                  <c:v>-16813992.514634997</c:v>
                </c:pt>
                <c:pt idx="23">
                  <c:v>-13639397.988325199</c:v>
                </c:pt>
                <c:pt idx="24">
                  <c:v>-13765243.679436898</c:v>
                </c:pt>
                <c:pt idx="25">
                  <c:v>-14298112.550041599</c:v>
                </c:pt>
                <c:pt idx="26">
                  <c:v>-15412667.9284006</c:v>
                </c:pt>
                <c:pt idx="27">
                  <c:v>-16729105.982183103</c:v>
                </c:pt>
                <c:pt idx="28">
                  <c:v>-17041225.5577944</c:v>
                </c:pt>
                <c:pt idx="29">
                  <c:v>-18225308.354307998</c:v>
                </c:pt>
                <c:pt idx="30">
                  <c:v>-17520977.269147802</c:v>
                </c:pt>
                <c:pt idx="31">
                  <c:v>-15635193.744692799</c:v>
                </c:pt>
                <c:pt idx="32">
                  <c:v>-14995674.092665201</c:v>
                </c:pt>
                <c:pt idx="33">
                  <c:v>-13893914.5506915</c:v>
                </c:pt>
                <c:pt idx="34">
                  <c:v>-15303916.869700802</c:v>
                </c:pt>
                <c:pt idx="35">
                  <c:v>-16004343.831877401</c:v>
                </c:pt>
                <c:pt idx="36">
                  <c:v>-14068943.6726055</c:v>
                </c:pt>
                <c:pt idx="37">
                  <c:v>-14806254.159155201</c:v>
                </c:pt>
                <c:pt idx="38">
                  <c:v>-15749711.5733917</c:v>
                </c:pt>
                <c:pt idx="39">
                  <c:v>-16816677.641486101</c:v>
                </c:pt>
                <c:pt idx="40">
                  <c:v>-17126545.776573598</c:v>
                </c:pt>
                <c:pt idx="41">
                  <c:v>-18396631.457591001</c:v>
                </c:pt>
                <c:pt idx="42">
                  <c:v>-17387198.168940399</c:v>
                </c:pt>
                <c:pt idx="43">
                  <c:v>-15896272.327991599</c:v>
                </c:pt>
                <c:pt idx="44">
                  <c:v>-15296441.826069003</c:v>
                </c:pt>
                <c:pt idx="45">
                  <c:v>-14176075.644014701</c:v>
                </c:pt>
                <c:pt idx="46">
                  <c:v>-15317591.662876802</c:v>
                </c:pt>
                <c:pt idx="47">
                  <c:v>-16122150.634549603</c:v>
                </c:pt>
              </c:numCache>
            </c:numRef>
          </c:val>
          <c:extLst>
            <c:ext xmlns:c16="http://schemas.microsoft.com/office/drawing/2014/chart" uri="{C3380CC4-5D6E-409C-BE32-E72D297353CC}">
              <c16:uniqueId val="{00000009-5E0C-44C6-8D2B-239C63A23678}"/>
            </c:ext>
          </c:extLst>
        </c:ser>
        <c:dLbls>
          <c:showLegendKey val="0"/>
          <c:showVal val="0"/>
          <c:showCatName val="0"/>
          <c:showSerName val="0"/>
          <c:showPercent val="0"/>
          <c:showBubbleSize val="0"/>
        </c:dLbls>
        <c:gapWidth val="20"/>
        <c:overlap val="100"/>
        <c:axId val="207630208"/>
        <c:axId val="1819560511"/>
      </c:barChart>
      <c:lineChart>
        <c:grouping val="standard"/>
        <c:varyColors val="0"/>
        <c:ser>
          <c:idx val="3"/>
          <c:order val="3"/>
          <c:tx>
            <c:strRef>
              <c:f>Report_Div!$D$74</c:f>
              <c:strCache>
                <c:ptCount val="1"/>
                <c:pt idx="0">
                  <c:v>NWC</c:v>
                </c:pt>
              </c:strCache>
            </c:strRef>
          </c:tx>
          <c:spPr>
            <a:ln w="19050">
              <a:solidFill>
                <a:srgbClr val="FFC000"/>
              </a:solidFill>
              <a:prstDash val="solid"/>
            </a:ln>
          </c:spPr>
          <c:marker>
            <c:spPr>
              <a:solidFill>
                <a:srgbClr val="FFC000"/>
              </a:solidFill>
              <a:ln w="19050">
                <a:solidFill>
                  <a:srgbClr val="FFC000"/>
                </a:solidFill>
              </a:ln>
            </c:spPr>
          </c:marker>
          <c:dLbls>
            <c:spPr>
              <a:solidFill>
                <a:srgbClr val="FFC000"/>
              </a:solidFill>
              <a:ln>
                <a:noFill/>
              </a:ln>
              <a:effectLst/>
            </c:spPr>
            <c:txPr>
              <a:bodyPr wrap="square" lIns="38100" tIns="19050" rIns="38100" bIns="19050" anchor="ctr">
                <a:spAutoFit/>
              </a:bodyPr>
              <a:lstStyle/>
              <a:p>
                <a:pPr>
                  <a:defRPr sz="6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Report_Div!$E$74:$AZ$74</c:f>
              <c:numCache>
                <c:formatCode>#,##0,,;\(#,##0,,\);\-;@</c:formatCode>
                <c:ptCount val="48"/>
                <c:pt idx="0">
                  <c:v>9249774.5340199992</c:v>
                </c:pt>
                <c:pt idx="1">
                  <c:v>9197263.7514096014</c:v>
                </c:pt>
                <c:pt idx="2">
                  <c:v>7657626.4931501998</c:v>
                </c:pt>
                <c:pt idx="3">
                  <c:v>7627124.6375616016</c:v>
                </c:pt>
                <c:pt idx="4">
                  <c:v>9763828.1735471003</c:v>
                </c:pt>
                <c:pt idx="5">
                  <c:v>12298692.486034498</c:v>
                </c:pt>
                <c:pt idx="6">
                  <c:v>9689182.7997995</c:v>
                </c:pt>
                <c:pt idx="7">
                  <c:v>10412149.1582659</c:v>
                </c:pt>
                <c:pt idx="8">
                  <c:v>12284466.5770695</c:v>
                </c:pt>
                <c:pt idx="9">
                  <c:v>11822797.684929999</c:v>
                </c:pt>
                <c:pt idx="10">
                  <c:v>12550834.437441301</c:v>
                </c:pt>
                <c:pt idx="11">
                  <c:v>10102249.894191002</c:v>
                </c:pt>
                <c:pt idx="12">
                  <c:v>8132298.4780815011</c:v>
                </c:pt>
                <c:pt idx="13">
                  <c:v>9526022.8495919984</c:v>
                </c:pt>
                <c:pt idx="14">
                  <c:v>9445175.9743655995</c:v>
                </c:pt>
                <c:pt idx="15">
                  <c:v>11844985.939806199</c:v>
                </c:pt>
                <c:pt idx="16">
                  <c:v>11973323.8493676</c:v>
                </c:pt>
                <c:pt idx="17">
                  <c:v>11173778.299098903</c:v>
                </c:pt>
                <c:pt idx="18">
                  <c:v>9659696.589763198</c:v>
                </c:pt>
                <c:pt idx="19">
                  <c:v>10475969.032383099</c:v>
                </c:pt>
                <c:pt idx="20">
                  <c:v>10459944.043731999</c:v>
                </c:pt>
                <c:pt idx="21">
                  <c:v>9873178.4797001984</c:v>
                </c:pt>
                <c:pt idx="22">
                  <c:v>11058690.826952999</c:v>
                </c:pt>
                <c:pt idx="23">
                  <c:v>11154381.452848401</c:v>
                </c:pt>
                <c:pt idx="24">
                  <c:v>10555917.035339402</c:v>
                </c:pt>
                <c:pt idx="25">
                  <c:v>10049715.675080398</c:v>
                </c:pt>
                <c:pt idx="26">
                  <c:v>13814899.160605401</c:v>
                </c:pt>
                <c:pt idx="27">
                  <c:v>14170014.253078198</c:v>
                </c:pt>
                <c:pt idx="28">
                  <c:v>14700497.161668001</c:v>
                </c:pt>
                <c:pt idx="29">
                  <c:v>13772033.141196003</c:v>
                </c:pt>
                <c:pt idx="30">
                  <c:v>14287624.754495399</c:v>
                </c:pt>
                <c:pt idx="31">
                  <c:v>14560550.681322796</c:v>
                </c:pt>
                <c:pt idx="32">
                  <c:v>17414161.8757612</c:v>
                </c:pt>
                <c:pt idx="33">
                  <c:v>13102223.893595999</c:v>
                </c:pt>
                <c:pt idx="34">
                  <c:v>13880314.357729198</c:v>
                </c:pt>
                <c:pt idx="35">
                  <c:v>13753153.954078402</c:v>
                </c:pt>
                <c:pt idx="36">
                  <c:v>10788810.255843002</c:v>
                </c:pt>
                <c:pt idx="37">
                  <c:v>10406873.214328799</c:v>
                </c:pt>
                <c:pt idx="38">
                  <c:v>14117002.858025299</c:v>
                </c:pt>
                <c:pt idx="39">
                  <c:v>14244189.8642442</c:v>
                </c:pt>
                <c:pt idx="40">
                  <c:v>14774098.067292001</c:v>
                </c:pt>
                <c:pt idx="41">
                  <c:v>13901494.185717</c:v>
                </c:pt>
                <c:pt idx="42">
                  <c:v>14178533.488957198</c:v>
                </c:pt>
                <c:pt idx="43">
                  <c:v>14803684.729164101</c:v>
                </c:pt>
                <c:pt idx="44">
                  <c:v>17763437.137689002</c:v>
                </c:pt>
                <c:pt idx="45">
                  <c:v>13368307.134952797</c:v>
                </c:pt>
                <c:pt idx="46">
                  <c:v>13892717.092903201</c:v>
                </c:pt>
                <c:pt idx="47">
                  <c:v>13854389.912953602</c:v>
                </c:pt>
              </c:numCache>
            </c:numRef>
          </c:val>
          <c:smooth val="0"/>
          <c:extLst>
            <c:ext xmlns:c16="http://schemas.microsoft.com/office/drawing/2014/chart" uri="{C3380CC4-5D6E-409C-BE32-E72D297353CC}">
              <c16:uniqueId val="{0000000A-5E0C-44C6-8D2B-239C63A23678}"/>
            </c:ext>
          </c:extLst>
        </c:ser>
        <c:dLbls>
          <c:showLegendKey val="0"/>
          <c:showVal val="0"/>
          <c:showCatName val="0"/>
          <c:showSerName val="0"/>
          <c:showPercent val="0"/>
          <c:showBubbleSize val="0"/>
        </c:dLbls>
        <c:marker val="1"/>
        <c:smooth val="0"/>
        <c:axId val="207039168"/>
        <c:axId val="196035856"/>
      </c:lineChart>
      <c:catAx>
        <c:axId val="207630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19560511"/>
        <c:crosses val="autoZero"/>
        <c:auto val="1"/>
        <c:lblAlgn val="ctr"/>
        <c:lblOffset val="100"/>
        <c:noMultiLvlLbl val="0"/>
      </c:catAx>
      <c:valAx>
        <c:axId val="1819560511"/>
        <c:scaling>
          <c:orientation val="minMax"/>
        </c:scaling>
        <c:delete val="0"/>
        <c:axPos val="l"/>
        <c:numFmt formatCode="#,##0,,;\(#,##0,,\);\-;@" sourceLinked="1"/>
        <c:majorTickMark val="out"/>
        <c:minorTickMark val="none"/>
        <c:tickLblPos val="nextTo"/>
        <c:spPr>
          <a:ln w="3175">
            <a:solidFill>
              <a:srgbClr val="000000"/>
            </a:solidFill>
            <a:prstDash val="solid"/>
          </a:ln>
        </c:spPr>
        <c:txPr>
          <a:bodyPr/>
          <a:lstStyle/>
          <a:p>
            <a:pPr>
              <a:defRPr sz="600">
                <a:solidFill>
                  <a:srgbClr val="000000"/>
                </a:solidFill>
              </a:defRPr>
            </a:pPr>
            <a:endParaRPr lang="ko-KR"/>
          </a:p>
        </c:txPr>
        <c:crossAx val="207630208"/>
        <c:crosses val="autoZero"/>
        <c:crossBetween val="between"/>
      </c:valAx>
      <c:valAx>
        <c:axId val="196035856"/>
        <c:scaling>
          <c:orientation val="minMax"/>
        </c:scaling>
        <c:delete val="0"/>
        <c:axPos val="r"/>
        <c:numFmt formatCode="#,##0,,;\(#,##0,,\);\-;@" sourceLinked="1"/>
        <c:majorTickMark val="out"/>
        <c:minorTickMark val="none"/>
        <c:tickLblPos val="nextTo"/>
        <c:txPr>
          <a:bodyPr/>
          <a:lstStyle/>
          <a:p>
            <a:pPr>
              <a:defRPr sz="600"/>
            </a:pPr>
            <a:endParaRPr lang="ko-KR"/>
          </a:p>
        </c:txPr>
        <c:crossAx val="207039168"/>
        <c:crosses val="max"/>
        <c:crossBetween val="between"/>
      </c:valAx>
      <c:catAx>
        <c:axId val="207039168"/>
        <c:scaling>
          <c:orientation val="minMax"/>
        </c:scaling>
        <c:delete val="1"/>
        <c:axPos val="b"/>
        <c:numFmt formatCode="General" sourceLinked="1"/>
        <c:majorTickMark val="out"/>
        <c:minorTickMark val="none"/>
        <c:tickLblPos val="nextTo"/>
        <c:crossAx val="196035856"/>
        <c:crosses val="autoZero"/>
        <c:auto val="1"/>
        <c:lblAlgn val="ctr"/>
        <c:lblOffset val="100"/>
        <c:noMultiLvlLbl val="0"/>
      </c:catAx>
      <c:spPr>
        <a:noFill/>
        <a:ln w="25400">
          <a:noFill/>
        </a:ln>
      </c:spPr>
    </c:plotArea>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altLang="ko-KR"/>
              <a:t>[</a:t>
            </a:r>
            <a:r>
              <a:rPr lang="ko-KR" altLang="en-US"/>
              <a:t>완성차</a:t>
            </a:r>
            <a:r>
              <a:rPr lang="en-US" altLang="ko-KR"/>
              <a:t>]</a:t>
            </a:r>
            <a:r>
              <a:rPr lang="en-US" altLang="ko-KR" baseline="0"/>
              <a:t> Revenue Bridge - </a:t>
            </a:r>
            <a:r>
              <a:rPr lang="ko-KR" altLang="en-US" baseline="0"/>
              <a:t>서유럽</a:t>
            </a:r>
            <a:endParaRPr lang="en-US" altLang="ko-KR"/>
          </a:p>
        </c:rich>
      </c:tx>
      <c:layout>
        <c:manualLayout>
          <c:xMode val="edge"/>
          <c:yMode val="edge"/>
          <c:x val="2.2926500032832735E-2"/>
          <c:y val="3.564874755704326E-2"/>
        </c:manualLayout>
      </c:layout>
      <c:overlay val="0"/>
    </c:title>
    <c:autoTitleDeleted val="0"/>
    <c:plotArea>
      <c:layout>
        <c:manualLayout>
          <c:layoutTarget val="inner"/>
          <c:xMode val="edge"/>
          <c:yMode val="edge"/>
          <c:x val="0.10051266813319203"/>
          <c:y val="0.14239818030751186"/>
          <c:w val="0.87569684584453988"/>
          <c:h val="0.57520125751559881"/>
        </c:manualLayout>
      </c:layout>
      <c:barChart>
        <c:barDir val="col"/>
        <c:grouping val="stacked"/>
        <c:varyColors val="0"/>
        <c:ser>
          <c:idx val="0"/>
          <c:order val="0"/>
          <c:tx>
            <c:strRef>
              <c:f>Sheet1!$O$152</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Sheet1!$O$200:$O$221</c:f>
              <c:numCache>
                <c:formatCode>General</c:formatCode>
                <c:ptCount val="22"/>
                <c:pt idx="0" formatCode="#,##0.0,,,;\(#,##0.0,,,\);\-;@">
                  <c:v>26410155859.416973</c:v>
                </c:pt>
                <c:pt idx="7" formatCode="#,##0.0,,,;\(#,##0.0,,,\);\-;@">
                  <c:v>28482218486.725399</c:v>
                </c:pt>
                <c:pt idx="14" formatCode="#,##0.0,,,;\(#,##0.0,,,\);\-;@">
                  <c:v>32761450023.05014</c:v>
                </c:pt>
                <c:pt idx="21" formatCode="#,##0.0,,,;\(#,##0.0,,,\);\-;@">
                  <c:v>29420274882.276573</c:v>
                </c:pt>
              </c:numCache>
            </c:numRef>
          </c:val>
          <c:extLst>
            <c:ext xmlns:c16="http://schemas.microsoft.com/office/drawing/2014/chart" uri="{C3380CC4-5D6E-409C-BE32-E72D297353CC}">
              <c16:uniqueId val="{00000000-4334-4962-8557-834F85A3394C}"/>
            </c:ext>
          </c:extLst>
        </c:ser>
        <c:ser>
          <c:idx val="1"/>
          <c:order val="1"/>
          <c:tx>
            <c:strRef>
              <c:f>Sheet1!$P$152</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Sheet1!$P$200:$P$221</c:f>
              <c:numCache>
                <c:formatCode>General</c:formatCode>
                <c:ptCount val="22"/>
                <c:pt idx="0" formatCode="#,##0.0,,,;\(#,##0.0,,,\);\-;@">
                  <c:v>39646741424.315872</c:v>
                </c:pt>
                <c:pt idx="7" formatCode="#,##0.0,,,;\(#,##0.0,,,\);\-;@">
                  <c:v>55662416548.380066</c:v>
                </c:pt>
                <c:pt idx="14" formatCode="#,##0.0,,,;\(#,##0.0,,,\);\-;@">
                  <c:v>67234918462.633072</c:v>
                </c:pt>
                <c:pt idx="21" formatCode="#,##0.0,,,;\(#,##0.0,,,\);\-;@">
                  <c:v>50377228506.263649</c:v>
                </c:pt>
              </c:numCache>
            </c:numRef>
          </c:val>
          <c:extLst>
            <c:ext xmlns:c16="http://schemas.microsoft.com/office/drawing/2014/chart" uri="{C3380CC4-5D6E-409C-BE32-E72D297353CC}">
              <c16:uniqueId val="{00000001-4334-4962-8557-834F85A3394C}"/>
            </c:ext>
          </c:extLst>
        </c:ser>
        <c:ser>
          <c:idx val="2"/>
          <c:order val="2"/>
          <c:tx>
            <c:strRef>
              <c:f>Sheet1!$Q$152</c:f>
              <c:strCache>
                <c:ptCount val="1"/>
                <c:pt idx="0">
                  <c:v>CL3</c:v>
                </c:pt>
              </c:strCache>
            </c:strRef>
          </c:tx>
          <c:spPr>
            <a:solidFill>
              <a:srgbClr val="C6007E"/>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Sheet1!$Q$200:$Q$221</c:f>
              <c:numCache>
                <c:formatCode>General</c:formatCode>
                <c:ptCount val="22"/>
                <c:pt idx="0" formatCode="#,##0.0,,,;\(#,##0.0,,,\);\-;@">
                  <c:v>5507000000</c:v>
                </c:pt>
                <c:pt idx="7" formatCode="#,##0.0,,,;\(#,##0.0,,,\);\-;@">
                  <c:v>749</c:v>
                </c:pt>
                <c:pt idx="14" formatCode="#,##0.0,,,;\(#,##0.0,,,\);\-;@">
                  <c:v>5669059645.4447489</c:v>
                </c:pt>
                <c:pt idx="21" formatCode="#,##0.0,,,;\(#,##0.0,,,\);\-;@">
                  <c:v>5077453752.9157438</c:v>
                </c:pt>
              </c:numCache>
            </c:numRef>
          </c:val>
          <c:extLst>
            <c:ext xmlns:c16="http://schemas.microsoft.com/office/drawing/2014/chart" uri="{C3380CC4-5D6E-409C-BE32-E72D297353CC}">
              <c16:uniqueId val="{00000002-4334-4962-8557-834F85A3394C}"/>
            </c:ext>
          </c:extLst>
        </c:ser>
        <c:ser>
          <c:idx val="3"/>
          <c:order val="3"/>
          <c:tx>
            <c:strRef>
              <c:f>Sheet1!$R$152</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34-4962-8557-834F85A3394C}"/>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334-4962-8557-834F85A3394C}"/>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34-4962-8557-834F85A3394C}"/>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334-4962-8557-834F85A3394C}"/>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Sheet1!$R$200:$R$221</c:f>
              <c:numCache>
                <c:formatCode>General</c:formatCode>
                <c:ptCount val="22"/>
                <c:pt idx="0" formatCode="#,##0.0,,,;\(#,##0.0,,,\);\-;@">
                  <c:v>71563897283.732849</c:v>
                </c:pt>
                <c:pt idx="7" formatCode="#,##0.0,,,;\(#,##0.0,,,\);\-;@">
                  <c:v>84144635784.105469</c:v>
                </c:pt>
                <c:pt idx="14" formatCode="#,##0.0,,,;\(#,##0.0,,,\);\-;@">
                  <c:v>105665428131.12796</c:v>
                </c:pt>
                <c:pt idx="21" formatCode="#,##0.0,,,;\(#,##0.0,,,\);\-;@">
                  <c:v>84874957141.455963</c:v>
                </c:pt>
              </c:numCache>
            </c:numRef>
          </c:val>
          <c:extLst>
            <c:ext xmlns:c16="http://schemas.microsoft.com/office/drawing/2014/chart" uri="{C3380CC4-5D6E-409C-BE32-E72D297353CC}">
              <c16:uniqueId val="{00000007-4334-4962-8557-834F85A3394C}"/>
            </c:ext>
          </c:extLst>
        </c:ser>
        <c:ser>
          <c:idx val="4"/>
          <c:order val="4"/>
          <c:tx>
            <c:strRef>
              <c:f>Sheet1!$S$152</c:f>
              <c:strCache>
                <c:ptCount val="1"/>
                <c:pt idx="0">
                  <c:v>Buffer</c:v>
                </c:pt>
              </c:strCache>
            </c:strRef>
          </c:tx>
          <c:spPr>
            <a:noFill/>
            <a:ln w="3175">
              <a:noFill/>
              <a:prstDash val="solid"/>
            </a:ln>
          </c:spPr>
          <c:invertIfNegative val="0"/>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Sheet1!$S$200:$S$221</c:f>
              <c:numCache>
                <c:formatCode>#,##0.0,,,;\(#,##0.0,,,\);\-;@</c:formatCode>
                <c:ptCount val="22"/>
                <c:pt idx="1">
                  <c:v>71563897283.732849</c:v>
                </c:pt>
                <c:pt idx="2">
                  <c:v>72445437705.786972</c:v>
                </c:pt>
                <c:pt idx="3">
                  <c:v>73635959911.041275</c:v>
                </c:pt>
                <c:pt idx="4">
                  <c:v>74413842892.857635</c:v>
                </c:pt>
                <c:pt idx="5">
                  <c:v>89499799083.966751</c:v>
                </c:pt>
                <c:pt idx="6">
                  <c:v>89499799083.966751</c:v>
                </c:pt>
                <c:pt idx="8">
                  <c:v>90514439938.439377</c:v>
                </c:pt>
                <c:pt idx="9">
                  <c:v>90882380907.925064</c:v>
                </c:pt>
                <c:pt idx="10">
                  <c:v>94793671474.764114</c:v>
                </c:pt>
                <c:pt idx="11">
                  <c:v>96573978677.081039</c:v>
                </c:pt>
                <c:pt idx="12">
                  <c:v>106096305576.67477</c:v>
                </c:pt>
                <c:pt idx="13">
                  <c:v>105665428131.12794</c:v>
                </c:pt>
                <c:pt idx="15">
                  <c:v>105665428131.12794</c:v>
                </c:pt>
                <c:pt idx="16">
                  <c:v>102324252990.35439</c:v>
                </c:pt>
                <c:pt idx="17">
                  <c:v>100450514412.46233</c:v>
                </c:pt>
                <c:pt idx="18">
                  <c:v>85466563033.98497</c:v>
                </c:pt>
                <c:pt idx="19">
                  <c:v>82228938975.625641</c:v>
                </c:pt>
                <c:pt idx="20">
                  <c:v>82228938975.625641</c:v>
                </c:pt>
              </c:numCache>
            </c:numRef>
          </c:val>
          <c:extLst>
            <c:ext xmlns:c16="http://schemas.microsoft.com/office/drawing/2014/chart" uri="{C3380CC4-5D6E-409C-BE32-E72D297353CC}">
              <c16:uniqueId val="{00000008-4334-4962-8557-834F85A3394C}"/>
            </c:ext>
          </c:extLst>
        </c:ser>
        <c:ser>
          <c:idx val="5"/>
          <c:order val="5"/>
          <c:tx>
            <c:strRef>
              <c:f>Sheet1!$T$152</c:f>
              <c:strCache>
                <c:ptCount val="1"/>
                <c:pt idx="0">
                  <c:v>Positive</c:v>
                </c:pt>
              </c:strCache>
            </c:strRef>
          </c:tx>
          <c:spPr>
            <a:solidFill>
              <a:srgbClr val="6D2077"/>
            </a:solidFill>
            <a:ln w="3175">
              <a:noFill/>
              <a:prstDash val="solid"/>
            </a:ln>
          </c:spPr>
          <c:invertIfNegative val="0"/>
          <c:dLbls>
            <c:dLbl>
              <c:idx val="4"/>
              <c:layout>
                <c:manualLayout>
                  <c:x val="-4.3735176966817976E-17"/>
                  <c:y val="2.062203729303823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334-4962-8557-834F85A3394C}"/>
                </c:ext>
              </c:extLst>
            </c:dLbl>
            <c:dLbl>
              <c:idx val="11"/>
              <c:layout>
                <c:manualLayout>
                  <c:x val="0"/>
                  <c:y val="4.8706853568544484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334-4962-8557-834F85A3394C}"/>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Sheet1!$T$200:$T$221</c:f>
              <c:numCache>
                <c:formatCode>#,##0.0,,,;\(#,##0.0,,,\);\-;@</c:formatCode>
                <c:ptCount val="22"/>
                <c:pt idx="1">
                  <c:v>881540422.05412078</c:v>
                </c:pt>
                <c:pt idx="2">
                  <c:v>1190522205.2543068</c:v>
                </c:pt>
                <c:pt idx="3">
                  <c:v>777882981.81635284</c:v>
                </c:pt>
                <c:pt idx="4">
                  <c:v>15237792142.247839</c:v>
                </c:pt>
                <c:pt idx="6">
                  <c:v>1014640854.4726301</c:v>
                </c:pt>
                <c:pt idx="8">
                  <c:v>367940969.48568928</c:v>
                </c:pt>
                <c:pt idx="9">
                  <c:v>3911290566.8390512</c:v>
                </c:pt>
                <c:pt idx="10">
                  <c:v>1780307202.3169222</c:v>
                </c:pt>
                <c:pt idx="11">
                  <c:v>9792194711.9360886</c:v>
                </c:pt>
                <c:pt idx="15">
                  <c:v>360970140.46894342</c:v>
                </c:pt>
                <c:pt idx="20">
                  <c:v>2646018165.8303185</c:v>
                </c:pt>
              </c:numCache>
            </c:numRef>
          </c:val>
          <c:extLst>
            <c:ext xmlns:c16="http://schemas.microsoft.com/office/drawing/2014/chart" uri="{C3380CC4-5D6E-409C-BE32-E72D297353CC}">
              <c16:uniqueId val="{0000000B-4334-4962-8557-834F85A3394C}"/>
            </c:ext>
          </c:extLst>
        </c:ser>
        <c:ser>
          <c:idx val="6"/>
          <c:order val="6"/>
          <c:tx>
            <c:strRef>
              <c:f>Sheet1!$U$152</c:f>
              <c:strCache>
                <c:ptCount val="1"/>
                <c:pt idx="0">
                  <c:v>Negative</c:v>
                </c:pt>
              </c:strCache>
            </c:strRef>
          </c:tx>
          <c:spPr>
            <a:solidFill>
              <a:srgbClr val="005EB8"/>
            </a:solidFill>
            <a:ln w="3175">
              <a:noFill/>
              <a:prstDash val="solid"/>
            </a:ln>
          </c:spPr>
          <c:invertIfNegative val="0"/>
          <c:dLbls>
            <c:dLbl>
              <c:idx val="11"/>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C-4334-4962-8557-834F85A3394C}"/>
                </c:ext>
              </c:extLst>
            </c:dLbl>
            <c:dLbl>
              <c:idx val="18"/>
              <c:layout>
                <c:manualLayout>
                  <c:x val="0"/>
                  <c:y val="-2.496609160903380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334-4962-8557-834F85A3394C}"/>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Sheet1!$M$200:$N$221</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Sheet1!$U$200:$U$221</c:f>
              <c:numCache>
                <c:formatCode>General</c:formatCode>
                <c:ptCount val="22"/>
                <c:pt idx="5" formatCode="\(#,##0.0,,,\);\(#,##0.0,,,\);\-;@">
                  <c:v>151835951.13871425</c:v>
                </c:pt>
                <c:pt idx="12" formatCode="\(#,##0.0,,,\);\(#,##0.0,,,\);\-;@">
                  <c:v>269867812.34234011</c:v>
                </c:pt>
                <c:pt idx="13" formatCode="\(#,##0.0,,,\);\(#,##0.0,,,\);\-;@">
                  <c:v>430877445.5468263</c:v>
                </c:pt>
                <c:pt idx="16" formatCode="\(#,##0.0,,,\);\(#,##0.0,,,\);\-;@">
                  <c:v>3702145281.2425079</c:v>
                </c:pt>
                <c:pt idx="17" formatCode="\(#,##0.0,,,\);\(#,##0.0,,,\);\-;@">
                  <c:v>1873738577.8920631</c:v>
                </c:pt>
                <c:pt idx="18" formatCode="\(#,##0.0,,,\);\(#,##0.0,,,\);\-;@">
                  <c:v>14983951378.477362</c:v>
                </c:pt>
                <c:pt idx="19" formatCode="\(#,##0.0,,,\);\(#,##0.0,,,\);\-;@">
                  <c:v>3237624058.3593235</c:v>
                </c:pt>
              </c:numCache>
            </c:numRef>
          </c:val>
          <c:extLst>
            <c:ext xmlns:c16="http://schemas.microsoft.com/office/drawing/2014/chart" uri="{C3380CC4-5D6E-409C-BE32-E72D297353CC}">
              <c16:uniqueId val="{0000000E-4334-4962-8557-834F85A3394C}"/>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12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4.4783648805175907E-2"/>
              <c:y val="0.36764246701308245"/>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50752106591590318"/>
          <c:y val="0.89187117614048517"/>
          <c:w val="0.12242514049311694"/>
          <c:h val="4.1889228922892291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altLang="ko-KR"/>
              <a:t>[</a:t>
            </a:r>
            <a:r>
              <a:rPr lang="ko-KR" altLang="en-US"/>
              <a:t>완성차</a:t>
            </a:r>
            <a:r>
              <a:rPr lang="en-US" altLang="ko-KR"/>
              <a:t>] Revenue Bridge - </a:t>
            </a:r>
            <a:r>
              <a:rPr lang="ko-KR" altLang="en-US"/>
              <a:t>영국</a:t>
            </a:r>
          </a:p>
        </c:rich>
      </c:tx>
      <c:layout>
        <c:manualLayout>
          <c:xMode val="edge"/>
          <c:yMode val="edge"/>
          <c:x val="2.2926500032832735E-2"/>
          <c:y val="3.564874755704326E-2"/>
        </c:manualLayout>
      </c:layout>
      <c:overlay val="0"/>
    </c:title>
    <c:autoTitleDeleted val="0"/>
    <c:plotArea>
      <c:layout>
        <c:manualLayout>
          <c:layoutTarget val="inner"/>
          <c:xMode val="edge"/>
          <c:yMode val="edge"/>
          <c:x val="0.10051266813319203"/>
          <c:y val="0.14239818030751186"/>
          <c:w val="0.87569684584453988"/>
          <c:h val="0.57520125751559881"/>
        </c:manualLayout>
      </c:layout>
      <c:barChart>
        <c:barDir val="col"/>
        <c:grouping val="stacked"/>
        <c:varyColors val="0"/>
        <c:ser>
          <c:idx val="0"/>
          <c:order val="0"/>
          <c:tx>
            <c:strRef>
              <c:f>Sheet1!$O$152</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Sheet1!$O$248:$O$269</c:f>
              <c:numCache>
                <c:formatCode>General</c:formatCode>
                <c:ptCount val="22"/>
                <c:pt idx="0" formatCode="#,##0.0,,,;\(#,##0.0,,,\);\-;@">
                  <c:v>8754643067.8348408</c:v>
                </c:pt>
                <c:pt idx="7" formatCode="#,##0.0,,,;\(#,##0.0,,,\);\-;@">
                  <c:v>5895350642.183362</c:v>
                </c:pt>
                <c:pt idx="14" formatCode="#,##0.0,,,;\(#,##0.0,,,\);\-;@">
                  <c:v>6671618062.1140833</c:v>
                </c:pt>
                <c:pt idx="21" formatCode="#,##0.0,,,;\(#,##0.0,,,\);\-;@">
                  <c:v>5121155565.4485397</c:v>
                </c:pt>
              </c:numCache>
            </c:numRef>
          </c:val>
          <c:extLst>
            <c:ext xmlns:c16="http://schemas.microsoft.com/office/drawing/2014/chart" uri="{C3380CC4-5D6E-409C-BE32-E72D297353CC}">
              <c16:uniqueId val="{00000000-78CF-4DA6-B3C0-539B0538C146}"/>
            </c:ext>
          </c:extLst>
        </c:ser>
        <c:ser>
          <c:idx val="1"/>
          <c:order val="1"/>
          <c:tx>
            <c:strRef>
              <c:f>Sheet1!$P$152</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Sheet1!$P$248:$P$269</c:f>
              <c:numCache>
                <c:formatCode>General</c:formatCode>
                <c:ptCount val="22"/>
                <c:pt idx="0" formatCode="#,##0.0,,,;\(#,##0.0,,,\);\-;@">
                  <c:v>19272340993.377441</c:v>
                </c:pt>
                <c:pt idx="7" formatCode="#,##0.0,,,;\(#,##0.0,,,\);\-;@">
                  <c:v>21608508205.001431</c:v>
                </c:pt>
                <c:pt idx="14" formatCode="#,##0.0,,,;\(#,##0.0,,,\);\-;@">
                  <c:v>20896177704.333961</c:v>
                </c:pt>
                <c:pt idx="21" formatCode="#,##0.0,,,;\(#,##0.0,,,\);\-;@">
                  <c:v>15060642771.769026</c:v>
                </c:pt>
              </c:numCache>
            </c:numRef>
          </c:val>
          <c:extLst>
            <c:ext xmlns:c16="http://schemas.microsoft.com/office/drawing/2014/chart" uri="{C3380CC4-5D6E-409C-BE32-E72D297353CC}">
              <c16:uniqueId val="{00000001-78CF-4DA6-B3C0-539B0538C146}"/>
            </c:ext>
          </c:extLst>
        </c:ser>
        <c:ser>
          <c:idx val="2"/>
          <c:order val="2"/>
          <c:tx>
            <c:strRef>
              <c:f>Sheet1!$Q$152</c:f>
              <c:strCache>
                <c:ptCount val="1"/>
                <c:pt idx="0">
                  <c:v>CL3</c:v>
                </c:pt>
              </c:strCache>
            </c:strRef>
          </c:tx>
          <c:spPr>
            <a:solidFill>
              <a:srgbClr val="C6007E"/>
            </a:solidFill>
            <a:ln w="3175">
              <a:solidFill>
                <a:srgbClr val="FFFFFF"/>
              </a:solidFill>
              <a:prstDash val="solid"/>
            </a:ln>
          </c:spPr>
          <c:invertIfNegative val="0"/>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Sheet1!$Q$248:$Q$269</c:f>
              <c:numCache>
                <c:formatCode>General</c:formatCode>
                <c:ptCount val="22"/>
                <c:pt idx="0" formatCode="#,##0.0,,,;\(#,##0.0,,,\);\-;@">
                  <c:v>564000000</c:v>
                </c:pt>
                <c:pt idx="7" formatCode="#,##0.0,,,;\(#,##0.0,,,\);\-;@">
                  <c:v>82</c:v>
                </c:pt>
                <c:pt idx="14" formatCode="#,##0.0,,,;\(#,##0.0,,,\);\-;@">
                  <c:v>654633965.70478344</c:v>
                </c:pt>
                <c:pt idx="21" formatCode="#,##0.0,,,;\(#,##0.0,,,\);\-;@">
                  <c:v>436278802.82920772</c:v>
                </c:pt>
              </c:numCache>
            </c:numRef>
          </c:val>
          <c:extLst>
            <c:ext xmlns:c16="http://schemas.microsoft.com/office/drawing/2014/chart" uri="{C3380CC4-5D6E-409C-BE32-E72D297353CC}">
              <c16:uniqueId val="{00000002-78CF-4DA6-B3C0-539B0538C146}"/>
            </c:ext>
          </c:extLst>
        </c:ser>
        <c:ser>
          <c:idx val="3"/>
          <c:order val="3"/>
          <c:tx>
            <c:strRef>
              <c:f>Sheet1!$R$152</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8CF-4DA6-B3C0-539B0538C146}"/>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8CF-4DA6-B3C0-539B0538C146}"/>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8CF-4DA6-B3C0-539B0538C146}"/>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8CF-4DA6-B3C0-539B0538C146}"/>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Sheet1!$R$248:$R$269</c:f>
              <c:numCache>
                <c:formatCode>General</c:formatCode>
                <c:ptCount val="22"/>
                <c:pt idx="0" formatCode="#,##0.0,,,;\(#,##0.0,,,\);\-;@">
                  <c:v>28590984061.21228</c:v>
                </c:pt>
                <c:pt idx="7" formatCode="#,##0.0,,,;\(#,##0.0,,,\);\-;@">
                  <c:v>27503858929.184792</c:v>
                </c:pt>
                <c:pt idx="14" formatCode="#,##0.0,,,;\(#,##0.0,,,\);\-;@">
                  <c:v>28222429732.152828</c:v>
                </c:pt>
                <c:pt idx="21" formatCode="#,##0.0,,,;\(#,##0.0,,,\);\-;@">
                  <c:v>20618077140.046776</c:v>
                </c:pt>
              </c:numCache>
            </c:numRef>
          </c:val>
          <c:extLst>
            <c:ext xmlns:c16="http://schemas.microsoft.com/office/drawing/2014/chart" uri="{C3380CC4-5D6E-409C-BE32-E72D297353CC}">
              <c16:uniqueId val="{00000007-78CF-4DA6-B3C0-539B0538C146}"/>
            </c:ext>
          </c:extLst>
        </c:ser>
        <c:ser>
          <c:idx val="4"/>
          <c:order val="4"/>
          <c:tx>
            <c:strRef>
              <c:f>Sheet1!$S$152</c:f>
              <c:strCache>
                <c:ptCount val="1"/>
                <c:pt idx="0">
                  <c:v>Buffer</c:v>
                </c:pt>
              </c:strCache>
            </c:strRef>
          </c:tx>
          <c:spPr>
            <a:noFill/>
            <a:ln w="3175">
              <a:noFill/>
              <a:prstDash val="solid"/>
            </a:ln>
          </c:spPr>
          <c:invertIfNegative val="0"/>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Sheet1!$S$248:$S$269</c:f>
              <c:numCache>
                <c:formatCode>#,##0.0,,,;\(#,##0.0,,,\);\-;@</c:formatCode>
                <c:ptCount val="22"/>
                <c:pt idx="1">
                  <c:v>27253331978.303524</c:v>
                </c:pt>
                <c:pt idx="2">
                  <c:v>25731691635.560802</c:v>
                </c:pt>
                <c:pt idx="3">
                  <c:v>19961239222.986343</c:v>
                </c:pt>
                <c:pt idx="4">
                  <c:v>19961239222.986343</c:v>
                </c:pt>
                <c:pt idx="5">
                  <c:v>28061177979.099476</c:v>
                </c:pt>
                <c:pt idx="6">
                  <c:v>28061177979.099476</c:v>
                </c:pt>
                <c:pt idx="8">
                  <c:v>28136836515.684841</c:v>
                </c:pt>
                <c:pt idx="9">
                  <c:v>28522345823.88583</c:v>
                </c:pt>
                <c:pt idx="10">
                  <c:v>28913103935.615562</c:v>
                </c:pt>
                <c:pt idx="11">
                  <c:v>28200773434.94809</c:v>
                </c:pt>
                <c:pt idx="12">
                  <c:v>28200773434.94809</c:v>
                </c:pt>
                <c:pt idx="13">
                  <c:v>28222429732.152821</c:v>
                </c:pt>
                <c:pt idx="15">
                  <c:v>28222429732.152821</c:v>
                </c:pt>
                <c:pt idx="16">
                  <c:v>26671967235.487278</c:v>
                </c:pt>
                <c:pt idx="17">
                  <c:v>26671967235.487278</c:v>
                </c:pt>
                <c:pt idx="18">
                  <c:v>20836432302.92234</c:v>
                </c:pt>
                <c:pt idx="19">
                  <c:v>20836432302.92234</c:v>
                </c:pt>
                <c:pt idx="20">
                  <c:v>20618077140.046764</c:v>
                </c:pt>
              </c:numCache>
            </c:numRef>
          </c:val>
          <c:extLst>
            <c:ext xmlns:c16="http://schemas.microsoft.com/office/drawing/2014/chart" uri="{C3380CC4-5D6E-409C-BE32-E72D297353CC}">
              <c16:uniqueId val="{00000008-78CF-4DA6-B3C0-539B0538C146}"/>
            </c:ext>
          </c:extLst>
        </c:ser>
        <c:ser>
          <c:idx val="5"/>
          <c:order val="5"/>
          <c:tx>
            <c:strRef>
              <c:f>Sheet1!$T$152</c:f>
              <c:strCache>
                <c:ptCount val="1"/>
                <c:pt idx="0">
                  <c:v>Positive</c:v>
                </c:pt>
              </c:strCache>
            </c:strRef>
          </c:tx>
          <c:spPr>
            <a:solidFill>
              <a:srgbClr val="6D2077"/>
            </a:solidFill>
            <a:ln w="3175">
              <a:noFill/>
              <a:prstDash val="solid"/>
            </a:ln>
          </c:spPr>
          <c:invertIfNegative val="0"/>
          <c:dLbls>
            <c:dLbl>
              <c:idx val="3"/>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9-78CF-4DA6-B3C0-539B0538C146}"/>
                </c:ext>
              </c:extLst>
            </c:dLbl>
            <c:dLbl>
              <c:idx val="4"/>
              <c:layout>
                <c:manualLayout>
                  <c:x val="-4.3735176966817976E-17"/>
                  <c:y val="2.062203729303823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8CF-4DA6-B3C0-539B0538C146}"/>
                </c:ext>
              </c:extLst>
            </c:dLbl>
            <c:dLbl>
              <c:idx val="11"/>
              <c:layout>
                <c:manualLayout>
                  <c:x val="0"/>
                  <c:y val="4.8706853568544484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8CF-4DA6-B3C0-539B0538C146}"/>
                </c:ext>
              </c:extLst>
            </c:dLbl>
            <c:dLbl>
              <c:idx val="17"/>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C-78CF-4DA6-B3C0-539B0538C146}"/>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Sheet1!$T$248:$T$269</c:f>
              <c:numCache>
                <c:formatCode>General</c:formatCode>
                <c:ptCount val="22"/>
                <c:pt idx="4" formatCode="#,##0.0,,,;\(#,##0.0,,,\);\-;@">
                  <c:v>8106619624.1984472</c:v>
                </c:pt>
                <c:pt idx="6" formatCode="#,##0.0,,,;\(#,##0.0,,,\);\-;@">
                  <c:v>75658536.585365847</c:v>
                </c:pt>
                <c:pt idx="8" formatCode="#,##0.0,,,;\(#,##0.0,,,\);\-;@">
                  <c:v>385509308.20098907</c:v>
                </c:pt>
                <c:pt idx="9" formatCode="#,##0.0,,,;\(#,##0.0,,,\);\-;@">
                  <c:v>390758111.72973287</c:v>
                </c:pt>
                <c:pt idx="10" formatCode="#,##0.0,,,;\(#,##0.0,,,\);\-;@">
                  <c:v>1408855859.440412</c:v>
                </c:pt>
                <c:pt idx="12" formatCode="#,##0.0,,,;\(#,##0.0,,,\);\-;@">
                  <c:v>48881143.161724992</c:v>
                </c:pt>
                <c:pt idx="15" formatCode="#,##0.0,,,;\(#,##0.0,,,\);\-;@">
                  <c:v>1244404529.3552213</c:v>
                </c:pt>
                <c:pt idx="17" formatCode="#,##0.0,,,;\(#,##0.0,,,\);\-;@">
                  <c:v>3207147277.5406461</c:v>
                </c:pt>
                <c:pt idx="19" formatCode="#,##0.0,,,;\(#,##0.0,,,\);\-;@">
                  <c:v>39085160.716193065</c:v>
                </c:pt>
              </c:numCache>
            </c:numRef>
          </c:val>
          <c:extLst>
            <c:ext xmlns:c16="http://schemas.microsoft.com/office/drawing/2014/chart" uri="{C3380CC4-5D6E-409C-BE32-E72D297353CC}">
              <c16:uniqueId val="{0000000D-78CF-4DA6-B3C0-539B0538C146}"/>
            </c:ext>
          </c:extLst>
        </c:ser>
        <c:ser>
          <c:idx val="6"/>
          <c:order val="6"/>
          <c:tx>
            <c:strRef>
              <c:f>Sheet1!$U$152</c:f>
              <c:strCache>
                <c:ptCount val="1"/>
                <c:pt idx="0">
                  <c:v>Negative</c:v>
                </c:pt>
              </c:strCache>
            </c:strRef>
          </c:tx>
          <c:spPr>
            <a:solidFill>
              <a:srgbClr val="005EB8"/>
            </a:solidFill>
            <a:ln w="3175">
              <a:noFill/>
              <a:prstDash val="solid"/>
            </a:ln>
          </c:spPr>
          <c:invertIfNegative val="0"/>
          <c:dLbls>
            <c:dLbl>
              <c:idx val="3"/>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0E-78CF-4DA6-B3C0-539B0538C146}"/>
                </c:ext>
              </c:extLst>
            </c:dLbl>
            <c:dLbl>
              <c:idx val="11"/>
              <c:layout>
                <c:manualLayout>
                  <c:x val="0"/>
                  <c:y val="-3.726555416459907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8CF-4DA6-B3C0-539B0538C146}"/>
                </c:ext>
              </c:extLst>
            </c:dLbl>
            <c:dLbl>
              <c:idx val="16"/>
              <c:layout>
                <c:manualLayout>
                  <c:x val="-8.4119584260388692E-17"/>
                  <c:y val="-4.4504989001861953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78CF-4DA6-B3C0-539B0538C146}"/>
                </c:ext>
              </c:extLst>
            </c:dLbl>
            <c:dLbl>
              <c:idx val="17"/>
              <c:layout>
                <c:manualLayout>
                  <c:x val="0"/>
                  <c:y val="2.2754564093996907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8CF-4DA6-B3C0-539B0538C146}"/>
                </c:ext>
              </c:extLst>
            </c:dLbl>
            <c:dLbl>
              <c:idx val="18"/>
              <c:layout>
                <c:manualLayout>
                  <c:x val="0"/>
                  <c:y val="-2.496609160903380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8CF-4DA6-B3C0-539B0538C146}"/>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Sheet1!$M$248:$N$269</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Sheet1!$U$248:$U$269</c:f>
              <c:numCache>
                <c:formatCode>\(#,##0.0,,,\);\(#,##0.0,,,\);\-;@</c:formatCode>
                <c:ptCount val="22"/>
                <c:pt idx="1">
                  <c:v>1337652082.9087577</c:v>
                </c:pt>
                <c:pt idx="2">
                  <c:v>1521640342.7427225</c:v>
                </c:pt>
                <c:pt idx="3">
                  <c:v>5770452412.5744572</c:v>
                </c:pt>
                <c:pt idx="5">
                  <c:v>6680868.0853160312</c:v>
                </c:pt>
                <c:pt idx="11">
                  <c:v>2121186360.1078818</c:v>
                </c:pt>
                <c:pt idx="13">
                  <c:v>27224845.956991389</c:v>
                </c:pt>
                <c:pt idx="16">
                  <c:v>2794867026.0207648</c:v>
                </c:pt>
                <c:pt idx="18">
                  <c:v>9042682210.1055813</c:v>
                </c:pt>
                <c:pt idx="20">
                  <c:v>257440323.59176874</c:v>
                </c:pt>
              </c:numCache>
            </c:numRef>
          </c:val>
          <c:extLst>
            <c:ext xmlns:c16="http://schemas.microsoft.com/office/drawing/2014/chart" uri="{C3380CC4-5D6E-409C-BE32-E72D297353CC}">
              <c16:uniqueId val="{00000013-78CF-4DA6-B3C0-539B0538C146}"/>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4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4.4783648805175907E-2"/>
              <c:y val="0.36764246701308245"/>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50752106591590318"/>
          <c:y val="0.89187117614048517"/>
          <c:w val="0.11417961693591586"/>
          <c:h val="4.1889228922892291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l">
              <a:defRPr sz="800" b="1">
                <a:solidFill>
                  <a:srgbClr val="00338D"/>
                </a:solidFill>
                <a:latin typeface="Arial"/>
                <a:ea typeface="Arial"/>
                <a:cs typeface="Arial"/>
              </a:defRPr>
            </a:pPr>
            <a:r>
              <a:rPr lang="en-US" altLang="ko-KR"/>
              <a:t>[</a:t>
            </a:r>
            <a:r>
              <a:rPr lang="ko-KR" altLang="en-US"/>
              <a:t>완성차</a:t>
            </a:r>
            <a:r>
              <a:rPr lang="en-US" altLang="ko-KR"/>
              <a:t>] Revenue Bridge - </a:t>
            </a:r>
            <a:r>
              <a:rPr lang="ko-KR" altLang="en-US"/>
              <a:t>중국</a:t>
            </a:r>
          </a:p>
        </c:rich>
      </c:tx>
      <c:layout>
        <c:manualLayout>
          <c:xMode val="edge"/>
          <c:yMode val="edge"/>
          <c:x val="2.2926500032832735E-2"/>
          <c:y val="3.564874755704326E-2"/>
        </c:manualLayout>
      </c:layout>
      <c:overlay val="0"/>
    </c:title>
    <c:autoTitleDeleted val="0"/>
    <c:plotArea>
      <c:layout>
        <c:manualLayout>
          <c:layoutTarget val="inner"/>
          <c:xMode val="edge"/>
          <c:yMode val="edge"/>
          <c:x val="9.8103429611455031E-2"/>
          <c:y val="0.15407406611810548"/>
          <c:w val="0.86079733280290871"/>
          <c:h val="0.57520125751559881"/>
        </c:manualLayout>
      </c:layout>
      <c:barChart>
        <c:barDir val="col"/>
        <c:grouping val="stacked"/>
        <c:varyColors val="0"/>
        <c:ser>
          <c:idx val="0"/>
          <c:order val="0"/>
          <c:tx>
            <c:strRef>
              <c:f>Sheet1!$O$152</c:f>
              <c:strCache>
                <c:ptCount val="1"/>
                <c:pt idx="0">
                  <c:v>전동</c:v>
                </c:pt>
              </c:strCache>
            </c:strRef>
          </c:tx>
          <c:spPr>
            <a:solidFill>
              <a:srgbClr val="00A3A1"/>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Sheet1!$O$295:$O$316</c:f>
              <c:numCache>
                <c:formatCode>General</c:formatCode>
                <c:ptCount val="22"/>
                <c:pt idx="0" formatCode="#,##0.0,,,;\(#,##0.0,,,\);\-;@">
                  <c:v>4476221952.5199995</c:v>
                </c:pt>
                <c:pt idx="7" formatCode="#,##0.0,,,;\(#,##0.0,,,\);\-;@">
                  <c:v>7330605751.6699142</c:v>
                </c:pt>
                <c:pt idx="14" formatCode="#,##0.0,,,;\(#,##0.0,,,\);\-;@">
                  <c:v>9232390343.1430969</c:v>
                </c:pt>
                <c:pt idx="21" formatCode="#,##0.0,,,;\(#,##0.0,,,\);\-;@">
                  <c:v>12249389848.9032</c:v>
                </c:pt>
              </c:numCache>
            </c:numRef>
          </c:val>
          <c:extLst>
            <c:ext xmlns:c16="http://schemas.microsoft.com/office/drawing/2014/chart" uri="{C3380CC4-5D6E-409C-BE32-E72D297353CC}">
              <c16:uniqueId val="{00000000-E879-4697-9F29-35619FBBD6F1}"/>
            </c:ext>
          </c:extLst>
        </c:ser>
        <c:ser>
          <c:idx val="1"/>
          <c:order val="1"/>
          <c:tx>
            <c:strRef>
              <c:f>Sheet1!$P$152</c:f>
              <c:strCache>
                <c:ptCount val="1"/>
                <c:pt idx="0">
                  <c:v>엔진</c:v>
                </c:pt>
              </c:strCache>
            </c:strRef>
          </c:tx>
          <c:spPr>
            <a:solidFill>
              <a:srgbClr val="EAAA00"/>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Sheet1!$P$295:$P$316</c:f>
              <c:numCache>
                <c:formatCode>General</c:formatCode>
                <c:ptCount val="22"/>
                <c:pt idx="0" formatCode="#,##0.0,,,;\(#,##0.0,,,\);\-;@">
                  <c:v>6479588645.5900021</c:v>
                </c:pt>
                <c:pt idx="7" formatCode="#,##0.0,,,;\(#,##0.0,,,\);\-;@">
                  <c:v>11773289330.922039</c:v>
                </c:pt>
                <c:pt idx="14" formatCode="#,##0.0,,,;\(#,##0.0,,,\);\-;@">
                  <c:v>13543452227.701305</c:v>
                </c:pt>
                <c:pt idx="21" formatCode="#,##0.0,,,;\(#,##0.0,,,\);\-;@">
                  <c:v>8469922021.6517801</c:v>
                </c:pt>
              </c:numCache>
            </c:numRef>
          </c:val>
          <c:extLst>
            <c:ext xmlns:c16="http://schemas.microsoft.com/office/drawing/2014/chart" uri="{C3380CC4-5D6E-409C-BE32-E72D297353CC}">
              <c16:uniqueId val="{00000001-E879-4697-9F29-35619FBBD6F1}"/>
            </c:ext>
          </c:extLst>
        </c:ser>
        <c:ser>
          <c:idx val="2"/>
          <c:order val="2"/>
          <c:tx>
            <c:strRef>
              <c:f>Sheet1!$Q$152</c:f>
              <c:strCache>
                <c:ptCount val="1"/>
                <c:pt idx="0">
                  <c:v>CL3</c:v>
                </c:pt>
              </c:strCache>
            </c:strRef>
          </c:tx>
          <c:spPr>
            <a:solidFill>
              <a:srgbClr val="C6007E"/>
            </a:solidFill>
            <a:ln w="3175">
              <a:solidFill>
                <a:srgbClr val="FFFFFF"/>
              </a:solidFill>
              <a:prstDash val="solid"/>
            </a:ln>
          </c:spPr>
          <c:invertIfNegative val="0"/>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Sheet1!$Q$295:$Q$316</c:f>
              <c:numCache>
                <c:formatCode>General</c:formatCode>
                <c:ptCount val="22"/>
                <c:pt idx="0" formatCode="#,##0.0,,,;\(#,##0.0,,,\);\-;@">
                  <c:v>0</c:v>
                </c:pt>
                <c:pt idx="7" formatCode="#,##0.0,,,;\(#,##0.0,,,\);\-;@">
                  <c:v>0</c:v>
                </c:pt>
                <c:pt idx="14" formatCode="#,##0.0,,,;\(#,##0.0,,,\);\-;@">
                  <c:v>0</c:v>
                </c:pt>
                <c:pt idx="21" formatCode="#,##0.0,,,;\(#,##0.0,,,\);\-;@">
                  <c:v>0</c:v>
                </c:pt>
              </c:numCache>
            </c:numRef>
          </c:val>
          <c:extLst>
            <c:ext xmlns:c16="http://schemas.microsoft.com/office/drawing/2014/chart" uri="{C3380CC4-5D6E-409C-BE32-E72D297353CC}">
              <c16:uniqueId val="{00000002-E879-4697-9F29-35619FBBD6F1}"/>
            </c:ext>
          </c:extLst>
        </c:ser>
        <c:ser>
          <c:idx val="3"/>
          <c:order val="3"/>
          <c:tx>
            <c:strRef>
              <c:f>Sheet1!$R$152</c:f>
              <c:strCache>
                <c:ptCount val="1"/>
                <c:pt idx="0">
                  <c:v>합계</c:v>
                </c:pt>
              </c:strCache>
            </c:strRef>
          </c:tx>
          <c:spPr>
            <a:noFill/>
            <a:ln w="3175">
              <a:solidFill>
                <a:srgbClr val="FFFFFF"/>
              </a:solidFill>
              <a:prstDash val="solid"/>
            </a:ln>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879-4697-9F29-35619FBBD6F1}"/>
                </c:ext>
              </c:extLst>
            </c:dLbl>
            <c:dLbl>
              <c:idx val="7"/>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879-4697-9F29-35619FBBD6F1}"/>
                </c:ext>
              </c:extLst>
            </c:dLbl>
            <c:dLbl>
              <c:idx val="14"/>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879-4697-9F29-35619FBBD6F1}"/>
                </c:ext>
              </c:extLst>
            </c:dLbl>
            <c:dLbl>
              <c:idx val="21"/>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879-4697-9F29-35619FBBD6F1}"/>
                </c:ext>
              </c:extLst>
            </c:dLbl>
            <c:spPr>
              <a:noFill/>
              <a:ln>
                <a:noFill/>
              </a:ln>
              <a:effectLst/>
            </c:spPr>
            <c:txPr>
              <a:bodyPr wrap="square" lIns="38100" tIns="19050" rIns="38100" bIns="19050" anchor="ctr">
                <a:spAutoFit/>
              </a:bodyPr>
              <a:lstStyle/>
              <a:p>
                <a:pPr>
                  <a:defRPr sz="700"/>
                </a:pPr>
                <a:endParaRPr lang="ko-KR"/>
              </a:p>
            </c:txPr>
            <c:dLblPos val="inBase"/>
            <c:showLegendKey val="0"/>
            <c:showVal val="0"/>
            <c:showCatName val="0"/>
            <c:showSerName val="0"/>
            <c:showPercent val="0"/>
            <c:showBubbleSize val="0"/>
            <c:extLst>
              <c:ext xmlns:c15="http://schemas.microsoft.com/office/drawing/2012/chart" uri="{CE6537A1-D6FC-4f65-9D91-7224C49458BB}">
                <c15:showLeaderLines val="1"/>
              </c:ext>
            </c:extLst>
          </c:dLbls>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Sheet1!$R$295:$R$316</c:f>
              <c:numCache>
                <c:formatCode>General</c:formatCode>
                <c:ptCount val="22"/>
                <c:pt idx="0" formatCode="#,##0.0,,,;\(#,##0.0,,,\);\-;@">
                  <c:v>10955810598.110001</c:v>
                </c:pt>
                <c:pt idx="7" formatCode="#,##0.0,,,;\(#,##0.0,,,\);\-;@">
                  <c:v>19103895082.591953</c:v>
                </c:pt>
                <c:pt idx="14" formatCode="#,##0.0,,,;\(#,##0.0,,,\);\-;@">
                  <c:v>22775842570.844402</c:v>
                </c:pt>
                <c:pt idx="21" formatCode="#,##0.0,,,;\(#,##0.0,,,\);\-;@">
                  <c:v>20719311870.554981</c:v>
                </c:pt>
              </c:numCache>
            </c:numRef>
          </c:val>
          <c:extLst>
            <c:ext xmlns:c16="http://schemas.microsoft.com/office/drawing/2014/chart" uri="{C3380CC4-5D6E-409C-BE32-E72D297353CC}">
              <c16:uniqueId val="{00000007-E879-4697-9F29-35619FBBD6F1}"/>
            </c:ext>
          </c:extLst>
        </c:ser>
        <c:ser>
          <c:idx val="4"/>
          <c:order val="4"/>
          <c:tx>
            <c:strRef>
              <c:f>Sheet1!$S$152</c:f>
              <c:strCache>
                <c:ptCount val="1"/>
                <c:pt idx="0">
                  <c:v>Buffer</c:v>
                </c:pt>
              </c:strCache>
            </c:strRef>
          </c:tx>
          <c:spPr>
            <a:noFill/>
            <a:ln w="3175">
              <a:noFill/>
              <a:prstDash val="solid"/>
            </a:ln>
          </c:spPr>
          <c:invertIfNegative val="0"/>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Sheet1!$S$295:$S$316</c:f>
              <c:numCache>
                <c:formatCode>#,##0.0,,,;\(#,##0.0,,,\);\-;@</c:formatCode>
                <c:ptCount val="22"/>
                <c:pt idx="1">
                  <c:v>10955810598.110001</c:v>
                </c:pt>
                <c:pt idx="2">
                  <c:v>11300513469.905605</c:v>
                </c:pt>
                <c:pt idx="3">
                  <c:v>11411549203.870131</c:v>
                </c:pt>
                <c:pt idx="4">
                  <c:v>11411549203.870131</c:v>
                </c:pt>
                <c:pt idx="5">
                  <c:v>19103895082.591949</c:v>
                </c:pt>
                <c:pt idx="6">
                  <c:v>19103895082.591949</c:v>
                </c:pt>
                <c:pt idx="8">
                  <c:v>17507428135.734718</c:v>
                </c:pt>
                <c:pt idx="9">
                  <c:v>17507428135.734718</c:v>
                </c:pt>
                <c:pt idx="10">
                  <c:v>21005679674.065132</c:v>
                </c:pt>
                <c:pt idx="11">
                  <c:v>21374945877.84145</c:v>
                </c:pt>
                <c:pt idx="12">
                  <c:v>22775842570.844398</c:v>
                </c:pt>
                <c:pt idx="13">
                  <c:v>22775842570.844398</c:v>
                </c:pt>
                <c:pt idx="15">
                  <c:v>22089832519.735855</c:v>
                </c:pt>
                <c:pt idx="16">
                  <c:v>22089832519.735855</c:v>
                </c:pt>
                <c:pt idx="17">
                  <c:v>25792842076.604504</c:v>
                </c:pt>
                <c:pt idx="18">
                  <c:v>20719311870.554981</c:v>
                </c:pt>
                <c:pt idx="19">
                  <c:v>20719311870.554981</c:v>
                </c:pt>
                <c:pt idx="20">
                  <c:v>20719311870.554981</c:v>
                </c:pt>
              </c:numCache>
            </c:numRef>
          </c:val>
          <c:extLst>
            <c:ext xmlns:c16="http://schemas.microsoft.com/office/drawing/2014/chart" uri="{C3380CC4-5D6E-409C-BE32-E72D297353CC}">
              <c16:uniqueId val="{00000008-E879-4697-9F29-35619FBBD6F1}"/>
            </c:ext>
          </c:extLst>
        </c:ser>
        <c:ser>
          <c:idx val="5"/>
          <c:order val="5"/>
          <c:tx>
            <c:strRef>
              <c:f>Sheet1!$T$152</c:f>
              <c:strCache>
                <c:ptCount val="1"/>
                <c:pt idx="0">
                  <c:v>Positive</c:v>
                </c:pt>
              </c:strCache>
            </c:strRef>
          </c:tx>
          <c:spPr>
            <a:solidFill>
              <a:srgbClr val="6D2077"/>
            </a:solidFill>
            <a:ln w="3175">
              <a:noFill/>
              <a:prstDash val="solid"/>
            </a:ln>
          </c:spPr>
          <c:invertIfNegative val="0"/>
          <c:dLbls>
            <c:dLbl>
              <c:idx val="2"/>
              <c:layout>
                <c:manualLayout>
                  <c:x val="0"/>
                  <c:y val="3.3027214655030552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879-4697-9F29-35619FBBD6F1}"/>
                </c:ext>
              </c:extLst>
            </c:dLbl>
            <c:dLbl>
              <c:idx val="4"/>
              <c:layout>
                <c:manualLayout>
                  <c:x val="-4.3735176966817976E-17"/>
                  <c:y val="2.062203729303823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879-4697-9F29-35619FBBD6F1}"/>
                </c:ext>
              </c:extLst>
            </c:dLbl>
            <c:dLbl>
              <c:idx val="9"/>
              <c:layout>
                <c:manualLayout>
                  <c:x val="0"/>
                  <c:y val="-6.6345958730941743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879-4697-9F29-35619FBBD6F1}"/>
                </c:ext>
              </c:extLst>
            </c:dLbl>
            <c:dLbl>
              <c:idx val="11"/>
              <c:layout>
                <c:manualLayout>
                  <c:x val="-1.3545026815420212E-3"/>
                  <c:y val="-3.897364765830915E-2"/>
                </c:manualLayout>
              </c:layout>
              <c:spPr>
                <a:noFill/>
                <a:ln>
                  <a:noFill/>
                </a:ln>
                <a:effectLst/>
              </c:spPr>
              <c:txPr>
                <a:bodyPr wrap="square" lIns="38100" tIns="19050" rIns="38100" bIns="19050" anchor="ctr">
                  <a:spAutoFit/>
                </a:bodyPr>
                <a:lstStyle/>
                <a:p>
                  <a:pPr>
                    <a:defRPr sz="700">
                      <a:solidFill>
                        <a:schemeClr val="tx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879-4697-9F29-35619FBBD6F1}"/>
                </c:ext>
              </c:extLst>
            </c:dLbl>
            <c:dLbl>
              <c:idx val="16"/>
              <c:layout>
                <c:manualLayout>
                  <c:x val="-9.9329049188762589E-17"/>
                  <c:y val="4.5808478212587093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879-4697-9F29-35619FBBD6F1}"/>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Sheet1!$T$295:$T$316</c:f>
              <c:numCache>
                <c:formatCode>#,##0.0,,,;\(#,##0.0,,,\);\-;@</c:formatCode>
                <c:ptCount val="22"/>
                <c:pt idx="1">
                  <c:v>344702871.79560566</c:v>
                </c:pt>
                <c:pt idx="2">
                  <c:v>2509680927.3543096</c:v>
                </c:pt>
                <c:pt idx="4">
                  <c:v>7692345878.7218208</c:v>
                </c:pt>
                <c:pt idx="6">
                  <c:v>0</c:v>
                </c:pt>
                <c:pt idx="9">
                  <c:v>3498251538.3304152</c:v>
                </c:pt>
                <c:pt idx="10">
                  <c:v>369266203.77631718</c:v>
                </c:pt>
                <c:pt idx="11">
                  <c:v>1400896693.0029483</c:v>
                </c:pt>
                <c:pt idx="16">
                  <c:v>3703009556.8686471</c:v>
                </c:pt>
                <c:pt idx="17">
                  <c:v>1249377935.2152507</c:v>
                </c:pt>
                <c:pt idx="20">
                  <c:v>0</c:v>
                </c:pt>
              </c:numCache>
            </c:numRef>
          </c:val>
          <c:extLst>
            <c:ext xmlns:c16="http://schemas.microsoft.com/office/drawing/2014/chart" uri="{C3380CC4-5D6E-409C-BE32-E72D297353CC}">
              <c16:uniqueId val="{0000000E-E879-4697-9F29-35619FBBD6F1}"/>
            </c:ext>
          </c:extLst>
        </c:ser>
        <c:ser>
          <c:idx val="6"/>
          <c:order val="6"/>
          <c:tx>
            <c:strRef>
              <c:f>Sheet1!$U$152</c:f>
              <c:strCache>
                <c:ptCount val="1"/>
                <c:pt idx="0">
                  <c:v>Negative</c:v>
                </c:pt>
              </c:strCache>
            </c:strRef>
          </c:tx>
          <c:spPr>
            <a:solidFill>
              <a:srgbClr val="005EB8"/>
            </a:solidFill>
            <a:ln w="3175">
              <a:noFill/>
              <a:prstDash val="solid"/>
            </a:ln>
          </c:spPr>
          <c:invertIfNegative val="0"/>
          <c:dLbls>
            <c:dLbl>
              <c:idx val="3"/>
              <c:layout>
                <c:manualLayout>
                  <c:x val="0"/>
                  <c:y val="2.5044678801706675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879-4697-9F29-35619FBBD6F1}"/>
                </c:ext>
              </c:extLst>
            </c:dLbl>
            <c:dLbl>
              <c:idx val="11"/>
              <c:spPr>
                <a:no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extLst>
                <c:ext xmlns:c16="http://schemas.microsoft.com/office/drawing/2014/chart" uri="{C3380CC4-5D6E-409C-BE32-E72D297353CC}">
                  <c16:uniqueId val="{00000010-E879-4697-9F29-35619FBBD6F1}"/>
                </c:ext>
              </c:extLst>
            </c:dLbl>
            <c:dLbl>
              <c:idx val="18"/>
              <c:layout>
                <c:manualLayout>
                  <c:x val="0"/>
                  <c:y val="-2.4966091609033808E-3"/>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879-4697-9F29-35619FBBD6F1}"/>
                </c:ext>
              </c:extLst>
            </c:dLbl>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Sheet1!$M$295:$N$316</c:f>
              <c:multiLvlStrCache>
                <c:ptCount val="22"/>
                <c:lvl>
                  <c:pt idx="0">
                    <c:v>2017년</c:v>
                  </c:pt>
                  <c:pt idx="1">
                    <c:v>P</c:v>
                  </c:pt>
                  <c:pt idx="2">
                    <c:v>Q</c:v>
                  </c:pt>
                  <c:pt idx="3">
                    <c:v>P</c:v>
                  </c:pt>
                  <c:pt idx="4">
                    <c:v>Q</c:v>
                  </c:pt>
                  <c:pt idx="5">
                    <c:v>P</c:v>
                  </c:pt>
                  <c:pt idx="6">
                    <c:v>Q</c:v>
                  </c:pt>
                  <c:pt idx="7">
                    <c:v>2018년</c:v>
                  </c:pt>
                  <c:pt idx="8">
                    <c:v>P</c:v>
                  </c:pt>
                  <c:pt idx="9">
                    <c:v>Q</c:v>
                  </c:pt>
                  <c:pt idx="10">
                    <c:v>P</c:v>
                  </c:pt>
                  <c:pt idx="11">
                    <c:v>Q</c:v>
                  </c:pt>
                  <c:pt idx="12">
                    <c:v>P</c:v>
                  </c:pt>
                  <c:pt idx="13">
                    <c:v>Q</c:v>
                  </c:pt>
                  <c:pt idx="14">
                    <c:v>2019년</c:v>
                  </c:pt>
                  <c:pt idx="15">
                    <c:v>P</c:v>
                  </c:pt>
                  <c:pt idx="16">
                    <c:v>Q</c:v>
                  </c:pt>
                  <c:pt idx="17">
                    <c:v>P</c:v>
                  </c:pt>
                  <c:pt idx="18">
                    <c:v>Q</c:v>
                  </c:pt>
                  <c:pt idx="19">
                    <c:v>P</c:v>
                  </c:pt>
                  <c:pt idx="20">
                    <c:v>Q</c:v>
                  </c:pt>
                  <c:pt idx="21">
                    <c:v>2020년</c:v>
                  </c:pt>
                </c:lvl>
                <c:lvl>
                  <c:pt idx="0">
                    <c:v>-</c:v>
                  </c:pt>
                  <c:pt idx="1">
                    <c:v>전동</c:v>
                  </c:pt>
                  <c:pt idx="3">
                    <c:v>엔진</c:v>
                  </c:pt>
                  <c:pt idx="5">
                    <c:v>CL3</c:v>
                  </c:pt>
                  <c:pt idx="7">
                    <c:v>-</c:v>
                  </c:pt>
                  <c:pt idx="8">
                    <c:v>전동</c:v>
                  </c:pt>
                  <c:pt idx="10">
                    <c:v>엔진</c:v>
                  </c:pt>
                  <c:pt idx="12">
                    <c:v>CL3</c:v>
                  </c:pt>
                  <c:pt idx="14">
                    <c:v>-</c:v>
                  </c:pt>
                  <c:pt idx="15">
                    <c:v>전동</c:v>
                  </c:pt>
                  <c:pt idx="17">
                    <c:v>엔진</c:v>
                  </c:pt>
                  <c:pt idx="19">
                    <c:v>CL3</c:v>
                  </c:pt>
                  <c:pt idx="21">
                    <c:v>-</c:v>
                  </c:pt>
                </c:lvl>
              </c:multiLvlStrCache>
            </c:multiLvlStrRef>
          </c:cat>
          <c:val>
            <c:numRef>
              <c:f>Sheet1!$U$295:$U$316</c:f>
              <c:numCache>
                <c:formatCode>General</c:formatCode>
                <c:ptCount val="22"/>
                <c:pt idx="3" formatCode="\(#,##0.0,,,\);\(#,##0.0,,,\);\-;@">
                  <c:v>2398645193.3897839</c:v>
                </c:pt>
                <c:pt idx="5" formatCode="\(#,##0.0,,,\);\(#,##0.0,,,\);\-;@">
                  <c:v>0</c:v>
                </c:pt>
                <c:pt idx="8" formatCode="\(#,##0.0,,,\);\(#,##0.0,,,\);\-;@">
                  <c:v>1596466946.8572326</c:v>
                </c:pt>
                <c:pt idx="12" formatCode="\(#,##0.0,,,\);\(#,##0.0,,,\);\-;@">
                  <c:v>0</c:v>
                </c:pt>
                <c:pt idx="13" formatCode="\(#,##0.0,,,\);\(#,##0.0,,,\);\-;@">
                  <c:v>0</c:v>
                </c:pt>
                <c:pt idx="15" formatCode="\(#,##0.0,,,\);\(#,##0.0,,,\);\-;@">
                  <c:v>686010051.10854363</c:v>
                </c:pt>
                <c:pt idx="18" formatCode="\(#,##0.0,,,\);\(#,##0.0,,,\);\-;@">
                  <c:v>6322908141.2647753</c:v>
                </c:pt>
                <c:pt idx="19" formatCode="\(#,##0.0,,,\);\(#,##0.0,,,\);\-;@">
                  <c:v>0</c:v>
                </c:pt>
              </c:numCache>
            </c:numRef>
          </c:val>
          <c:extLst>
            <c:ext xmlns:c16="http://schemas.microsoft.com/office/drawing/2014/chart" uri="{C3380CC4-5D6E-409C-BE32-E72D297353CC}">
              <c16:uniqueId val="{00000012-E879-4697-9F29-35619FBBD6F1}"/>
            </c:ext>
          </c:extLst>
        </c:ser>
        <c:dLbls>
          <c:showLegendKey val="0"/>
          <c:showVal val="0"/>
          <c:showCatName val="0"/>
          <c:showSerName val="0"/>
          <c:showPercent val="0"/>
          <c:showBubbleSize val="0"/>
        </c:dLbls>
        <c:gapWidth val="5"/>
        <c:overlap val="100"/>
        <c:axId val="966221103"/>
        <c:axId val="1336783359"/>
      </c:barChart>
      <c:catAx>
        <c:axId val="96622110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36783359"/>
        <c:crosses val="autoZero"/>
        <c:auto val="1"/>
        <c:lblAlgn val="ctr"/>
        <c:lblOffset val="100"/>
        <c:noMultiLvlLbl val="0"/>
      </c:catAx>
      <c:valAx>
        <c:axId val="1336783359"/>
        <c:scaling>
          <c:orientation val="minMax"/>
          <c:max val="40000000000"/>
        </c:scaling>
        <c:delete val="0"/>
        <c:axPos val="l"/>
        <c:title>
          <c:tx>
            <c:rich>
              <a:bodyPr rot="-5400000" vert="horz"/>
              <a:lstStyle/>
              <a:p>
                <a:pPr>
                  <a:defRPr altLang="ko-KR" sz="700">
                    <a:solidFill>
                      <a:srgbClr val="000000"/>
                    </a:solidFill>
                  </a:defRPr>
                </a:pPr>
                <a:r>
                  <a:rPr lang="ko-KR" altLang="en-US"/>
                  <a:t>십억원</a:t>
                </a:r>
              </a:p>
            </c:rich>
          </c:tx>
          <c:layout>
            <c:manualLayout>
              <c:xMode val="edge"/>
              <c:yMode val="edge"/>
              <c:x val="3.1108574699926554E-2"/>
              <c:y val="0.30524932110524433"/>
            </c:manualLayout>
          </c:layout>
          <c:overlay val="0"/>
        </c:title>
        <c:numFmt formatCode="#,##0.0,,,;\(#,##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6221103"/>
        <c:crosses val="autoZero"/>
        <c:crossBetween val="between"/>
      </c:valAx>
      <c:spPr>
        <a:noFill/>
        <a:ln w="25400">
          <a:noFill/>
        </a:ln>
      </c:spPr>
    </c:plotArea>
    <c:legend>
      <c:legendPos val="b"/>
      <c:legendEntry>
        <c:idx val="3"/>
        <c:delete val="1"/>
      </c:legendEntry>
      <c:legendEntry>
        <c:idx val="4"/>
        <c:delete val="1"/>
      </c:legendEntry>
      <c:legendEntry>
        <c:idx val="5"/>
        <c:delete val="1"/>
      </c:legendEntry>
      <c:legendEntry>
        <c:idx val="6"/>
        <c:delete val="1"/>
      </c:legendEntry>
      <c:layout>
        <c:manualLayout>
          <c:xMode val="edge"/>
          <c:yMode val="edge"/>
          <c:x val="0.50752106591590318"/>
          <c:y val="0.89187117614048517"/>
          <c:w val="0.12997935716582579"/>
          <c:h val="4.6760935517911606E-2"/>
        </c:manualLayout>
      </c:layout>
      <c:overlay val="0"/>
      <c:spPr>
        <a:noFill/>
        <a:ln w="25400">
          <a:noFill/>
        </a:ln>
      </c:spPr>
      <c:txPr>
        <a:bodyPr/>
        <a:lstStyle/>
        <a:p>
          <a:pPr>
            <a:defRPr sz="700">
              <a:solidFill>
                <a:srgbClr val="000000"/>
              </a:solidFill>
            </a:defRPr>
          </a:pPr>
          <a:endParaRPr lang="ko-KR"/>
        </a:p>
      </c:txPr>
    </c:legend>
    <c:plotVisOnly val="1"/>
    <c:dispBlanksAs val="gap"/>
    <c:showDLblsOverMax val="0"/>
    <c:extLst/>
  </c:chart>
  <c:spPr>
    <a:noFill/>
    <a:ln w="6350">
      <a:noFill/>
    </a:ln>
  </c:spPr>
  <c:txPr>
    <a:bodyPr/>
    <a:lstStyle/>
    <a:p>
      <a:pPr>
        <a:defRPr sz="800" b="0" i="0">
          <a:solidFill>
            <a:srgbClr val="000000"/>
          </a:solidFill>
          <a:latin typeface="Arial"/>
          <a:ea typeface="Arial"/>
          <a:cs typeface="Arial"/>
        </a:defRPr>
      </a:pPr>
      <a:endParaRPr lang="ko-KR"/>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9841" cy="499033"/>
          </a:xfrm>
          <a:prstGeom prst="rect">
            <a:avLst/>
          </a:prstGeom>
        </p:spPr>
        <p:txBody>
          <a:bodyPr vert="horz" lIns="91532" tIns="45766" rIns="91532" bIns="45766" rtlCol="0"/>
          <a:lstStyle>
            <a:lvl1pPr algn="l">
              <a:defRPr sz="1200"/>
            </a:lvl1pPr>
          </a:lstStyle>
          <a:p>
            <a:endParaRPr lang="ko-KR" altLang="en-US" dirty="0"/>
          </a:p>
        </p:txBody>
      </p:sp>
      <p:sp>
        <p:nvSpPr>
          <p:cNvPr id="3" name="날짜 개체 틀 2"/>
          <p:cNvSpPr>
            <a:spLocks noGrp="1"/>
          </p:cNvSpPr>
          <p:nvPr>
            <p:ph type="dt" idx="1"/>
          </p:nvPr>
        </p:nvSpPr>
        <p:spPr>
          <a:xfrm>
            <a:off x="3854184" y="1"/>
            <a:ext cx="2949841" cy="499033"/>
          </a:xfrm>
          <a:prstGeom prst="rect">
            <a:avLst/>
          </a:prstGeom>
        </p:spPr>
        <p:txBody>
          <a:bodyPr vert="horz" lIns="91532" tIns="45766" rIns="91532" bIns="45766" rtlCol="0"/>
          <a:lstStyle>
            <a:lvl1pPr algn="r">
              <a:defRPr sz="1200"/>
            </a:lvl1pPr>
          </a:lstStyle>
          <a:p>
            <a:fld id="{F3E06053-2C8B-4FEC-9357-F184A44B333C}" type="datetimeFigureOut">
              <a:rPr lang="ko-KR" altLang="en-US" smtClean="0"/>
              <a:t>2021-03-09</a:t>
            </a:fld>
            <a:endParaRPr lang="ko-KR" altLang="en-US" dirty="0"/>
          </a:p>
        </p:txBody>
      </p:sp>
      <p:sp>
        <p:nvSpPr>
          <p:cNvPr id="4" name="슬라이드 이미지 개체 틀 3"/>
          <p:cNvSpPr>
            <a:spLocks noGrp="1" noRot="1" noChangeAspect="1"/>
          </p:cNvSpPr>
          <p:nvPr>
            <p:ph type="sldImg" idx="2"/>
          </p:nvPr>
        </p:nvSpPr>
        <p:spPr>
          <a:xfrm>
            <a:off x="982663" y="1243013"/>
            <a:ext cx="4840287" cy="3352800"/>
          </a:xfrm>
          <a:prstGeom prst="rect">
            <a:avLst/>
          </a:prstGeom>
          <a:noFill/>
          <a:ln w="12700">
            <a:solidFill>
              <a:prstClr val="black"/>
            </a:solidFill>
          </a:ln>
        </p:spPr>
        <p:txBody>
          <a:bodyPr vert="horz" lIns="91532" tIns="45766" rIns="91532" bIns="45766" rtlCol="0" anchor="ctr"/>
          <a:lstStyle/>
          <a:p>
            <a:endParaRPr lang="ko-KR" altLang="en-US" dirty="0"/>
          </a:p>
        </p:txBody>
      </p:sp>
      <p:sp>
        <p:nvSpPr>
          <p:cNvPr id="5" name="슬라이드 노트 개체 틀 4"/>
          <p:cNvSpPr>
            <a:spLocks noGrp="1"/>
          </p:cNvSpPr>
          <p:nvPr>
            <p:ph type="body" sz="quarter" idx="3"/>
          </p:nvPr>
        </p:nvSpPr>
        <p:spPr>
          <a:xfrm>
            <a:off x="680244" y="4783724"/>
            <a:ext cx="5445126" cy="3912800"/>
          </a:xfrm>
          <a:prstGeom prst="rect">
            <a:avLst/>
          </a:prstGeom>
        </p:spPr>
        <p:txBody>
          <a:bodyPr vert="horz" lIns="91532" tIns="45766" rIns="91532" bIns="45766"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440306"/>
            <a:ext cx="2949841" cy="499033"/>
          </a:xfrm>
          <a:prstGeom prst="rect">
            <a:avLst/>
          </a:prstGeom>
        </p:spPr>
        <p:txBody>
          <a:bodyPr vert="horz" lIns="91532" tIns="45766" rIns="91532" bIns="45766"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4184" y="9440306"/>
            <a:ext cx="2949841" cy="499033"/>
          </a:xfrm>
          <a:prstGeom prst="rect">
            <a:avLst/>
          </a:prstGeom>
        </p:spPr>
        <p:txBody>
          <a:bodyPr vert="horz" lIns="91532" tIns="45766" rIns="91532" bIns="45766" rtlCol="0" anchor="b"/>
          <a:lstStyle>
            <a:lvl1pPr algn="r">
              <a:defRPr sz="1200"/>
            </a:lvl1pPr>
          </a:lstStyle>
          <a:p>
            <a:fld id="{FA9B920B-F090-4FDF-85CA-54056585F66E}" type="slidenum">
              <a:rPr lang="ko-KR" altLang="en-US" smtClean="0"/>
              <a:t>‹#›</a:t>
            </a:fld>
            <a:endParaRPr lang="ko-KR" altLang="en-US" dirty="0"/>
          </a:p>
        </p:txBody>
      </p:sp>
    </p:spTree>
    <p:extLst>
      <p:ext uri="{BB962C8B-B14F-4D97-AF65-F5344CB8AC3E}">
        <p14:creationId xmlns:p14="http://schemas.microsoft.com/office/powerpoint/2010/main" val="485900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56EA9-C4F3-4795-8A2F-F6E96BDD02D9}" type="slidenum">
              <a:rPr lang="en-GB"/>
              <a:pPr/>
              <a:t>2</a:t>
            </a:fld>
            <a:endParaRPr lang="en-GB" dirty="0"/>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49530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413122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083263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55626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15</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691737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16</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028957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420634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66184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20</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4292734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395410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22941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679700" y="531813"/>
            <a:ext cx="3843338" cy="2662237"/>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297129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885291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91738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927953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951832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325097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643971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40527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604959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09779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76562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3870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6</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34898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120846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96881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10673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a:latin typeface="Arial" charset="0"/>
              <a:ea typeface="굴림" charset="-127"/>
            </a:endParaRPr>
          </a:p>
        </p:txBody>
      </p:sp>
    </p:spTree>
    <p:extLst>
      <p:ext uri="{BB962C8B-B14F-4D97-AF65-F5344CB8AC3E}">
        <p14:creationId xmlns:p14="http://schemas.microsoft.com/office/powerpoint/2010/main" val="3494268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BED305-548A-4C28-8327-2C1A78F3D324}" type="slidenum">
              <a:rPr kumimoji="0" lang="en-GB" altLang="ko-KR" sz="1200" b="0" i="0" u="none" strike="noStrike" kern="1200" cap="none" spc="0" normalizeH="0" baseline="0" noProof="0">
                <a:ln>
                  <a:noFill/>
                </a:ln>
                <a:solidFill>
                  <a:prstClr val="black"/>
                </a:solidFill>
                <a:effectLst/>
                <a:uLnTx/>
                <a:uFillTx/>
                <a:latin typeface="Arial" charset="0"/>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altLang="ko-KR" sz="1200" b="0" i="0" u="none" strike="noStrike" kern="1200" cap="none" spc="0" normalizeH="0" baseline="0" noProof="0" dirty="0">
              <a:ln>
                <a:noFill/>
              </a:ln>
              <a:solidFill>
                <a:prstClr val="black"/>
              </a:solidFill>
              <a:effectLst/>
              <a:uLnTx/>
              <a:uFillTx/>
              <a:latin typeface="Arial" charset="0"/>
              <a:ea typeface="맑은 고딕" panose="020B0503020000020004" pitchFamily="50" charset="-127"/>
              <a:cs typeface="+mn-cs"/>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850939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kpmg.com/socialmedia"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bg>
      <p:bgPr>
        <a:solidFill>
          <a:srgbClr val="00338D"/>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F42B274-96D5-4EC3-BFE7-1AD8D9CC8F64}"/>
              </a:ext>
            </a:extLst>
          </p:cNvPr>
          <p:cNvPicPr>
            <a:picLocks noChangeAspect="1"/>
          </p:cNvPicPr>
          <p:nvPr userDrawn="1"/>
        </p:nvPicPr>
        <p:blipFill rotWithShape="1">
          <a:blip r:embed="rId2">
            <a:alphaModFix amt="70000"/>
          </a:blip>
          <a:srcRect l="18805"/>
          <a:stretch/>
        </p:blipFill>
        <p:spPr>
          <a:xfrm>
            <a:off x="1720043" y="0"/>
            <a:ext cx="8185958" cy="6858000"/>
          </a:xfrm>
          <a:prstGeom prst="rect">
            <a:avLst/>
          </a:prstGeom>
        </p:spPr>
      </p:pic>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pic>
        <p:nvPicPr>
          <p:cNvPr id="12" name="그림 11">
            <a:extLst>
              <a:ext uri="{FF2B5EF4-FFF2-40B4-BE49-F238E27FC236}">
                <a16:creationId xmlns:a16="http://schemas.microsoft.com/office/drawing/2014/main" id="{ED8681C2-621B-4B5A-910D-DF6D3C707B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15200" y="446449"/>
            <a:ext cx="2366828" cy="795501"/>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a:t>Title slide 5</a:t>
            </a:r>
            <a:br>
              <a:rPr lang="en-US" dirty="0"/>
            </a:br>
            <a:r>
              <a:rPr lang="en-US" dirty="0"/>
              <a:t>singular </a:t>
            </a:r>
            <a:br>
              <a:rPr lang="en-US" dirty="0"/>
            </a:br>
            <a:r>
              <a:rPr lang="en-US" dirty="0"/>
              <a:t>image</a:t>
            </a:r>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Tree>
    <p:extLst>
      <p:ext uri="{BB962C8B-B14F-4D97-AF65-F5344CB8AC3E}">
        <p14:creationId xmlns:p14="http://schemas.microsoft.com/office/powerpoint/2010/main" val="3494990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a:xfrm>
            <a:off x="415200" y="451575"/>
            <a:ext cx="9075600" cy="723600"/>
          </a:xfrm>
        </p:spPr>
        <p:txBody>
          <a:bodyPr/>
          <a:lstStyle/>
          <a:p>
            <a:pPr lvl="0"/>
            <a:r>
              <a:rPr lang="en-US"/>
              <a:t>Click to edit Master title style</a:t>
            </a:r>
            <a:endParaRPr lang="en-GB" dirty="0"/>
          </a:p>
        </p:txBody>
      </p:sp>
      <p:sp>
        <p:nvSpPr>
          <p:cNvPr id="26" name="Text Placeholder 25"/>
          <p:cNvSpPr>
            <a:spLocks noGrp="1"/>
          </p:cNvSpPr>
          <p:nvPr>
            <p:ph type="body" sz="quarter" idx="13"/>
          </p:nvPr>
        </p:nvSpPr>
        <p:spPr bwMode="gray">
          <a:xfrm>
            <a:off x="2289175"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27"/>
          <p:cNvSpPr>
            <a:spLocks noGrp="1"/>
          </p:cNvSpPr>
          <p:nvPr>
            <p:ph type="body" sz="quarter" idx="14"/>
          </p:nvPr>
        </p:nvSpPr>
        <p:spPr bwMode="gray">
          <a:xfrm>
            <a:off x="6032500"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그림 4">
            <a:extLst>
              <a:ext uri="{FF2B5EF4-FFF2-40B4-BE49-F238E27FC236}">
                <a16:creationId xmlns:a16="http://schemas.microsoft.com/office/drawing/2014/main" id="{EF30766F-BFF4-4876-95CF-85C3005AC361}"/>
              </a:ext>
            </a:extLst>
          </p:cNvPr>
          <p:cNvPicPr>
            <a:picLocks noChangeAspect="1"/>
          </p:cNvPicPr>
          <p:nvPr userDrawn="1"/>
        </p:nvPicPr>
        <p:blipFill>
          <a:blip r:embed="rId2"/>
          <a:stretch>
            <a:fillRect/>
          </a:stretch>
        </p:blipFill>
        <p:spPr>
          <a:xfrm>
            <a:off x="-1245439" y="0"/>
            <a:ext cx="1245439" cy="6858000"/>
          </a:xfrm>
          <a:prstGeom prst="rect">
            <a:avLst/>
          </a:prstGeom>
        </p:spPr>
      </p:pic>
    </p:spTree>
    <p:extLst>
      <p:ext uri="{BB962C8B-B14F-4D97-AF65-F5344CB8AC3E}">
        <p14:creationId xmlns:p14="http://schemas.microsoft.com/office/powerpoint/2010/main" val="57418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IVIDER 3">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noProof="0" dirty="0"/>
              <a:t>Section divider three title style</a:t>
            </a:r>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noProof="0" dirty="0"/>
          </a:p>
        </p:txBody>
      </p:sp>
      <p:sp>
        <p:nvSpPr>
          <p:cNvPr id="5"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pic>
        <p:nvPicPr>
          <p:cNvPr id="7" name="그림 6">
            <a:extLst>
              <a:ext uri="{FF2B5EF4-FFF2-40B4-BE49-F238E27FC236}">
                <a16:creationId xmlns:a16="http://schemas.microsoft.com/office/drawing/2014/main" id="{211302A7-A8CF-418C-832C-E170045B4296}"/>
              </a:ext>
            </a:extLst>
          </p:cNvPr>
          <p:cNvPicPr>
            <a:picLocks noChangeAspect="1"/>
          </p:cNvPicPr>
          <p:nvPr userDrawn="1"/>
        </p:nvPicPr>
        <p:blipFill>
          <a:blip r:embed="rId2"/>
          <a:stretch>
            <a:fillRect/>
          </a:stretch>
        </p:blipFill>
        <p:spPr>
          <a:xfrm>
            <a:off x="-1245439" y="0"/>
            <a:ext cx="1245439" cy="6858000"/>
          </a:xfrm>
          <a:prstGeom prst="rect">
            <a:avLst/>
          </a:prstGeom>
        </p:spPr>
      </p:pic>
    </p:spTree>
    <p:extLst>
      <p:ext uri="{BB962C8B-B14F-4D97-AF65-F5344CB8AC3E}">
        <p14:creationId xmlns:p14="http://schemas.microsoft.com/office/powerpoint/2010/main" val="81786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dirty="0"/>
          </a:p>
        </p:txBody>
      </p:sp>
      <p:sp>
        <p:nvSpPr>
          <p:cNvPr id="4" name="Text Placeholder 4"/>
          <p:cNvSpPr>
            <a:spLocks noGrp="1"/>
          </p:cNvSpPr>
          <p:nvPr>
            <p:ph type="body" sz="quarter" idx="12" hasCustomPrompt="1"/>
          </p:nvPr>
        </p:nvSpPr>
        <p:spPr>
          <a:xfrm>
            <a:off x="467783" y="227993"/>
            <a:ext cx="8974836" cy="169200"/>
          </a:xfrm>
        </p:spPr>
        <p:txBody>
          <a:bodyPr anchor="b"/>
          <a:lstStyle>
            <a:lvl1pPr>
              <a:spcAft>
                <a:spcPts val="0"/>
              </a:spcAft>
              <a:defRPr sz="1200"/>
            </a:lvl1pPr>
          </a:lstStyle>
          <a:p>
            <a:pPr lvl="0"/>
            <a:r>
              <a:rPr lang="en-US" noProof="0" dirty="0"/>
              <a:t>Super title here</a:t>
            </a:r>
          </a:p>
        </p:txBody>
      </p:sp>
    </p:spTree>
    <p:extLst>
      <p:ext uri="{BB962C8B-B14F-4D97-AF65-F5344CB8AC3E}">
        <p14:creationId xmlns:p14="http://schemas.microsoft.com/office/powerpoint/2010/main" val="220614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
        <p:nvSpPr>
          <p:cNvPr id="13" name="Rectangle 11">
            <a:hlinkClick r:id="rId4"/>
          </p:cNvPr>
          <p:cNvSpPr>
            <a:spLocks noChangeArrowheads="1"/>
          </p:cNvSpPr>
          <p:nvPr userDrawn="1"/>
        </p:nvSpPr>
        <p:spPr bwMode="auto">
          <a:xfrm>
            <a:off x="1715999" y="2729838"/>
            <a:ext cx="1898317" cy="200055"/>
          </a:xfrm>
          <a:prstGeom prst="rect">
            <a:avLst/>
          </a:prstGeom>
          <a:noFill/>
          <a:ln w="9525">
            <a:noFill/>
            <a:miter lim="800000"/>
            <a:headEnd/>
            <a:tailEnd/>
          </a:ln>
          <a:effectLst/>
        </p:spPr>
        <p:txBody>
          <a:bodyPr wrap="square" lIns="0" tIns="0" rIns="0" bIns="0" anchor="ctr">
            <a:spAutoFit/>
          </a:bodyPr>
          <a:lstStyle/>
          <a:p>
            <a:pPr>
              <a:defRPr/>
            </a:pPr>
            <a:r>
              <a:rPr lang="en-GB" sz="1300" b="1" i="0" kern="0" dirty="0">
                <a:solidFill>
                  <a:schemeClr val="tx2"/>
                </a:solidFill>
                <a:latin typeface="Univers for KPMG" panose="020B0603020202020204" pitchFamily="34" charset="0"/>
                <a:ea typeface="Times New Roman" pitchFamily="18" charset="0"/>
                <a:cs typeface="Univers for KPMG"/>
              </a:rPr>
              <a:t>kpmg.com/kr</a:t>
            </a:r>
            <a:endParaRPr lang="en-GB" sz="1300" b="1" i="0" kern="0" dirty="0">
              <a:solidFill>
                <a:schemeClr val="tx2"/>
              </a:solidFill>
              <a:latin typeface="Univers for KPMG" panose="020B0603020202020204" pitchFamily="34" charset="0"/>
              <a:cs typeface="Univers for KPMG"/>
            </a:endParaRPr>
          </a:p>
        </p:txBody>
      </p:sp>
      <p:pic>
        <p:nvPicPr>
          <p:cNvPr id="14" name="그림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653119" y="536593"/>
            <a:ext cx="2297775" cy="772292"/>
          </a:xfrm>
          <a:prstGeom prst="rect">
            <a:avLst/>
          </a:prstGeom>
        </p:spPr>
      </p:pic>
    </p:spTree>
    <p:extLst>
      <p:ext uri="{BB962C8B-B14F-4D97-AF65-F5344CB8AC3E}">
        <p14:creationId xmlns:p14="http://schemas.microsoft.com/office/powerpoint/2010/main" val="27084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412946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25" name="TextBox 24"/>
          <p:cNvSpPr txBox="1"/>
          <p:nvPr userDrawn="1"/>
        </p:nvSpPr>
        <p:spPr>
          <a:xfrm>
            <a:off x="1828800" y="6687742"/>
            <a:ext cx="5934075" cy="12263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tx1"/>
                </a:solidFill>
                <a:latin typeface="+mn-lt"/>
                <a:ea typeface="+mn-ea"/>
                <a:cs typeface="+mn-cs"/>
              </a:rPr>
              <a:t>Document Classification: KPMG Confidential</a:t>
            </a:r>
          </a:p>
        </p:txBody>
      </p:sp>
      <p:sp>
        <p:nvSpPr>
          <p:cNvPr id="9" name="TextBox 8"/>
          <p:cNvSpPr txBox="1"/>
          <p:nvPr userDrawn="1"/>
        </p:nvSpPr>
        <p:spPr>
          <a:xfrm>
            <a:off x="1658431" y="6320118"/>
            <a:ext cx="6579636" cy="370800"/>
          </a:xfrm>
          <a:prstGeom prst="rect">
            <a:avLst/>
          </a:prstGeom>
          <a:noFill/>
        </p:spPr>
        <p:txBody>
          <a:bodyPr wrap="square" lIns="0" tIns="0" rIns="0" bIns="0" rtlCol="0">
            <a:noAutofit/>
          </a:body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2021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
        <p:nvSpPr>
          <p:cNvPr id="10" name="Text Box 19"/>
          <p:cNvSpPr txBox="1">
            <a:spLocks noChangeArrowheads="1"/>
          </p:cNvSpPr>
          <p:nvPr userDrawn="1"/>
        </p:nvSpPr>
        <p:spPr bwMode="auto">
          <a:xfrm>
            <a:off x="7113588" y="38100"/>
            <a:ext cx="2705100" cy="152400"/>
          </a:xfrm>
          <a:prstGeom prst="rect">
            <a:avLst/>
          </a:prstGeom>
          <a:noFill/>
          <a:ln w="3175" algn="ctr">
            <a:noFill/>
            <a:miter lim="800000"/>
            <a:headEnd/>
            <a:tailEnd/>
          </a:ln>
        </p:spPr>
        <p:txBody>
          <a:bodyPr lIns="0" tIns="0" rIns="0" bIns="0">
            <a:spAutoFit/>
          </a:bodyPr>
          <a:lstStyle/>
          <a:p>
            <a:pPr algn="r" latinLnBrk="0">
              <a:spcBef>
                <a:spcPct val="50000"/>
              </a:spcBef>
            </a:pPr>
            <a:r>
              <a:rPr kumimoji="0" lang="en-US" altLang="ko-KR" sz="1000" b="1" dirty="0">
                <a:solidFill>
                  <a:srgbClr val="FF0000"/>
                </a:solidFill>
                <a:latin typeface="+mj-ea"/>
                <a:ea typeface="+mj-ea"/>
              </a:rPr>
              <a:t>Strictly Private &amp; Confidential</a:t>
            </a:r>
          </a:p>
        </p:txBody>
      </p:sp>
      <p:pic>
        <p:nvPicPr>
          <p:cNvPr id="12" name="그림 11">
            <a:extLst>
              <a:ext uri="{FF2B5EF4-FFF2-40B4-BE49-F238E27FC236}">
                <a16:creationId xmlns:a16="http://schemas.microsoft.com/office/drawing/2014/main" id="{A89533CE-624A-4E0C-8A35-679C933AFA8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11457" y="6193862"/>
            <a:ext cx="1346974" cy="452724"/>
          </a:xfrm>
          <a:prstGeom prst="rect">
            <a:avLst/>
          </a:prstGeom>
        </p:spPr>
      </p:pic>
      <p:pic>
        <p:nvPicPr>
          <p:cNvPr id="13" name="그림 12">
            <a:extLst>
              <a:ext uri="{FF2B5EF4-FFF2-40B4-BE49-F238E27FC236}">
                <a16:creationId xmlns:a16="http://schemas.microsoft.com/office/drawing/2014/main" id="{2C58FEDE-6432-4244-A732-08C8BE2B4ED9}"/>
              </a:ext>
            </a:extLst>
          </p:cNvPr>
          <p:cNvPicPr>
            <a:picLocks noChangeAspect="1"/>
          </p:cNvPicPr>
          <p:nvPr userDrawn="1"/>
        </p:nvPicPr>
        <p:blipFill>
          <a:blip r:embed="rId9"/>
          <a:stretch>
            <a:fillRect/>
          </a:stretch>
        </p:blipFill>
        <p:spPr>
          <a:xfrm>
            <a:off x="-1245439" y="0"/>
            <a:ext cx="1245439" cy="6858000"/>
          </a:xfrm>
          <a:prstGeom prst="rect">
            <a:avLst/>
          </a:prstGeom>
        </p:spPr>
      </p:pic>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75" r:id="rId1"/>
    <p:sldLayoutId id="2147483756" r:id="rId2"/>
    <p:sldLayoutId id="2147483759" r:id="rId3"/>
    <p:sldLayoutId id="2147483760" r:id="rId4"/>
    <p:sldLayoutId id="2147483763" r:id="rId5"/>
    <p:sldLayoutId id="2147483764" r:id="rId6"/>
  </p:sldLayoutIdLst>
  <p:txStyles>
    <p:titleStyle>
      <a:lvl1pPr algn="l" defTabSz="914400" rtl="0" eaLnBrk="1" latinLnBrk="1"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hart" Target="../charts/chart22.xml"/><Relationship Id="rId11" Type="http://schemas.openxmlformats.org/officeDocument/2006/relationships/chart" Target="../charts/chart27.xml"/><Relationship Id="rId5" Type="http://schemas.openxmlformats.org/officeDocument/2006/relationships/chart" Target="../charts/chart21.xml"/><Relationship Id="rId10" Type="http://schemas.openxmlformats.org/officeDocument/2006/relationships/chart" Target="../charts/chart26.xml"/><Relationship Id="rId4" Type="http://schemas.openxmlformats.org/officeDocument/2006/relationships/chart" Target="../charts/chart20.xml"/><Relationship Id="rId9" Type="http://schemas.openxmlformats.org/officeDocument/2006/relationships/chart" Target="../charts/chart25.xml"/></Relationships>
</file>

<file path=ppt/slides/_rels/slide21.xml.rels><?xml version="1.0" encoding="UTF-8" standalone="yes"?>
<Relationships xmlns="http://schemas.openxmlformats.org/package/2006/relationships"><Relationship Id="rId8" Type="http://schemas.openxmlformats.org/officeDocument/2006/relationships/chart" Target="../charts/chart33.xml"/><Relationship Id="rId3" Type="http://schemas.openxmlformats.org/officeDocument/2006/relationships/chart" Target="../charts/chart28.xml"/><Relationship Id="rId7"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31.xml"/><Relationship Id="rId11" Type="http://schemas.openxmlformats.org/officeDocument/2006/relationships/chart" Target="../charts/chart36.xml"/><Relationship Id="rId5" Type="http://schemas.openxmlformats.org/officeDocument/2006/relationships/chart" Target="../charts/chart30.xml"/><Relationship Id="rId10" Type="http://schemas.openxmlformats.org/officeDocument/2006/relationships/chart" Target="../charts/chart35.xml"/><Relationship Id="rId4" Type="http://schemas.openxmlformats.org/officeDocument/2006/relationships/chart" Target="../charts/chart29.xml"/><Relationship Id="rId9" Type="http://schemas.openxmlformats.org/officeDocument/2006/relationships/chart" Target="../charts/chart34.xml"/></Relationships>
</file>

<file path=ppt/slides/_rels/slide22.xml.rels><?xml version="1.0" encoding="UTF-8" standalone="yes"?>
<Relationships xmlns="http://schemas.openxmlformats.org/package/2006/relationships"><Relationship Id="rId8" Type="http://schemas.openxmlformats.org/officeDocument/2006/relationships/chart" Target="../charts/chart42.xml"/><Relationship Id="rId3" Type="http://schemas.openxmlformats.org/officeDocument/2006/relationships/chart" Target="../charts/chart37.xml"/><Relationship Id="rId7" Type="http://schemas.openxmlformats.org/officeDocument/2006/relationships/chart" Target="../charts/chart4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23.xml.rels><?xml version="1.0" encoding="UTF-8" standalone="yes"?>
<Relationships xmlns="http://schemas.openxmlformats.org/package/2006/relationships"><Relationship Id="rId8" Type="http://schemas.openxmlformats.org/officeDocument/2006/relationships/chart" Target="../charts/chart48.xml"/><Relationship Id="rId3" Type="http://schemas.openxmlformats.org/officeDocument/2006/relationships/chart" Target="../charts/chart43.xml"/><Relationship Id="rId7" Type="http://schemas.openxmlformats.org/officeDocument/2006/relationships/chart" Target="../charts/chart4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chart" Target="../charts/chart44.xml"/></Relationships>
</file>

<file path=ppt/slides/_rels/slide24.xml.rels><?xml version="1.0" encoding="UTF-8" standalone="yes"?>
<Relationships xmlns="http://schemas.openxmlformats.org/package/2006/relationships"><Relationship Id="rId8" Type="http://schemas.openxmlformats.org/officeDocument/2006/relationships/chart" Target="../charts/chart54.xml"/><Relationship Id="rId3" Type="http://schemas.openxmlformats.org/officeDocument/2006/relationships/chart" Target="../charts/chart49.xml"/><Relationship Id="rId7" Type="http://schemas.openxmlformats.org/officeDocument/2006/relationships/chart" Target="../charts/chart5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chart" Target="../charts/chart50.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chart" Target="../charts/chart56.xml"/></Relationships>
</file>

<file path=ppt/slides/_rels/slide28.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hart" Target="../charts/chart58.xml"/></Relationships>
</file>

<file path=ppt/slides/_rels/slide29.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hart" Target="../charts/char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chart" Target="../charts/chart6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hart" Target="../charts/chart6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chart" Target="../charts/chart66.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E1B8DFF-083D-4ECC-8CF5-2C2BDE736C3E}"/>
              </a:ext>
            </a:extLst>
          </p:cNvPr>
          <p:cNvSpPr txBox="1">
            <a:spLocks/>
          </p:cNvSpPr>
          <p:nvPr/>
        </p:nvSpPr>
        <p:spPr>
          <a:xfrm>
            <a:off x="2327910" y="1335025"/>
            <a:ext cx="6701469" cy="3697941"/>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11000" kern="1200">
                <a:solidFill>
                  <a:schemeClr val="bg1"/>
                </a:solidFill>
                <a:latin typeface="+mj-lt"/>
                <a:ea typeface="+mj-ea"/>
                <a:cs typeface="+mj-cs"/>
              </a:defRPr>
            </a:lvl1pPr>
          </a:lstStyle>
          <a:p>
            <a:r>
              <a:rPr lang="en-US" dirty="0"/>
              <a:t>Project Falcon</a:t>
            </a:r>
          </a:p>
        </p:txBody>
      </p:sp>
      <p:sp>
        <p:nvSpPr>
          <p:cNvPr id="5" name="Text Placeholder 3">
            <a:extLst>
              <a:ext uri="{FF2B5EF4-FFF2-40B4-BE49-F238E27FC236}">
                <a16:creationId xmlns:a16="http://schemas.microsoft.com/office/drawing/2014/main" id="{D574F05C-FBF5-4864-A0C0-24C6B761E3CB}"/>
              </a:ext>
            </a:extLst>
          </p:cNvPr>
          <p:cNvSpPr txBox="1">
            <a:spLocks/>
          </p:cNvSpPr>
          <p:nvPr/>
        </p:nvSpPr>
        <p:spPr>
          <a:xfrm>
            <a:off x="2306000" y="3902666"/>
            <a:ext cx="6745287" cy="67310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94"/>
              </a:spcBef>
            </a:pPr>
            <a:r>
              <a:rPr lang="en-US" altLang="ko-KR" sz="3600" dirty="0">
                <a:solidFill>
                  <a:schemeClr val="bg1"/>
                </a:solidFill>
                <a:latin typeface="KPMG Extralight" panose="020B0303030202040204" pitchFamily="34" charset="0"/>
                <a:cs typeface="Univers for KPMG"/>
              </a:rPr>
              <a:t>Financial Due Diligence final</a:t>
            </a:r>
            <a:r>
              <a:rPr lang="ko-KR" altLang="en-US" sz="3600" dirty="0">
                <a:solidFill>
                  <a:schemeClr val="bg1"/>
                </a:solidFill>
                <a:latin typeface="KPMG Extralight" panose="020B0303030202040204" pitchFamily="34" charset="0"/>
                <a:cs typeface="Univers for KPMG"/>
              </a:rPr>
              <a:t> </a:t>
            </a:r>
            <a:r>
              <a:rPr lang="en-US" altLang="ko-KR" sz="3600" dirty="0">
                <a:solidFill>
                  <a:schemeClr val="bg1"/>
                </a:solidFill>
                <a:latin typeface="KPMG Extralight" panose="020B0303030202040204" pitchFamily="34" charset="0"/>
                <a:cs typeface="Univers for KPMG"/>
              </a:rPr>
              <a:t>report</a:t>
            </a:r>
          </a:p>
          <a:p>
            <a:pPr>
              <a:spcBef>
                <a:spcPts val="194"/>
              </a:spcBef>
            </a:pPr>
            <a:r>
              <a:rPr lang="en-US" sz="2000" dirty="0">
                <a:solidFill>
                  <a:schemeClr val="bg1"/>
                </a:solidFill>
                <a:latin typeface="KPMG Extralight" panose="020B0303030202040204" pitchFamily="34" charset="0"/>
                <a:cs typeface="Arial" panose="020B0604020202020204" pitchFamily="34" charset="0"/>
              </a:rPr>
              <a:t>March, </a:t>
            </a:r>
            <a:r>
              <a:rPr lang="en-US" sz="2000" dirty="0">
                <a:solidFill>
                  <a:srgbClr val="FF0000"/>
                </a:solidFill>
                <a:latin typeface="KPMG Extralight" panose="020B0303030202040204" pitchFamily="34" charset="0"/>
                <a:cs typeface="Arial" panose="020B0604020202020204" pitchFamily="34" charset="0"/>
              </a:rPr>
              <a:t> </a:t>
            </a:r>
            <a:r>
              <a:rPr lang="en-US" sz="2000" dirty="0">
                <a:solidFill>
                  <a:schemeClr val="bg1"/>
                </a:solidFill>
                <a:latin typeface="KPMG Extralight" panose="020B0303030202040204" pitchFamily="34" charset="0"/>
                <a:cs typeface="Arial" panose="020B0604020202020204" pitchFamily="34" charset="0"/>
              </a:rPr>
              <a:t>2021</a:t>
            </a:r>
          </a:p>
          <a:p>
            <a:pPr>
              <a:spcBef>
                <a:spcPts val="194"/>
              </a:spcBef>
            </a:pPr>
            <a:r>
              <a:rPr lang="en-US" sz="2000" dirty="0">
                <a:solidFill>
                  <a:schemeClr val="bg1"/>
                </a:solidFill>
                <a:latin typeface="KPMG Extralight" panose="020B0303030202040204" pitchFamily="34" charset="0"/>
                <a:cs typeface="Arial" panose="020B0604020202020204" pitchFamily="34" charset="0"/>
              </a:rPr>
              <a:t>Deal Advisory</a:t>
            </a:r>
          </a:p>
        </p:txBody>
      </p:sp>
    </p:spTree>
    <p:extLst>
      <p:ext uri="{BB962C8B-B14F-4D97-AF65-F5344CB8AC3E}">
        <p14:creationId xmlns:p14="http://schemas.microsoft.com/office/powerpoint/2010/main" val="276180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Quality of </a:t>
            </a:r>
            <a:r>
              <a:rPr lang="en-US" altLang="ko-KR" sz="3200" b="1" dirty="0">
                <a:solidFill>
                  <a:srgbClr val="00338D"/>
                </a:solidFill>
                <a:cs typeface="KPMG Extralight"/>
              </a:rPr>
              <a:t>Earnings (4/4)</a:t>
            </a:r>
            <a:endPar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endParaRPr>
          </a:p>
        </p:txBody>
      </p:sp>
      <p:sp>
        <p:nvSpPr>
          <p:cNvPr id="13" name="텍스트 개체 틀 1"/>
          <p:cNvSpPr>
            <a:spLocks noGrp="1"/>
          </p:cNvSpPr>
          <p:nvPr>
            <p:ph type="body" sz="quarter" idx="14"/>
          </p:nvPr>
        </p:nvSpPr>
        <p:spPr>
          <a:xfrm>
            <a:off x="4868091" y="1192747"/>
            <a:ext cx="4625043" cy="4652712"/>
          </a:xfrm>
          <a:solidFill>
            <a:schemeClr val="bg2">
              <a:alpha val="40000"/>
            </a:schemeClr>
          </a:solidFill>
        </p:spPr>
        <p:txBody>
          <a:bodyPr lIns="36000" tIns="36000" rIns="36000" bIns="36000"/>
          <a:lstStyle/>
          <a:p>
            <a:pPr marL="314325" indent="-228600">
              <a:lnSpc>
                <a:spcPct val="120000"/>
              </a:lnSpc>
              <a:buFont typeface="+mj-lt"/>
              <a:buAutoNum type="alphaUcPeriod" startAt="7"/>
              <a:tabLst>
                <a:tab pos="4037013" algn="l"/>
              </a:tabLst>
            </a:pPr>
            <a:r>
              <a:rPr lang="ko-KR" altLang="en-US" sz="850" dirty="0">
                <a:solidFill>
                  <a:schemeClr val="tx1"/>
                </a:solidFill>
                <a:ea typeface="맑은 고딕" panose="020B0503020000020004" pitchFamily="50" charset="-127"/>
              </a:rPr>
              <a:t>판매수수료 조정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대양주</a:t>
            </a:r>
            <a:r>
              <a:rPr lang="ko-KR" altLang="en-US" sz="850" b="0" dirty="0">
                <a:solidFill>
                  <a:schemeClr val="tx1"/>
                </a:solidFill>
                <a:ea typeface="맑은 고딕" panose="020B0503020000020004" pitchFamily="50" charset="-127"/>
              </a:rPr>
              <a:t> 독점 딜러인 </a:t>
            </a:r>
            <a:r>
              <a:rPr lang="en-US" altLang="ko-KR" sz="850" b="0" dirty="0">
                <a:solidFill>
                  <a:schemeClr val="tx1"/>
                </a:solidFill>
                <a:ea typeface="맑은 고딕" panose="020B0503020000020004" pitchFamily="50" charset="-127"/>
              </a:rPr>
              <a:t>Crown</a:t>
            </a:r>
            <a:r>
              <a:rPr lang="ko-KR" altLang="en-US" sz="850" b="0" dirty="0">
                <a:solidFill>
                  <a:schemeClr val="tx1"/>
                </a:solidFill>
                <a:ea typeface="맑은 고딕" panose="020B0503020000020004" pitchFamily="50" charset="-127"/>
              </a:rPr>
              <a:t>의 매출 성과에 따라 지급된 판매수수료 </a:t>
            </a:r>
            <a:r>
              <a:rPr lang="en-US" altLang="ko-KR" sz="850" b="0" dirty="0">
                <a:solidFill>
                  <a:schemeClr val="tx1"/>
                </a:solidFill>
                <a:ea typeface="맑은 고딕" panose="020B0503020000020004" pitchFamily="50" charset="-127"/>
              </a:rPr>
              <a:t>10</a:t>
            </a:r>
            <a:r>
              <a:rPr lang="ko-KR" altLang="en-US" sz="850" b="0" dirty="0">
                <a:solidFill>
                  <a:schemeClr val="tx1"/>
                </a:solidFill>
                <a:ea typeface="맑은 고딕" panose="020B0503020000020004" pitchFamily="50" charset="-127"/>
              </a:rPr>
              <a:t>억은 일회성 비용으로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에 가산 조정하였음</a:t>
            </a:r>
            <a:r>
              <a:rPr lang="en-US" altLang="ko-KR" sz="850" b="0" dirty="0">
                <a:solidFill>
                  <a:schemeClr val="tx1"/>
                </a:solidFill>
                <a:ea typeface="맑은 고딕" panose="020B0503020000020004" pitchFamily="50" charset="-127"/>
              </a:rPr>
              <a:t>. </a:t>
            </a:r>
          </a:p>
          <a:p>
            <a:pPr marL="314325" indent="-228600">
              <a:lnSpc>
                <a:spcPct val="120000"/>
              </a:lnSpc>
              <a:buFont typeface="+mj-lt"/>
              <a:buAutoNum type="alphaUcPeriod" startAt="7"/>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dirty="0">
                <a:ea typeface="맑은 고딕" panose="020B0503020000020004" pitchFamily="50" charset="-127"/>
              </a:rPr>
              <a:t>III. </a:t>
            </a:r>
            <a:r>
              <a:rPr lang="ko-KR" altLang="en-US" sz="850" dirty="0">
                <a:ea typeface="맑은 고딕" panose="020B0503020000020004" pitchFamily="50" charset="-127"/>
              </a:rPr>
              <a:t>추가 잠재적 조정사항</a:t>
            </a: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8"/>
              <a:tabLst>
                <a:tab pos="4037013" algn="l"/>
              </a:tabLst>
            </a:pPr>
            <a:r>
              <a:rPr lang="ko-KR" altLang="en-US" sz="850" dirty="0">
                <a:solidFill>
                  <a:schemeClr val="tx1"/>
                </a:solidFill>
                <a:ea typeface="맑은 고딕" panose="020B0503020000020004" pitchFamily="50" charset="-127"/>
              </a:rPr>
              <a:t>법무 관련 인력 인건비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사업부 내 별도의 기능이 없는 법무팀의 경우 </a:t>
            </a:r>
            <a:r>
              <a:rPr lang="en-US" altLang="ko-KR" sz="850" b="0" dirty="0">
                <a:solidFill>
                  <a:schemeClr val="tx1"/>
                </a:solidFill>
                <a:ea typeface="맑은 고딕" panose="020B0503020000020004" pitchFamily="50" charset="-127"/>
              </a:rPr>
              <a:t>Stand-alone </a:t>
            </a:r>
            <a:r>
              <a:rPr lang="ko-KR" altLang="en-US" sz="850" b="0" dirty="0">
                <a:solidFill>
                  <a:schemeClr val="tx1"/>
                </a:solidFill>
                <a:ea typeface="맑은 고딕" panose="020B0503020000020004" pitchFamily="50" charset="-127"/>
              </a:rPr>
              <a:t>시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지급</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외부 서비스 이용</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법무팀 신설 등의 방법으로 추가 비용이 발생할 수 있으므로 이를 추가 잠재적 조정사항으로 고려함</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8"/>
              <a:tabLst>
                <a:tab pos="4037013" algn="l"/>
              </a:tabLst>
            </a:pPr>
            <a:r>
              <a:rPr lang="en-US" altLang="ko-KR" sz="850" dirty="0">
                <a:solidFill>
                  <a:schemeClr val="tx1"/>
                </a:solidFill>
                <a:ea typeface="맑은 고딕" panose="020B0503020000020004" pitchFamily="50" charset="-127"/>
              </a:rPr>
              <a:t>IFRS16 </a:t>
            </a:r>
            <a:r>
              <a:rPr lang="ko-KR" altLang="en-US" sz="850" dirty="0">
                <a:solidFill>
                  <a:schemeClr val="tx1"/>
                </a:solidFill>
                <a:ea typeface="맑은 고딕" panose="020B0503020000020004" pitchFamily="50" charset="-127"/>
              </a:rPr>
              <a:t>조정 </a:t>
            </a:r>
            <a:r>
              <a:rPr lang="en-US" altLang="ko-KR" sz="850" b="0" dirty="0">
                <a:solidFill>
                  <a:schemeClr val="tx1"/>
                </a:solidFill>
                <a:ea typeface="맑은 고딕" panose="020B0503020000020004" pitchFamily="50" charset="-127"/>
              </a:rPr>
              <a:t>: </a:t>
            </a:r>
            <a:r>
              <a:rPr lang="en-US" altLang="ko-KR" sz="850" b="0" dirty="0">
                <a:solidFill>
                  <a:schemeClr val="tx1"/>
                </a:solidFill>
                <a:latin typeface="Arial" panose="020B0604020202020204" pitchFamily="34" charset="0"/>
                <a:ea typeface="맑은 고딕" panose="020B0503020000020004" pitchFamily="50" charset="-127"/>
              </a:rPr>
              <a:t>2019</a:t>
            </a:r>
            <a:r>
              <a:rPr lang="ko-KR" altLang="en-US" sz="850" b="0" dirty="0">
                <a:solidFill>
                  <a:schemeClr val="tx1"/>
                </a:solidFill>
                <a:latin typeface="Arial" panose="020B0604020202020204" pitchFamily="34" charset="0"/>
                <a:ea typeface="맑은 고딕" panose="020B0503020000020004" pitchFamily="50" charset="-127"/>
              </a:rPr>
              <a:t>년부터 도입된 </a:t>
            </a:r>
            <a:r>
              <a:rPr lang="en-US" altLang="ko-KR" sz="850" b="0" dirty="0">
                <a:solidFill>
                  <a:schemeClr val="tx1"/>
                </a:solidFill>
                <a:latin typeface="Arial" panose="020B0604020202020204" pitchFamily="34" charset="0"/>
                <a:ea typeface="맑은 고딕" panose="020B0503020000020004" pitchFamily="50" charset="-127"/>
              </a:rPr>
              <a:t>IFRS 16</a:t>
            </a:r>
            <a:r>
              <a:rPr lang="ko-KR" altLang="en-US" sz="850" b="0" dirty="0">
                <a:solidFill>
                  <a:schemeClr val="tx1"/>
                </a:solidFill>
                <a:latin typeface="Arial" panose="020B0604020202020204" pitchFamily="34" charset="0"/>
                <a:ea typeface="맑은 고딕" panose="020B0503020000020004" pitchFamily="50" charset="-127"/>
              </a:rPr>
              <a:t>으로 인하여</a:t>
            </a:r>
            <a:r>
              <a:rPr lang="en-US" altLang="ko-KR" sz="850" b="0" dirty="0">
                <a:solidFill>
                  <a:schemeClr val="tx1"/>
                </a:solidFill>
                <a:latin typeface="Arial" panose="020B0604020202020204" pitchFamily="34" charset="0"/>
                <a:ea typeface="맑은 고딕" panose="020B0503020000020004" pitchFamily="50" charset="-127"/>
              </a:rPr>
              <a:t>, </a:t>
            </a:r>
            <a:r>
              <a:rPr lang="ko-KR" altLang="en-US" sz="850" b="0" dirty="0">
                <a:solidFill>
                  <a:schemeClr val="tx1"/>
                </a:solidFill>
                <a:latin typeface="Arial" panose="020B0604020202020204" pitchFamily="34" charset="0"/>
                <a:ea typeface="맑은 고딕" panose="020B0503020000020004" pitchFamily="50" charset="-127"/>
              </a:rPr>
              <a:t>리스 관련 손익을 임차료로 인식하는 것이 아니라</a:t>
            </a:r>
            <a:r>
              <a:rPr lang="en-US" altLang="ko-KR" sz="850" b="0" dirty="0">
                <a:solidFill>
                  <a:schemeClr val="tx1"/>
                </a:solidFill>
                <a:latin typeface="Arial" panose="020B0604020202020204" pitchFamily="34" charset="0"/>
                <a:ea typeface="맑은 고딕" panose="020B0503020000020004" pitchFamily="50" charset="-127"/>
              </a:rPr>
              <a:t> </a:t>
            </a:r>
            <a:r>
              <a:rPr lang="ko-KR" altLang="en-US" sz="850" b="0" dirty="0">
                <a:solidFill>
                  <a:schemeClr val="tx1"/>
                </a:solidFill>
                <a:latin typeface="Arial" panose="020B0604020202020204" pitchFamily="34" charset="0"/>
                <a:ea typeface="맑은 고딕" panose="020B0503020000020004" pitchFamily="50" charset="-127"/>
              </a:rPr>
              <a:t>사용권자산의 감가상각비와 리스부채에 대한 이자비용</a:t>
            </a:r>
            <a:r>
              <a:rPr lang="en-US" altLang="ko-KR" sz="850" b="0" dirty="0">
                <a:solidFill>
                  <a:schemeClr val="tx1"/>
                </a:solidFill>
                <a:latin typeface="Arial" panose="020B0604020202020204" pitchFamily="34" charset="0"/>
                <a:ea typeface="맑은 고딕" panose="020B0503020000020004" pitchFamily="50" charset="-127"/>
              </a:rPr>
              <a:t>(</a:t>
            </a:r>
            <a:r>
              <a:rPr lang="ko-KR" altLang="en-US" sz="850" b="0" dirty="0">
                <a:solidFill>
                  <a:schemeClr val="tx1"/>
                </a:solidFill>
                <a:latin typeface="Arial" panose="020B0604020202020204" pitchFamily="34" charset="0"/>
                <a:ea typeface="맑은 고딕" panose="020B0503020000020004" pitchFamily="50" charset="-127"/>
              </a:rPr>
              <a:t>영업외비용</a:t>
            </a:r>
            <a:r>
              <a:rPr lang="en-US" altLang="ko-KR" sz="850" b="0" dirty="0">
                <a:solidFill>
                  <a:schemeClr val="tx1"/>
                </a:solidFill>
                <a:latin typeface="Arial" panose="020B0604020202020204" pitchFamily="34" charset="0"/>
                <a:ea typeface="맑은 고딕" panose="020B0503020000020004" pitchFamily="50" charset="-127"/>
              </a:rPr>
              <a:t>)</a:t>
            </a:r>
            <a:r>
              <a:rPr lang="ko-KR" altLang="en-US" sz="850" b="0" dirty="0">
                <a:solidFill>
                  <a:schemeClr val="tx1"/>
                </a:solidFill>
                <a:latin typeface="Arial" panose="020B0604020202020204" pitchFamily="34" charset="0"/>
                <a:ea typeface="맑은 고딕" panose="020B0503020000020004" pitchFamily="50" charset="-127"/>
              </a:rPr>
              <a:t>으로 인식하여 </a:t>
            </a:r>
            <a:r>
              <a:rPr lang="en-US" altLang="ko-KR" sz="850" b="0" dirty="0">
                <a:solidFill>
                  <a:schemeClr val="tx1"/>
                </a:solidFill>
                <a:latin typeface="Arial" panose="020B0604020202020204" pitchFamily="34" charset="0"/>
                <a:ea typeface="맑은 고딕" panose="020B0503020000020004" pitchFamily="50" charset="-127"/>
              </a:rPr>
              <a:t>2019</a:t>
            </a:r>
            <a:r>
              <a:rPr lang="ko-KR" altLang="en-US" sz="850" b="0" dirty="0">
                <a:solidFill>
                  <a:schemeClr val="tx1"/>
                </a:solidFill>
                <a:latin typeface="Arial" panose="020B0604020202020204" pitchFamily="34" charset="0"/>
                <a:ea typeface="맑은 고딕" panose="020B0503020000020004" pitchFamily="50" charset="-127"/>
              </a:rPr>
              <a:t>년 이후 리스관련 손익이 </a:t>
            </a:r>
            <a:r>
              <a:rPr lang="en-US" altLang="ko-KR" sz="850" b="0" dirty="0">
                <a:solidFill>
                  <a:schemeClr val="tx1"/>
                </a:solidFill>
                <a:latin typeface="Arial" panose="020B0604020202020204" pitchFamily="34" charset="0"/>
                <a:ea typeface="맑은 고딕" panose="020B0503020000020004" pitchFamily="50" charset="-127"/>
              </a:rPr>
              <a:t>EBITDA</a:t>
            </a:r>
            <a:r>
              <a:rPr lang="ko-KR" altLang="en-US" sz="850" b="0" dirty="0">
                <a:solidFill>
                  <a:schemeClr val="tx1"/>
                </a:solidFill>
                <a:latin typeface="Arial" panose="020B0604020202020204" pitchFamily="34" charset="0"/>
                <a:ea typeface="맑은 고딕" panose="020B0503020000020004" pitchFamily="50" charset="-127"/>
              </a:rPr>
              <a:t>에 고려되지 않음</a:t>
            </a:r>
            <a:r>
              <a:rPr lang="en-US" altLang="ko-KR" sz="850" b="0" dirty="0">
                <a:solidFill>
                  <a:schemeClr val="tx1"/>
                </a:solidFill>
                <a:latin typeface="Arial" panose="020B0604020202020204" pitchFamily="34" charset="0"/>
                <a:ea typeface="맑은 고딕" panose="020B0503020000020004" pitchFamily="50" charset="-127"/>
              </a:rPr>
              <a:t>. Falcon</a:t>
            </a:r>
            <a:r>
              <a:rPr lang="ko-KR" altLang="en-US" sz="850" b="0" dirty="0">
                <a:solidFill>
                  <a:schemeClr val="tx1"/>
                </a:solidFill>
                <a:latin typeface="Arial" panose="020B0604020202020204" pitchFamily="34" charset="0"/>
                <a:ea typeface="맑은 고딕" panose="020B0503020000020004" pitchFamily="50" charset="-127"/>
              </a:rPr>
              <a:t>은 현재 해외법인의 리스</a:t>
            </a:r>
            <a:r>
              <a:rPr lang="en-US" altLang="ko-KR" sz="850" b="0" dirty="0">
                <a:solidFill>
                  <a:schemeClr val="tx1"/>
                </a:solidFill>
                <a:latin typeface="Arial" panose="020B0604020202020204" pitchFamily="34" charset="0"/>
                <a:ea typeface="맑은 고딕" panose="020B0503020000020004" pitchFamily="50" charset="-127"/>
              </a:rPr>
              <a:t>/</a:t>
            </a:r>
            <a:r>
              <a:rPr lang="ko-KR" altLang="en-US" sz="850" b="0" dirty="0">
                <a:solidFill>
                  <a:schemeClr val="tx1"/>
                </a:solidFill>
                <a:latin typeface="Arial" panose="020B0604020202020204" pitchFamily="34" charset="0"/>
                <a:ea typeface="맑은 고딕" panose="020B0503020000020004" pitchFamily="50" charset="-127"/>
              </a:rPr>
              <a:t>자산부채 관련 손익을 인식하고 있으므로 실사대상기간 손익의 비교가능성 제고를 위해 </a:t>
            </a:r>
            <a:r>
              <a:rPr lang="en-US" altLang="ko-KR" sz="850" b="0" dirty="0">
                <a:solidFill>
                  <a:schemeClr val="tx1"/>
                </a:solidFill>
                <a:latin typeface="Arial" panose="020B0604020202020204" pitchFamily="34" charset="0"/>
                <a:ea typeface="맑은 고딕" panose="020B0503020000020004" pitchFamily="50" charset="-127"/>
              </a:rPr>
              <a:t>2019</a:t>
            </a:r>
            <a:r>
              <a:rPr lang="ko-KR" altLang="en-US" sz="850" b="0" dirty="0">
                <a:solidFill>
                  <a:schemeClr val="tx1"/>
                </a:solidFill>
                <a:latin typeface="Arial" panose="020B0604020202020204" pitchFamily="34" charset="0"/>
                <a:ea typeface="맑은 고딕" panose="020B0503020000020004" pitchFamily="50" charset="-127"/>
              </a:rPr>
              <a:t>년과 </a:t>
            </a:r>
            <a:r>
              <a:rPr lang="en-US" altLang="ko-KR" sz="850" b="0" dirty="0">
                <a:solidFill>
                  <a:schemeClr val="tx1"/>
                </a:solidFill>
                <a:latin typeface="Arial" panose="020B0604020202020204" pitchFamily="34" charset="0"/>
                <a:ea typeface="맑은 고딕" panose="020B0503020000020004" pitchFamily="50" charset="-127"/>
              </a:rPr>
              <a:t>2020</a:t>
            </a:r>
            <a:r>
              <a:rPr lang="ko-KR" altLang="en-US" sz="850" b="0" dirty="0">
                <a:solidFill>
                  <a:schemeClr val="tx1"/>
                </a:solidFill>
                <a:latin typeface="Arial" panose="020B0604020202020204" pitchFamily="34" charset="0"/>
                <a:ea typeface="맑은 고딕" panose="020B0503020000020004" pitchFamily="50" charset="-127"/>
              </a:rPr>
              <a:t>년의 임차료 실지급액을 </a:t>
            </a:r>
            <a:r>
              <a:rPr lang="en-US" altLang="ko-KR" sz="850" b="0" dirty="0">
                <a:solidFill>
                  <a:schemeClr val="tx1"/>
                </a:solidFill>
                <a:latin typeface="Arial" panose="020B0604020202020204" pitchFamily="34" charset="0"/>
                <a:ea typeface="맑은 고딕" panose="020B0503020000020004" pitchFamily="50" charset="-127"/>
              </a:rPr>
              <a:t>EBITDA</a:t>
            </a:r>
            <a:r>
              <a:rPr lang="ko-KR" altLang="en-US" sz="850" b="0" dirty="0">
                <a:solidFill>
                  <a:schemeClr val="tx1"/>
                </a:solidFill>
                <a:latin typeface="Arial" panose="020B0604020202020204" pitchFamily="34" charset="0"/>
                <a:ea typeface="맑은 고딕" panose="020B0503020000020004" pitchFamily="50" charset="-127"/>
              </a:rPr>
              <a:t>에서 차감하여 이전 연도와 비교 가능하도록 </a:t>
            </a:r>
            <a:r>
              <a:rPr lang="en-US" altLang="ko-KR" sz="850" b="0" dirty="0">
                <a:solidFill>
                  <a:schemeClr val="tx1"/>
                </a:solidFill>
                <a:latin typeface="Arial" panose="020B0604020202020204" pitchFamily="34" charset="0"/>
                <a:ea typeface="맑은 고딕" panose="020B0503020000020004" pitchFamily="50" charset="-127"/>
              </a:rPr>
              <a:t>IFRS16 </a:t>
            </a:r>
            <a:r>
              <a:rPr lang="ko-KR" altLang="en-US" sz="850" b="0" dirty="0">
                <a:solidFill>
                  <a:schemeClr val="tx1"/>
                </a:solidFill>
                <a:latin typeface="Arial" panose="020B0604020202020204" pitchFamily="34" charset="0"/>
                <a:ea typeface="맑은 고딕" panose="020B0503020000020004" pitchFamily="50" charset="-127"/>
              </a:rPr>
              <a:t>적용 이전으로 변경하는 조정을 추가 잠재적 조정사항으로 제시함</a:t>
            </a:r>
            <a:r>
              <a:rPr lang="en-US" altLang="ko-KR" sz="850" b="0" dirty="0">
                <a:solidFill>
                  <a:schemeClr val="tx1"/>
                </a:solidFill>
                <a:latin typeface="Arial" panose="020B0604020202020204" pitchFamily="34" charset="0"/>
                <a:ea typeface="맑은 고딕" panose="020B0503020000020004" pitchFamily="50" charset="-127"/>
              </a:rPr>
              <a:t>.</a:t>
            </a: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p:txBody>
      </p:sp>
      <p:sp>
        <p:nvSpPr>
          <p:cNvPr id="17" name="직사각형 16">
            <a:extLst>
              <a:ext uri="{FF2B5EF4-FFF2-40B4-BE49-F238E27FC236}">
                <a16:creationId xmlns:a16="http://schemas.microsoft.com/office/drawing/2014/main" id="{3CCCD05E-3058-4C64-9BF7-020D083D9AF9}"/>
              </a:ext>
            </a:extLst>
          </p:cNvPr>
          <p:cNvSpPr/>
          <p:nvPr/>
        </p:nvSpPr>
        <p:spPr>
          <a:xfrm>
            <a:off x="415635" y="756762"/>
            <a:ext cx="9077499" cy="39354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lvl="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회사제시 조정사항 및 잠재적 조정사항을 반영한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a:t>
            </a:r>
            <a:r>
              <a:rPr lang="ko-KR" altLang="en-US" sz="900" dirty="0">
                <a:solidFill>
                  <a:srgbClr val="00338D"/>
                </a:solidFill>
                <a:latin typeface="Arial" panose="020B0604020202020204" pitchFamily="34" charset="0"/>
                <a:ea typeface="맑은 고딕" panose="020B0503020000020004" pitchFamily="50" charset="-127"/>
              </a:rPr>
              <a:t> 기준 </a:t>
            </a:r>
            <a:r>
              <a:rPr lang="en-US" altLang="ko-KR" sz="900" dirty="0">
                <a:solidFill>
                  <a:srgbClr val="00338D"/>
                </a:solidFill>
                <a:latin typeface="Arial" panose="020B0604020202020204" pitchFamily="34" charset="0"/>
                <a:ea typeface="맑은 고딕" panose="020B0503020000020004" pitchFamily="50" charset="-127"/>
              </a:rPr>
              <a:t>Normalized 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113,704</a:t>
            </a:r>
            <a:r>
              <a:rPr lang="ko-KR" altLang="en-US" sz="900" dirty="0">
                <a:solidFill>
                  <a:srgbClr val="00338D"/>
                </a:solidFill>
                <a:latin typeface="Arial" panose="020B0604020202020204" pitchFamily="34" charset="0"/>
                <a:ea typeface="맑은 고딕" panose="020B0503020000020004" pitchFamily="50" charset="-127"/>
              </a:rPr>
              <a:t>백만원</a:t>
            </a:r>
            <a:r>
              <a:rPr lang="en-US" altLang="ko-KR" sz="900" dirty="0">
                <a:solidFill>
                  <a:srgbClr val="00338D"/>
                </a:solidFill>
                <a:latin typeface="Arial" panose="020B0604020202020204" pitchFamily="34" charset="0"/>
                <a:ea typeface="맑은 고딕" panose="020B0503020000020004" pitchFamily="50" charset="-127"/>
              </a:rPr>
              <a:t>, Normalized EBITDA%</a:t>
            </a:r>
            <a:r>
              <a:rPr lang="ko-KR" altLang="en-US" sz="900" dirty="0">
                <a:solidFill>
                  <a:srgbClr val="00338D"/>
                </a:solidFill>
                <a:latin typeface="Arial" panose="020B0604020202020204" pitchFamily="34" charset="0"/>
                <a:ea typeface="맑은 고딕" panose="020B0503020000020004" pitchFamily="50" charset="-127"/>
              </a:rPr>
              <a:t>은 </a:t>
            </a:r>
            <a:r>
              <a:rPr lang="en-US" altLang="ko-KR" sz="900" dirty="0">
                <a:solidFill>
                  <a:srgbClr val="00338D"/>
                </a:solidFill>
                <a:latin typeface="Arial" panose="020B0604020202020204" pitchFamily="34" charset="0"/>
                <a:ea typeface="맑은 고딕" panose="020B0503020000020004" pitchFamily="50" charset="-127"/>
              </a:rPr>
              <a:t>12.5%</a:t>
            </a:r>
            <a:r>
              <a:rPr lang="ko-KR" altLang="en-US" sz="900" dirty="0">
                <a:solidFill>
                  <a:srgbClr val="00338D"/>
                </a:solidFill>
                <a:latin typeface="Arial" panose="020B0604020202020204" pitchFamily="34" charset="0"/>
                <a:ea typeface="맑은 고딕" panose="020B0503020000020004" pitchFamily="50" charset="-127"/>
              </a:rPr>
              <a:t>임</a:t>
            </a:r>
            <a:r>
              <a:rPr lang="en-US" altLang="ko-KR" sz="900" dirty="0">
                <a:solidFill>
                  <a:srgbClr val="00338D"/>
                </a:solidFill>
                <a:latin typeface="Arial" panose="020B0604020202020204" pitchFamily="34" charset="0"/>
                <a:ea typeface="맑은 고딕" panose="020B0503020000020004" pitchFamily="50" charset="-127"/>
              </a:rPr>
              <a:t>. </a:t>
            </a:r>
          </a:p>
        </p:txBody>
      </p:sp>
      <p:pic>
        <p:nvPicPr>
          <p:cNvPr id="22" name="그림 21">
            <a:extLst>
              <a:ext uri="{FF2B5EF4-FFF2-40B4-BE49-F238E27FC236}">
                <a16:creationId xmlns:a16="http://schemas.microsoft.com/office/drawing/2014/main" id="{C7445168-725F-494D-A126-A45CC05C7B30}"/>
              </a:ext>
            </a:extLst>
          </p:cNvPr>
          <p:cNvPicPr>
            <a:picLocks noChangeAspect="1" noChangeArrowheads="1"/>
            <a:extLst>
              <a:ext uri="{84589F7E-364E-4C9E-8A38-B11213B215E9}">
                <a14:cameraTool xmlns:a14="http://schemas.microsoft.com/office/drawing/2010/main" cellRange="$C$3:$K$41"/>
              </a:ext>
            </a:extLst>
          </p:cNvPicPr>
          <p:nvPr/>
        </p:nvPicPr>
        <p:blipFill>
          <a:blip r:embed="rId3"/>
          <a:srcRect/>
          <a:stretch>
            <a:fillRect/>
          </a:stretch>
        </p:blipFill>
        <p:spPr bwMode="auto">
          <a:xfrm>
            <a:off x="421575" y="1192747"/>
            <a:ext cx="4396039" cy="4652712"/>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Tree>
    <p:extLst>
      <p:ext uri="{BB962C8B-B14F-4D97-AF65-F5344CB8AC3E}">
        <p14:creationId xmlns:p14="http://schemas.microsoft.com/office/powerpoint/2010/main" val="144061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Balance sheet Overview </a:t>
            </a:r>
          </a:p>
        </p:txBody>
      </p:sp>
      <p:sp>
        <p:nvSpPr>
          <p:cNvPr id="8" name="Text Box 51"/>
          <p:cNvSpPr txBox="1">
            <a:spLocks noChangeArrowheads="1"/>
          </p:cNvSpPr>
          <p:nvPr/>
        </p:nvSpPr>
        <p:spPr bwMode="auto">
          <a:xfrm>
            <a:off x="412866" y="6174764"/>
            <a:ext cx="870148" cy="125340"/>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0" name="텍스트 개체 틀 1">
            <a:extLst>
              <a:ext uri="{FF2B5EF4-FFF2-40B4-BE49-F238E27FC236}">
                <a16:creationId xmlns:a16="http://schemas.microsoft.com/office/drawing/2014/main" id="{84C9D95B-DB6F-465A-AD4A-A187C91F3CE6}"/>
              </a:ext>
            </a:extLst>
          </p:cNvPr>
          <p:cNvSpPr txBox="1">
            <a:spLocks/>
          </p:cNvSpPr>
          <p:nvPr/>
        </p:nvSpPr>
        <p:spPr bwMode="gray">
          <a:xfrm>
            <a:off x="3901440" y="683235"/>
            <a:ext cx="5486400" cy="5229885"/>
          </a:xfrm>
          <a:prstGeom prst="rect">
            <a:avLst/>
          </a:prstGeom>
          <a:solidFill>
            <a:schemeClr val="bg2">
              <a:alpha val="40000"/>
            </a:schemeClr>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a:lnSpc>
                <a:spcPct val="120000"/>
              </a:lnSpc>
            </a:pPr>
            <a:r>
              <a:rPr lang="ko-KR" altLang="en-US" sz="850" dirty="0">
                <a:ea typeface="맑은 고딕" panose="020B0503020000020004" pitchFamily="50" charset="-127"/>
              </a:rPr>
              <a:t>자산</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매출채권 </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사업부문의 계절성으로 매출이 집중된 </a:t>
            </a:r>
            <a:r>
              <a:rPr lang="en-US" altLang="ko-KR" sz="850" b="0" dirty="0">
                <a:solidFill>
                  <a:schemeClr val="tx1"/>
                </a:solidFill>
                <a:ea typeface="맑은 고딕" panose="020B0503020000020004" pitchFamily="50" charset="-127"/>
              </a:rPr>
              <a:t>3~4</a:t>
            </a:r>
            <a:r>
              <a:rPr lang="ko-KR" altLang="en-US" sz="850" b="0" dirty="0">
                <a:solidFill>
                  <a:schemeClr val="tx1"/>
                </a:solidFill>
                <a:ea typeface="맑은 고딕" panose="020B0503020000020004" pitchFamily="50" charset="-127"/>
              </a:rPr>
              <a:t>월에 채권 잔액이 증가하였다가 점차 감소하며 기말에 다시 증가하는 특성을 보임</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내수 부문의 경우 </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개월 내 채권을 회수하고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수출은 </a:t>
            </a:r>
            <a:r>
              <a:rPr lang="en-US" altLang="ko-KR" sz="850" b="0" dirty="0">
                <a:solidFill>
                  <a:schemeClr val="tx1"/>
                </a:solidFill>
                <a:ea typeface="맑은 고딕" panose="020B0503020000020004" pitchFamily="50" charset="-127"/>
              </a:rPr>
              <a:t>L/C 60~120, T/T 30~60</a:t>
            </a:r>
            <a:r>
              <a:rPr lang="ko-KR" altLang="en-US" sz="850" b="0" dirty="0">
                <a:solidFill>
                  <a:schemeClr val="tx1"/>
                </a:solidFill>
                <a:ea typeface="맑은 고딕" panose="020B0503020000020004" pitchFamily="50" charset="-127"/>
              </a:rPr>
              <a:t>일로 회수조건이 국가별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딜러별로 상이함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9</a:t>
            </a:r>
            <a:r>
              <a:rPr lang="ko-KR" altLang="en-US" sz="850" b="0" dirty="0">
                <a:solidFill>
                  <a:schemeClr val="tx1"/>
                </a:solidFill>
                <a:ea typeface="맑은 고딕" panose="020B0503020000020004" pitchFamily="50" charset="-127"/>
              </a:rPr>
              <a:t>월 말 기준 매출채권 대손충당금은 </a:t>
            </a:r>
            <a:r>
              <a:rPr lang="en-US" altLang="ko-KR" sz="850" b="0" dirty="0">
                <a:solidFill>
                  <a:schemeClr val="tx1"/>
                </a:solidFill>
                <a:ea typeface="맑은 고딕" panose="020B0503020000020004" pitchFamily="50" charset="-127"/>
              </a:rPr>
              <a:t>35</a:t>
            </a:r>
            <a:r>
              <a:rPr lang="ko-KR" altLang="en-US" sz="850" b="0" dirty="0">
                <a:solidFill>
                  <a:schemeClr val="tx1"/>
                </a:solidFill>
                <a:ea typeface="맑은 고딕" panose="020B0503020000020004" pitchFamily="50" charset="-127"/>
              </a:rPr>
              <a:t>억으로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개월 단위로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년에 대해 </a:t>
            </a:r>
            <a:r>
              <a:rPr lang="en-US" altLang="ko-KR" sz="850" b="0" dirty="0">
                <a:solidFill>
                  <a:schemeClr val="tx1"/>
                </a:solidFill>
                <a:ea typeface="맑은 고딕" panose="020B0503020000020004" pitchFamily="50" charset="-127"/>
              </a:rPr>
              <a:t>Roll-rate </a:t>
            </a:r>
            <a:r>
              <a:rPr lang="ko-KR" altLang="en-US" sz="850" b="0" dirty="0">
                <a:solidFill>
                  <a:schemeClr val="tx1"/>
                </a:solidFill>
                <a:ea typeface="맑은 고딕" panose="020B0503020000020004" pitchFamily="50" charset="-127"/>
              </a:rPr>
              <a:t>방식을 적용하여 산출한 경험율로 충당금을 설정하고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재고자산 </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9</a:t>
            </a:r>
            <a:r>
              <a:rPr lang="ko-KR" altLang="en-US" sz="850" b="0" dirty="0">
                <a:solidFill>
                  <a:schemeClr val="tx1"/>
                </a:solidFill>
                <a:ea typeface="맑은 고딕" panose="020B0503020000020004" pitchFamily="50" charset="-127"/>
              </a:rPr>
              <a:t>월 말 기준 재고자산은 상품 </a:t>
            </a:r>
            <a:r>
              <a:rPr lang="en-US" altLang="ko-KR" sz="850" b="0" dirty="0">
                <a:solidFill>
                  <a:schemeClr val="tx1"/>
                </a:solidFill>
                <a:ea typeface="맑은 고딕" panose="020B0503020000020004" pitchFamily="50" charset="-127"/>
              </a:rPr>
              <a:t>715</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제품 </a:t>
            </a:r>
            <a:r>
              <a:rPr lang="en-US" altLang="ko-KR" sz="850" b="0" dirty="0">
                <a:solidFill>
                  <a:schemeClr val="tx1"/>
                </a:solidFill>
                <a:ea typeface="맑은 고딕" panose="020B0503020000020004" pitchFamily="50" charset="-127"/>
              </a:rPr>
              <a:t>216</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원재료 </a:t>
            </a:r>
            <a:r>
              <a:rPr lang="en-US" altLang="ko-KR" sz="850" b="0" dirty="0">
                <a:solidFill>
                  <a:schemeClr val="tx1"/>
                </a:solidFill>
                <a:ea typeface="맑은 고딕" panose="020B0503020000020004" pitchFamily="50" charset="-127"/>
              </a:rPr>
              <a:t>387</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미착품</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298</a:t>
            </a:r>
            <a:r>
              <a:rPr lang="ko-KR" altLang="en-US" sz="850" b="0" dirty="0">
                <a:solidFill>
                  <a:schemeClr val="tx1"/>
                </a:solidFill>
                <a:ea typeface="맑은 고딕" panose="020B0503020000020004" pitchFamily="50" charset="-127"/>
              </a:rPr>
              <a:t>억 등으로 구성되어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본사 인식 미착품은 원재료 매입관련 </a:t>
            </a:r>
            <a:r>
              <a:rPr lang="ko-KR" altLang="en-US" sz="850" b="0" dirty="0" err="1">
                <a:solidFill>
                  <a:schemeClr val="tx1"/>
                </a:solidFill>
                <a:ea typeface="맑은 고딕" panose="020B0503020000020004" pitchFamily="50" charset="-127"/>
              </a:rPr>
              <a:t>미착품이며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해외 법인이 인식한 미착품은 </a:t>
            </a:r>
            <a:r>
              <a:rPr lang="en-US" altLang="ko-KR" sz="850" b="0" dirty="0">
                <a:solidFill>
                  <a:schemeClr val="tx1"/>
                </a:solidFill>
                <a:ea typeface="맑은 고딕" panose="020B0503020000020004" pitchFamily="50" charset="-127"/>
              </a:rPr>
              <a:t>FOB</a:t>
            </a:r>
            <a:r>
              <a:rPr lang="ko-KR" altLang="en-US" sz="850" b="0" dirty="0">
                <a:solidFill>
                  <a:schemeClr val="tx1"/>
                </a:solidFill>
                <a:ea typeface="맑은 고딕" panose="020B0503020000020004" pitchFamily="50" charset="-127"/>
              </a:rPr>
              <a:t>선적조건으로 판매되어 해외법인에 도착하기 전의 재고임</a:t>
            </a:r>
            <a:r>
              <a:rPr lang="en-US" altLang="ko-KR" sz="850" b="0" dirty="0">
                <a:solidFill>
                  <a:schemeClr val="tx1"/>
                </a:solidFill>
                <a:ea typeface="맑은 고딕" panose="020B0503020000020004" pitchFamily="50" charset="-127"/>
              </a:rPr>
              <a:t>. 2018</a:t>
            </a:r>
            <a:r>
              <a:rPr lang="ko-KR" altLang="en-US" sz="850" b="0" dirty="0">
                <a:solidFill>
                  <a:schemeClr val="tx1"/>
                </a:solidFill>
                <a:ea typeface="맑은 고딕" panose="020B0503020000020004" pitchFamily="50" charset="-127"/>
              </a:rPr>
              <a:t>년 재고자산 금액이 증가한 것은 상품 재고의 증가와 해외매출 비중의 증가의 영향이라는 것이 회사의 설명임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재고자산평가충당금은 저가평가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제품</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및 재고 </a:t>
            </a:r>
            <a:r>
              <a:rPr lang="en-US" altLang="ko-KR" sz="850" b="0" dirty="0">
                <a:solidFill>
                  <a:schemeClr val="tx1"/>
                </a:solidFill>
                <a:ea typeface="맑은 고딕" panose="020B0503020000020004" pitchFamily="50" charset="-127"/>
              </a:rPr>
              <a:t>aging</a:t>
            </a:r>
            <a:r>
              <a:rPr lang="ko-KR" altLang="en-US" sz="850" b="0" dirty="0">
                <a:solidFill>
                  <a:schemeClr val="tx1"/>
                </a:solidFill>
                <a:ea typeface="맑은 고딕" panose="020B0503020000020004" pitchFamily="50" charset="-127"/>
              </a:rPr>
              <a:t>별로 설정율을 적용</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원재료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제품</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상품</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하여 산정하고 있음</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유</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무형자산 </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9</a:t>
            </a:r>
            <a:r>
              <a:rPr lang="ko-KR" altLang="en-US" sz="850" b="0" dirty="0">
                <a:solidFill>
                  <a:schemeClr val="tx1"/>
                </a:solidFill>
                <a:ea typeface="맑은 고딕" panose="020B0503020000020004" pitchFamily="50" charset="-127"/>
              </a:rPr>
              <a:t>월 말 기준 유형자산은 토지 </a:t>
            </a:r>
            <a:r>
              <a:rPr lang="en-US" altLang="ko-KR" sz="850" b="0" dirty="0">
                <a:solidFill>
                  <a:schemeClr val="tx1"/>
                </a:solidFill>
                <a:ea typeface="맑은 고딕" panose="020B0503020000020004" pitchFamily="50" charset="-127"/>
              </a:rPr>
              <a:t>585</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건물 </a:t>
            </a:r>
            <a:r>
              <a:rPr lang="en-US" altLang="ko-KR" sz="850" b="0" dirty="0">
                <a:solidFill>
                  <a:schemeClr val="tx1"/>
                </a:solidFill>
                <a:ea typeface="맑은 고딕" panose="020B0503020000020004" pitchFamily="50" charset="-127"/>
              </a:rPr>
              <a:t>96</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구축물 </a:t>
            </a:r>
            <a:r>
              <a:rPr lang="en-US" altLang="ko-KR" sz="850" b="0" dirty="0">
                <a:solidFill>
                  <a:schemeClr val="tx1"/>
                </a:solidFill>
                <a:ea typeface="맑은 고딕" panose="020B0503020000020004" pitchFamily="50" charset="-127"/>
              </a:rPr>
              <a:t>61</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기계장치 </a:t>
            </a:r>
            <a:r>
              <a:rPr lang="en-US" altLang="ko-KR" sz="850" b="0" dirty="0">
                <a:solidFill>
                  <a:schemeClr val="tx1"/>
                </a:solidFill>
                <a:ea typeface="맑은 고딕" panose="020B0503020000020004" pitchFamily="50" charset="-127"/>
              </a:rPr>
              <a:t>99</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차량운반구 </a:t>
            </a:r>
            <a:r>
              <a:rPr lang="en-US" altLang="ko-KR" sz="850" b="0" dirty="0">
                <a:solidFill>
                  <a:schemeClr val="tx1"/>
                </a:solidFill>
                <a:ea typeface="맑은 고딕" panose="020B0503020000020004" pitchFamily="50" charset="-127"/>
              </a:rPr>
              <a:t>344</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기타유형자산 </a:t>
            </a:r>
            <a:r>
              <a:rPr lang="en-US" altLang="ko-KR" sz="850" b="0" dirty="0">
                <a:solidFill>
                  <a:schemeClr val="tx1"/>
                </a:solidFill>
                <a:ea typeface="맑은 고딕" panose="020B0503020000020004" pitchFamily="50" charset="-127"/>
              </a:rPr>
              <a:t>1,156</a:t>
            </a:r>
            <a:r>
              <a:rPr lang="ko-KR" altLang="en-US" sz="850" b="0" dirty="0">
                <a:solidFill>
                  <a:schemeClr val="tx1"/>
                </a:solidFill>
                <a:ea typeface="맑은 고딕" panose="020B0503020000020004" pitchFamily="50" charset="-127"/>
              </a:rPr>
              <a:t>억 등으로 구성되어 있음</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렌탈</a:t>
            </a:r>
            <a:r>
              <a:rPr lang="ko-KR" altLang="en-US" sz="850" b="0" dirty="0">
                <a:solidFill>
                  <a:schemeClr val="tx1"/>
                </a:solidFill>
                <a:ea typeface="맑은 고딕" panose="020B0503020000020004" pitchFamily="50" charset="-127"/>
              </a:rPr>
              <a:t> 부문의 차량이 유형자산 내 포함 인식되고 있어 국내 </a:t>
            </a:r>
            <a:r>
              <a:rPr lang="ko-KR" altLang="en-US" sz="850" b="0" dirty="0" err="1">
                <a:solidFill>
                  <a:schemeClr val="tx1"/>
                </a:solidFill>
                <a:ea typeface="맑은 고딕" panose="020B0503020000020004" pitchFamily="50" charset="-127"/>
              </a:rPr>
              <a:t>렌탈사업을</a:t>
            </a:r>
            <a:r>
              <a:rPr lang="ko-KR" altLang="en-US" sz="850" b="0" dirty="0">
                <a:solidFill>
                  <a:schemeClr val="tx1"/>
                </a:solidFill>
                <a:ea typeface="맑은 고딕" panose="020B0503020000020004" pitchFamily="50" charset="-127"/>
              </a:rPr>
              <a:t> 본격적으로 시작한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유형자산 금액이 급증하였음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무형자산은 영업권 </a:t>
            </a:r>
            <a:r>
              <a:rPr lang="en-US" altLang="ko-KR" sz="850" b="0" dirty="0">
                <a:solidFill>
                  <a:schemeClr val="tx1"/>
                </a:solidFill>
                <a:ea typeface="맑은 고딕" panose="020B0503020000020004" pitchFamily="50" charset="-127"/>
              </a:rPr>
              <a:t>814</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개발비 </a:t>
            </a:r>
            <a:r>
              <a:rPr lang="en-US" altLang="ko-KR" sz="850" b="0" dirty="0">
                <a:solidFill>
                  <a:schemeClr val="tx1"/>
                </a:solidFill>
                <a:ea typeface="맑은 고딕" panose="020B0503020000020004" pitchFamily="50" charset="-127"/>
              </a:rPr>
              <a:t>140</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기타무형자산 </a:t>
            </a:r>
            <a:r>
              <a:rPr lang="en-US" altLang="ko-KR" sz="850" b="0" dirty="0">
                <a:solidFill>
                  <a:schemeClr val="tx1"/>
                </a:solidFill>
                <a:ea typeface="맑은 고딕" panose="020B0503020000020004" pitchFamily="50" charset="-127"/>
              </a:rPr>
              <a:t>103</a:t>
            </a:r>
            <a:r>
              <a:rPr lang="ko-KR" altLang="en-US" sz="850" b="0" dirty="0">
                <a:solidFill>
                  <a:schemeClr val="tx1"/>
                </a:solidFill>
                <a:ea typeface="맑은 고딕" panose="020B0503020000020004" pitchFamily="50" charset="-127"/>
              </a:rPr>
              <a:t>억 등으로 구성되어 있음</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리스자산</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부채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본사의 리스자산</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부채는 지주사 공통으로 인식되고 있어 사업부 </a:t>
            </a:r>
            <a:r>
              <a:rPr lang="en-US" altLang="ko-KR" sz="850" b="0" dirty="0">
                <a:solidFill>
                  <a:schemeClr val="tx1"/>
                </a:solidFill>
                <a:ea typeface="맑은 고딕" panose="020B0503020000020004" pitchFamily="50" charset="-127"/>
              </a:rPr>
              <a:t>BS</a:t>
            </a:r>
            <a:r>
              <a:rPr lang="ko-KR" altLang="en-US" sz="850" b="0" dirty="0">
                <a:solidFill>
                  <a:schemeClr val="tx1"/>
                </a:solidFill>
                <a:ea typeface="맑은 고딕" panose="020B0503020000020004" pitchFamily="50" charset="-127"/>
              </a:rPr>
              <a:t>에 계상되지 않으며 해당 금액은 </a:t>
            </a:r>
            <a:r>
              <a:rPr lang="en-US" altLang="ko-KR" sz="850" b="0" dirty="0">
                <a:solidFill>
                  <a:schemeClr val="tx1"/>
                </a:solidFill>
                <a:ea typeface="맑은 고딕" panose="020B0503020000020004" pitchFamily="50" charset="-127"/>
              </a:rPr>
              <a:t>DIVAC </a:t>
            </a:r>
            <a:r>
              <a:rPr lang="ko-KR" altLang="en-US" sz="850" b="0" dirty="0">
                <a:solidFill>
                  <a:schemeClr val="tx1"/>
                </a:solidFill>
                <a:ea typeface="맑은 고딕" panose="020B0503020000020004" pitchFamily="50" charset="-127"/>
              </a:rPr>
              <a:t>및 </a:t>
            </a:r>
            <a:r>
              <a:rPr lang="en-US" altLang="ko-KR" sz="850" b="0" dirty="0">
                <a:solidFill>
                  <a:schemeClr val="tx1"/>
                </a:solidFill>
                <a:ea typeface="맑은 고딕" panose="020B0503020000020004" pitchFamily="50" charset="-127"/>
              </a:rPr>
              <a:t>DIVUK</a:t>
            </a:r>
            <a:r>
              <a:rPr lang="ko-KR" altLang="en-US" sz="850" b="0" dirty="0">
                <a:solidFill>
                  <a:schemeClr val="tx1"/>
                </a:solidFill>
                <a:ea typeface="맑은 고딕" panose="020B0503020000020004" pitchFamily="50" charset="-127"/>
              </a:rPr>
              <a:t> 해외법인의 리스자산</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부채 금액임</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렌탈</a:t>
            </a:r>
            <a:r>
              <a:rPr lang="ko-KR" altLang="en-US" sz="850" b="0" dirty="0">
                <a:solidFill>
                  <a:schemeClr val="tx1"/>
                </a:solidFill>
                <a:ea typeface="맑은 고딕" panose="020B0503020000020004" pitchFamily="50" charset="-127"/>
              </a:rPr>
              <a:t> 관련 리스자산의 경우 유형자산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리스부채의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경우 </a:t>
            </a:r>
            <a:r>
              <a:rPr lang="ko-KR" altLang="en-US" sz="850" b="0" dirty="0" err="1">
                <a:solidFill>
                  <a:schemeClr val="tx1"/>
                </a:solidFill>
                <a:ea typeface="맑은 고딕" panose="020B0503020000020004" pitchFamily="50" charset="-127"/>
              </a:rPr>
              <a:t>장단기미지급금으로</a:t>
            </a:r>
            <a:r>
              <a:rPr lang="ko-KR" altLang="en-US" sz="850" b="0" dirty="0">
                <a:solidFill>
                  <a:schemeClr val="tx1"/>
                </a:solidFill>
                <a:ea typeface="맑은 고딕" panose="020B0503020000020004" pitchFamily="50" charset="-127"/>
              </a:rPr>
              <a:t> 인식하고 있음</a:t>
            </a:r>
            <a:r>
              <a:rPr lang="en-US" altLang="ko-KR" sz="850" b="0" dirty="0">
                <a:solidFill>
                  <a:schemeClr val="tx1"/>
                </a:solidFill>
                <a:ea typeface="맑은 고딕" panose="020B0503020000020004" pitchFamily="50" charset="-127"/>
              </a:rPr>
              <a:t>. </a:t>
            </a:r>
          </a:p>
          <a:p>
            <a:pPr marL="85725">
              <a:lnSpc>
                <a:spcPct val="120000"/>
              </a:lnSpc>
              <a:tabLst>
                <a:tab pos="4037013" algn="l"/>
              </a:tabLst>
            </a:pPr>
            <a:r>
              <a:rPr lang="ko-KR" altLang="en-US" sz="850" dirty="0">
                <a:ea typeface="맑은 고딕" panose="020B0503020000020004" pitchFamily="50" charset="-127"/>
              </a:rPr>
              <a:t>부채</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매입채무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매입채무 금액이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년에 일시적으로 높았던 것은 </a:t>
            </a:r>
            <a:r>
              <a:rPr lang="en-US" altLang="ko-KR" sz="850" b="0" dirty="0">
                <a:solidFill>
                  <a:schemeClr val="tx1"/>
                </a:solidFill>
                <a:ea typeface="맑은 고딕" panose="020B0503020000020004" pitchFamily="50" charset="-127"/>
              </a:rPr>
              <a:t>2018~2019</a:t>
            </a:r>
            <a:r>
              <a:rPr lang="ko-KR" altLang="en-US" sz="850" b="0" dirty="0">
                <a:solidFill>
                  <a:schemeClr val="tx1"/>
                </a:solidFill>
                <a:ea typeface="맑은 고딕" panose="020B0503020000020004" pitchFamily="50" charset="-127"/>
              </a:rPr>
              <a:t>년도에 현금흐름 개선을 위해 결제 이월을 한 부분이 있었기 때문이며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년부터는 정상화되었다는 것이 회사의 설명임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지급기일의 경우 중소기업 </a:t>
            </a:r>
            <a:r>
              <a:rPr lang="en-US" altLang="ko-KR" sz="850" b="0" dirty="0">
                <a:solidFill>
                  <a:schemeClr val="tx1"/>
                </a:solidFill>
                <a:ea typeface="맑은 고딕" panose="020B0503020000020004" pitchFamily="50" charset="-127"/>
              </a:rPr>
              <a:t>45</a:t>
            </a:r>
            <a:r>
              <a:rPr lang="ko-KR" altLang="en-US" sz="850" b="0" dirty="0">
                <a:solidFill>
                  <a:schemeClr val="tx1"/>
                </a:solidFill>
                <a:ea typeface="맑은 고딕" panose="020B0503020000020004" pitchFamily="50" charset="-127"/>
              </a:rPr>
              <a:t>일</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외자 </a:t>
            </a:r>
            <a:r>
              <a:rPr lang="en-US" altLang="ko-KR" sz="850" b="0" dirty="0">
                <a:solidFill>
                  <a:schemeClr val="tx1"/>
                </a:solidFill>
                <a:ea typeface="맑은 고딕" panose="020B0503020000020004" pitchFamily="50" charset="-127"/>
              </a:rPr>
              <a:t>50</a:t>
            </a:r>
            <a:r>
              <a:rPr lang="ko-KR" altLang="en-US" sz="850" b="0" dirty="0">
                <a:solidFill>
                  <a:schemeClr val="tx1"/>
                </a:solidFill>
                <a:ea typeface="맑은 고딕" panose="020B0503020000020004" pitchFamily="50" charset="-127"/>
              </a:rPr>
              <a:t>일</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계열사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대기업에 대해서는 </a:t>
            </a:r>
            <a:r>
              <a:rPr lang="en-US" altLang="ko-KR" sz="850" b="0" dirty="0">
                <a:solidFill>
                  <a:schemeClr val="tx1"/>
                </a:solidFill>
                <a:ea typeface="맑은 고딕" panose="020B0503020000020004" pitchFamily="50" charset="-127"/>
              </a:rPr>
              <a:t>105</a:t>
            </a:r>
            <a:r>
              <a:rPr lang="ko-KR" altLang="en-US" sz="850" b="0" dirty="0">
                <a:solidFill>
                  <a:schemeClr val="tx1"/>
                </a:solidFill>
                <a:ea typeface="맑은 고딕" panose="020B0503020000020004" pitchFamily="50" charset="-127"/>
              </a:rPr>
              <a:t>일을 적용하고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장단기차입금 </a:t>
            </a:r>
            <a:r>
              <a:rPr lang="en-US" altLang="ko-KR" sz="850" b="0" dirty="0">
                <a:solidFill>
                  <a:schemeClr val="tx1"/>
                </a:solidFill>
                <a:ea typeface="맑은 고딕" panose="020B0503020000020004" pitchFamily="50" charset="-127"/>
              </a:rPr>
              <a:t>: Falcon </a:t>
            </a:r>
            <a:r>
              <a:rPr lang="ko-KR" altLang="en-US" sz="850" b="0" dirty="0">
                <a:solidFill>
                  <a:schemeClr val="tx1"/>
                </a:solidFill>
                <a:ea typeface="맑은 고딕" panose="020B0503020000020004" pitchFamily="50" charset="-127"/>
              </a:rPr>
              <a:t>본사에는 차입금 존재하지 않음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모두 종속회사 </a:t>
            </a:r>
            <a:r>
              <a:rPr lang="ko-KR" altLang="en-US" sz="850" b="0" dirty="0" err="1">
                <a:solidFill>
                  <a:schemeClr val="tx1"/>
                </a:solidFill>
                <a:ea typeface="맑은 고딕" panose="020B0503020000020004" pitchFamily="50" charset="-127"/>
              </a:rPr>
              <a:t>계상분이며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일부 </a:t>
            </a:r>
            <a:r>
              <a:rPr lang="ko-KR" altLang="en-US" sz="850" b="0" dirty="0" err="1">
                <a:solidFill>
                  <a:schemeClr val="tx1"/>
                </a:solidFill>
                <a:ea typeface="맑은 고딕" panose="020B0503020000020004" pitchFamily="50" charset="-127"/>
              </a:rPr>
              <a:t>팩토링</a:t>
            </a:r>
            <a:r>
              <a:rPr lang="ko-KR" altLang="en-US" sz="850" b="0" dirty="0">
                <a:solidFill>
                  <a:schemeClr val="tx1"/>
                </a:solidFill>
                <a:ea typeface="맑은 고딕" panose="020B0503020000020004" pitchFamily="50" charset="-127"/>
              </a:rPr>
              <a:t> 차입금 외 모두 종속회사의 운영을 위한 운영차입금임</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장단기미지급금</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 Falcon</a:t>
            </a:r>
            <a:r>
              <a:rPr lang="ko-KR" altLang="en-US" sz="850" b="0" dirty="0">
                <a:solidFill>
                  <a:schemeClr val="tx1"/>
                </a:solidFill>
                <a:ea typeface="맑은 고딕" panose="020B0503020000020004" pitchFamily="50" charset="-127"/>
              </a:rPr>
              <a:t>은 리스부채를 장단기 구분하여 미지급금으로 분류하고 있으며 현재 국내의 경우 </a:t>
            </a:r>
            <a:r>
              <a:rPr lang="ko-KR" altLang="en-US" sz="850" b="0" dirty="0" err="1">
                <a:solidFill>
                  <a:schemeClr val="tx1"/>
                </a:solidFill>
                <a:ea typeface="맑은 고딕" panose="020B0503020000020004" pitchFamily="50" charset="-127"/>
              </a:rPr>
              <a:t>로지피아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해외의 경우 </a:t>
            </a:r>
            <a:r>
              <a:rPr lang="en-US" altLang="ko-KR" sz="850" b="0" dirty="0" err="1">
                <a:solidFill>
                  <a:schemeClr val="tx1"/>
                </a:solidFill>
                <a:ea typeface="맑은 고딕" panose="020B0503020000020004" pitchFamily="50" charset="-127"/>
              </a:rPr>
              <a:t>Rushlift</a:t>
            </a:r>
            <a:r>
              <a:rPr lang="ko-KR" altLang="en-US" sz="850" b="0" dirty="0">
                <a:solidFill>
                  <a:schemeClr val="tx1"/>
                </a:solidFill>
                <a:ea typeface="맑은 고딕" panose="020B0503020000020004" pitchFamily="50" charset="-127"/>
              </a:rPr>
              <a:t>와 </a:t>
            </a:r>
            <a:r>
              <a:rPr lang="en-US" altLang="ko-KR" sz="850" b="0" dirty="0">
                <a:solidFill>
                  <a:schemeClr val="tx1"/>
                </a:solidFill>
                <a:ea typeface="맑은 고딕" panose="020B0503020000020004" pitchFamily="50" charset="-127"/>
              </a:rPr>
              <a:t>DMHS</a:t>
            </a:r>
            <a:r>
              <a:rPr lang="ko-KR" altLang="en-US" sz="850" b="0" dirty="0">
                <a:solidFill>
                  <a:schemeClr val="tx1"/>
                </a:solidFill>
                <a:ea typeface="맑은 고딕" panose="020B0503020000020004" pitchFamily="50" charset="-127"/>
              </a:rPr>
              <a:t>를 통해 </a:t>
            </a:r>
            <a:r>
              <a:rPr lang="ko-KR" altLang="en-US" sz="850" b="0" dirty="0" err="1">
                <a:solidFill>
                  <a:schemeClr val="tx1"/>
                </a:solidFill>
                <a:ea typeface="맑은 고딕" panose="020B0503020000020004" pitchFamily="50" charset="-127"/>
              </a:rPr>
              <a:t>렌탈사업을</a:t>
            </a:r>
            <a:r>
              <a:rPr lang="ko-KR" altLang="en-US" sz="850" b="0" dirty="0">
                <a:solidFill>
                  <a:schemeClr val="tx1"/>
                </a:solidFill>
                <a:ea typeface="맑은 고딕" panose="020B0503020000020004" pitchFamily="50" charset="-127"/>
              </a:rPr>
              <a:t> 수행하고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과거부터 </a:t>
            </a:r>
            <a:r>
              <a:rPr lang="en-US" altLang="ko-KR" sz="850" b="0" dirty="0" err="1">
                <a:solidFill>
                  <a:schemeClr val="tx1"/>
                </a:solidFill>
                <a:ea typeface="맑은 고딕" panose="020B0503020000020004" pitchFamily="50" charset="-127"/>
              </a:rPr>
              <a:t>Rushlift</a:t>
            </a:r>
            <a:r>
              <a:rPr lang="ko-KR" altLang="en-US" sz="850" b="0" dirty="0">
                <a:solidFill>
                  <a:schemeClr val="tx1"/>
                </a:solidFill>
                <a:ea typeface="맑은 고딕" panose="020B0503020000020004" pitchFamily="50" charset="-127"/>
              </a:rPr>
              <a:t>를 통해 </a:t>
            </a:r>
            <a:r>
              <a:rPr lang="ko-KR" altLang="en-US" sz="850" b="0" dirty="0" err="1">
                <a:solidFill>
                  <a:schemeClr val="tx1"/>
                </a:solidFill>
                <a:ea typeface="맑은 고딕" panose="020B0503020000020004" pitchFamily="50" charset="-127"/>
              </a:rPr>
              <a:t>렌탈사업을</a:t>
            </a:r>
            <a:r>
              <a:rPr lang="ko-KR" altLang="en-US" sz="850" b="0" dirty="0">
                <a:solidFill>
                  <a:schemeClr val="tx1"/>
                </a:solidFill>
                <a:ea typeface="맑은 고딕" panose="020B0503020000020004" pitchFamily="50" charset="-127"/>
              </a:rPr>
              <a:t> 수행하였으며</a:t>
            </a:r>
            <a:r>
              <a:rPr lang="en-US" altLang="ko-KR" sz="850" b="0" dirty="0">
                <a:solidFill>
                  <a:schemeClr val="tx1"/>
                </a:solidFill>
                <a:ea typeface="맑은 고딕" panose="020B0503020000020004" pitchFamily="50" charset="-127"/>
              </a:rPr>
              <a:t>, 2018</a:t>
            </a:r>
            <a:r>
              <a:rPr lang="ko-KR" altLang="en-US" sz="850" b="0" dirty="0">
                <a:solidFill>
                  <a:schemeClr val="tx1"/>
                </a:solidFill>
                <a:ea typeface="맑은 고딕" panose="020B0503020000020004" pitchFamily="50" charset="-127"/>
              </a:rPr>
              <a:t>년부터 </a:t>
            </a:r>
            <a:r>
              <a:rPr lang="ko-KR" altLang="en-US" sz="850" b="0" dirty="0" err="1">
                <a:solidFill>
                  <a:schemeClr val="tx1"/>
                </a:solidFill>
                <a:ea typeface="맑은 고딕" panose="020B0503020000020004" pitchFamily="50" charset="-127"/>
              </a:rPr>
              <a:t>로지피아</a:t>
            </a:r>
            <a:r>
              <a:rPr lang="en-US" altLang="ko-KR" sz="850" b="0" dirty="0">
                <a:solidFill>
                  <a:schemeClr val="tx1"/>
                </a:solidFill>
                <a:ea typeface="맑은 고딕" panose="020B0503020000020004" pitchFamily="50" charset="-127"/>
              </a:rPr>
              <a:t>, DMHS</a:t>
            </a:r>
            <a:r>
              <a:rPr lang="ko-KR" altLang="en-US" sz="850" b="0" dirty="0">
                <a:solidFill>
                  <a:schemeClr val="tx1"/>
                </a:solidFill>
                <a:ea typeface="맑은 고딕" panose="020B0503020000020004" pitchFamily="50" charset="-127"/>
              </a:rPr>
              <a:t>를 통해 </a:t>
            </a:r>
            <a:r>
              <a:rPr lang="ko-KR" altLang="en-US" sz="850" b="0" dirty="0" err="1">
                <a:solidFill>
                  <a:schemeClr val="tx1"/>
                </a:solidFill>
                <a:ea typeface="맑은 고딕" panose="020B0503020000020004" pitchFamily="50" charset="-127"/>
              </a:rPr>
              <a:t>렌탈사업을</a:t>
            </a:r>
            <a:r>
              <a:rPr lang="ko-KR" altLang="en-US" sz="850" b="0" dirty="0">
                <a:solidFill>
                  <a:schemeClr val="tx1"/>
                </a:solidFill>
                <a:ea typeface="맑은 고딕" panose="020B0503020000020004" pitchFamily="50" charset="-127"/>
              </a:rPr>
              <a:t> 확장하였음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이로 인해 </a:t>
            </a:r>
            <a:r>
              <a:rPr lang="ko-KR" altLang="en-US" sz="850" b="0" dirty="0" err="1">
                <a:solidFill>
                  <a:schemeClr val="tx1"/>
                </a:solidFill>
                <a:ea typeface="맑은 고딕" panose="020B0503020000020004" pitchFamily="50" charset="-127"/>
              </a:rPr>
              <a:t>장단기미지급금은</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2017</a:t>
            </a:r>
            <a:r>
              <a:rPr lang="ko-KR" altLang="en-US" sz="850" b="0" dirty="0">
                <a:solidFill>
                  <a:schemeClr val="tx1"/>
                </a:solidFill>
                <a:ea typeface="맑은 고딕" panose="020B0503020000020004" pitchFamily="50" charset="-127"/>
              </a:rPr>
              <a:t>년 이후 꾸준히 증가하였음</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기타유동부채</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미지급법인세 </a:t>
            </a:r>
            <a:r>
              <a:rPr lang="en-US" altLang="ko-KR" sz="850" b="0" dirty="0">
                <a:solidFill>
                  <a:schemeClr val="tx1"/>
                </a:solidFill>
                <a:ea typeface="맑은 고딕" panose="020B0503020000020004" pitchFamily="50" charset="-127"/>
              </a:rPr>
              <a:t>120</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판매보증충당금 </a:t>
            </a:r>
            <a:r>
              <a:rPr lang="en-US" altLang="ko-KR" sz="850" b="0" dirty="0">
                <a:solidFill>
                  <a:schemeClr val="tx1"/>
                </a:solidFill>
                <a:ea typeface="맑은 고딕" panose="020B0503020000020004" pitchFamily="50" charset="-127"/>
              </a:rPr>
              <a:t>31</a:t>
            </a:r>
            <a:r>
              <a:rPr lang="ko-KR" altLang="en-US" sz="850" b="0" dirty="0">
                <a:solidFill>
                  <a:schemeClr val="tx1"/>
                </a:solidFill>
                <a:ea typeface="맑은 고딕" panose="020B0503020000020004" pitchFamily="50" charset="-127"/>
              </a:rPr>
              <a:t>억 등으로 구성되어 있음</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endParaRPr lang="en-US" altLang="ko-KR" sz="850" b="0" dirty="0">
              <a:solidFill>
                <a:schemeClr val="tx1"/>
              </a:solidFill>
              <a:ea typeface="맑은 고딕" panose="020B0503020000020004" pitchFamily="50" charset="-127"/>
            </a:endParaRPr>
          </a:p>
        </p:txBody>
      </p:sp>
      <p:pic>
        <p:nvPicPr>
          <p:cNvPr id="12" name="그림 11">
            <a:extLst>
              <a:ext uri="{FF2B5EF4-FFF2-40B4-BE49-F238E27FC236}">
                <a16:creationId xmlns:a16="http://schemas.microsoft.com/office/drawing/2014/main" id="{CF5B2071-FA56-4759-BD83-79C405442D9B}"/>
              </a:ext>
            </a:extLst>
          </p:cNvPr>
          <p:cNvPicPr>
            <a:picLocks noChangeAspect="1" noChangeArrowheads="1"/>
            <a:extLst>
              <a:ext uri="{84589F7E-364E-4C9E-8A38-B11213B215E9}">
                <a14:cameraTool xmlns:a14="http://schemas.microsoft.com/office/drawing/2010/main" cellRange="$B$48:$F$82"/>
              </a:ext>
            </a:extLst>
          </p:cNvPicPr>
          <p:nvPr/>
        </p:nvPicPr>
        <p:blipFill>
          <a:blip r:embed="rId3"/>
          <a:srcRect/>
          <a:stretch>
            <a:fillRect/>
          </a:stretch>
        </p:blipFill>
        <p:spPr bwMode="auto">
          <a:xfrm>
            <a:off x="412866" y="683235"/>
            <a:ext cx="3330087" cy="5491529"/>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69182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C23C7F83-BF65-4EA9-8702-6E8BFFF387F8}"/>
              </a:ext>
            </a:extLst>
          </p:cNvPr>
          <p:cNvPicPr>
            <a:picLocks noChangeAspect="1"/>
          </p:cNvPicPr>
          <p:nvPr/>
        </p:nvPicPr>
        <p:blipFill>
          <a:blip r:embed="rId3"/>
          <a:stretch>
            <a:fillRect/>
          </a:stretch>
        </p:blipFill>
        <p:spPr>
          <a:xfrm>
            <a:off x="403496" y="1276054"/>
            <a:ext cx="3886200" cy="4991100"/>
          </a:xfrm>
          <a:prstGeom prst="rect">
            <a:avLst/>
          </a:prstGeom>
        </p:spPr>
      </p:pic>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Net debt &amp; Non-operating assets</a:t>
            </a:r>
          </a:p>
        </p:txBody>
      </p:sp>
      <p:sp>
        <p:nvSpPr>
          <p:cNvPr id="11" name="직사각형 10">
            <a:extLst>
              <a:ext uri="{FF2B5EF4-FFF2-40B4-BE49-F238E27FC236}">
                <a16:creationId xmlns:a16="http://schemas.microsoft.com/office/drawing/2014/main" id="{1454F878-C491-4B1D-B32B-C91F213868AB}"/>
              </a:ext>
            </a:extLst>
          </p:cNvPr>
          <p:cNvSpPr/>
          <p:nvPr/>
        </p:nvSpPr>
        <p:spPr>
          <a:xfrm>
            <a:off x="415635" y="756762"/>
            <a:ext cx="9077499" cy="471147"/>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월 말 기준 이자발생부 부채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211,986</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현금</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단기금융상품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73,901</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백만원에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Debt like items 48,245</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 및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Cash like items 30,894</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백만원을 추가적으로 고려한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Net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debt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155,436</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 수준임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월 말 기준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NOA</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는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75,286</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p>
        </p:txBody>
      </p:sp>
      <p:sp>
        <p:nvSpPr>
          <p:cNvPr id="10" name="Rounded Rectangle 2">
            <a:extLst>
              <a:ext uri="{FF2B5EF4-FFF2-40B4-BE49-F238E27FC236}">
                <a16:creationId xmlns:a16="http://schemas.microsoft.com/office/drawing/2014/main" id="{E9943422-293B-4A5C-812B-F312EBB0DB0C}"/>
              </a:ext>
            </a:extLst>
          </p:cNvPr>
          <p:cNvSpPr/>
          <p:nvPr/>
        </p:nvSpPr>
        <p:spPr>
          <a:xfrm rot="5400000">
            <a:off x="5977211" y="2729774"/>
            <a:ext cx="383639" cy="286999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미지급비용</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예상성과급</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당기 실적에 따른 예상 성과급 관련 미지급비용임</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ounded Rectangle 2">
            <a:extLst>
              <a:ext uri="{FF2B5EF4-FFF2-40B4-BE49-F238E27FC236}">
                <a16:creationId xmlns:a16="http://schemas.microsoft.com/office/drawing/2014/main" id="{3130F909-F939-42AD-8561-B21277655E92}"/>
              </a:ext>
            </a:extLst>
          </p:cNvPr>
          <p:cNvSpPr/>
          <p:nvPr/>
        </p:nvSpPr>
        <p:spPr>
          <a:xfrm rot="5400000">
            <a:off x="5977212" y="1673399"/>
            <a:ext cx="383639" cy="286999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유동성장기부채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UK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수출입은행에 대한 차입금이며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2021-02-10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상환예정임</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(GBP 5m)</a:t>
            </a:r>
          </a:p>
        </p:txBody>
      </p:sp>
      <p:sp>
        <p:nvSpPr>
          <p:cNvPr id="13" name="Rounded Rectangle 2">
            <a:extLst>
              <a:ext uri="{FF2B5EF4-FFF2-40B4-BE49-F238E27FC236}">
                <a16:creationId xmlns:a16="http://schemas.microsoft.com/office/drawing/2014/main" id="{9EC5265B-02C5-4C97-8A86-AF876F56AFD4}"/>
              </a:ext>
            </a:extLst>
          </p:cNvPr>
          <p:cNvSpPr/>
          <p:nvPr/>
        </p:nvSpPr>
        <p:spPr>
          <a:xfrm rot="5400000">
            <a:off x="6021844" y="3213326"/>
            <a:ext cx="294376" cy="286999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장기미지급비용</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임원의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장기성과미지급금임</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ounded Rectangle 2">
            <a:extLst>
              <a:ext uri="{FF2B5EF4-FFF2-40B4-BE49-F238E27FC236}">
                <a16:creationId xmlns:a16="http://schemas.microsoft.com/office/drawing/2014/main" id="{3AF729F3-BEC4-422D-A9B7-740816795B3B}"/>
              </a:ext>
            </a:extLst>
          </p:cNvPr>
          <p:cNvSpPr/>
          <p:nvPr/>
        </p:nvSpPr>
        <p:spPr>
          <a:xfrm rot="5400000">
            <a:off x="5977211" y="2201586"/>
            <a:ext cx="383640" cy="286999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금융리스부채</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해외법인의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미관련</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리스부채 </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타원 23">
            <a:extLst>
              <a:ext uri="{FF2B5EF4-FFF2-40B4-BE49-F238E27FC236}">
                <a16:creationId xmlns:a16="http://schemas.microsoft.com/office/drawing/2014/main" id="{F6C4DECB-9C7A-4196-A530-C04CEF0D9ED3}"/>
              </a:ext>
            </a:extLst>
          </p:cNvPr>
          <p:cNvSpPr/>
          <p:nvPr/>
        </p:nvSpPr>
        <p:spPr>
          <a:xfrm>
            <a:off x="4669334" y="2871051"/>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6" name="타원 25">
            <a:extLst>
              <a:ext uri="{FF2B5EF4-FFF2-40B4-BE49-F238E27FC236}">
                <a16:creationId xmlns:a16="http://schemas.microsoft.com/office/drawing/2014/main" id="{67F8AFC7-417A-4829-8B09-696097400E5B}"/>
              </a:ext>
            </a:extLst>
          </p:cNvPr>
          <p:cNvSpPr/>
          <p:nvPr/>
        </p:nvSpPr>
        <p:spPr>
          <a:xfrm>
            <a:off x="4669334" y="3927426"/>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7" name="타원 26">
            <a:extLst>
              <a:ext uri="{FF2B5EF4-FFF2-40B4-BE49-F238E27FC236}">
                <a16:creationId xmlns:a16="http://schemas.microsoft.com/office/drawing/2014/main" id="{A01365C7-2FDD-4EB5-912A-15DDD698D9CB}"/>
              </a:ext>
            </a:extLst>
          </p:cNvPr>
          <p:cNvSpPr/>
          <p:nvPr/>
        </p:nvSpPr>
        <p:spPr>
          <a:xfrm>
            <a:off x="4669334" y="4455613"/>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1" name="타원 30">
            <a:extLst>
              <a:ext uri="{FF2B5EF4-FFF2-40B4-BE49-F238E27FC236}">
                <a16:creationId xmlns:a16="http://schemas.microsoft.com/office/drawing/2014/main" id="{698E6D3C-AE3C-409C-B02E-38A770044EF0}"/>
              </a:ext>
            </a:extLst>
          </p:cNvPr>
          <p:cNvSpPr/>
          <p:nvPr/>
        </p:nvSpPr>
        <p:spPr>
          <a:xfrm>
            <a:off x="4669334" y="3399238"/>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0" name="타원 29">
            <a:extLst>
              <a:ext uri="{FF2B5EF4-FFF2-40B4-BE49-F238E27FC236}">
                <a16:creationId xmlns:a16="http://schemas.microsoft.com/office/drawing/2014/main" id="{9AD5C590-5E56-4429-83E7-7CA35C0E4A52}"/>
              </a:ext>
            </a:extLst>
          </p:cNvPr>
          <p:cNvSpPr/>
          <p:nvPr/>
        </p:nvSpPr>
        <p:spPr>
          <a:xfrm>
            <a:off x="433065" y="2297762"/>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2" name="타원 31">
            <a:extLst>
              <a:ext uri="{FF2B5EF4-FFF2-40B4-BE49-F238E27FC236}">
                <a16:creationId xmlns:a16="http://schemas.microsoft.com/office/drawing/2014/main" id="{DE6C4494-2257-48AE-87CC-112E3AEC2A6C}"/>
              </a:ext>
            </a:extLst>
          </p:cNvPr>
          <p:cNvSpPr/>
          <p:nvPr/>
        </p:nvSpPr>
        <p:spPr>
          <a:xfrm>
            <a:off x="421906" y="338084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3" name="타원 32">
            <a:extLst>
              <a:ext uri="{FF2B5EF4-FFF2-40B4-BE49-F238E27FC236}">
                <a16:creationId xmlns:a16="http://schemas.microsoft.com/office/drawing/2014/main" id="{08FC1E12-443E-41A9-9046-A8FA20856F9F}"/>
              </a:ext>
            </a:extLst>
          </p:cNvPr>
          <p:cNvSpPr/>
          <p:nvPr/>
        </p:nvSpPr>
        <p:spPr>
          <a:xfrm>
            <a:off x="421906" y="4137389"/>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dirty="0">
                <a:solidFill>
                  <a:srgbClr val="FFFFFF"/>
                </a:solidFill>
                <a:latin typeface=""/>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pic>
        <p:nvPicPr>
          <p:cNvPr id="7" name="그림 6">
            <a:extLst>
              <a:ext uri="{FF2B5EF4-FFF2-40B4-BE49-F238E27FC236}">
                <a16:creationId xmlns:a16="http://schemas.microsoft.com/office/drawing/2014/main" id="{5DABF26F-929F-4E6A-915F-C768ABEE95DD}"/>
              </a:ext>
            </a:extLst>
          </p:cNvPr>
          <p:cNvPicPr>
            <a:picLocks noChangeAspect="1"/>
          </p:cNvPicPr>
          <p:nvPr/>
        </p:nvPicPr>
        <p:blipFill>
          <a:blip r:embed="rId4"/>
          <a:stretch>
            <a:fillRect/>
          </a:stretch>
        </p:blipFill>
        <p:spPr>
          <a:xfrm>
            <a:off x="4669334" y="1276054"/>
            <a:ext cx="3333750" cy="1333500"/>
          </a:xfrm>
          <a:prstGeom prst="rect">
            <a:avLst/>
          </a:prstGeom>
        </p:spPr>
      </p:pic>
      <p:sp>
        <p:nvSpPr>
          <p:cNvPr id="36" name="Rounded Rectangle 2">
            <a:extLst>
              <a:ext uri="{FF2B5EF4-FFF2-40B4-BE49-F238E27FC236}">
                <a16:creationId xmlns:a16="http://schemas.microsoft.com/office/drawing/2014/main" id="{837B3EFF-FC7C-41BE-A825-19BD1FA126BD}"/>
              </a:ext>
            </a:extLst>
          </p:cNvPr>
          <p:cNvSpPr/>
          <p:nvPr/>
        </p:nvSpPr>
        <p:spPr>
          <a:xfrm rot="5400000">
            <a:off x="2257064" y="1001533"/>
            <a:ext cx="294376" cy="3812981"/>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타원 33">
            <a:extLst>
              <a:ext uri="{FF2B5EF4-FFF2-40B4-BE49-F238E27FC236}">
                <a16:creationId xmlns:a16="http://schemas.microsoft.com/office/drawing/2014/main" id="{E9D9BA64-03A4-47A1-B652-396509732A1F}"/>
              </a:ext>
            </a:extLst>
          </p:cNvPr>
          <p:cNvSpPr/>
          <p:nvPr/>
        </p:nvSpPr>
        <p:spPr>
          <a:xfrm>
            <a:off x="421906" y="277082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Tree>
    <p:extLst>
      <p:ext uri="{BB962C8B-B14F-4D97-AF65-F5344CB8AC3E}">
        <p14:creationId xmlns:p14="http://schemas.microsoft.com/office/powerpoint/2010/main" val="376273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E8D8A8F-8693-4611-A1C1-BC1006FDD02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A638109A-8E9C-4F84-8C74-2DB7C8A72658}"/>
              </a:ext>
            </a:extLst>
          </p:cNvPr>
          <p:cNvSpPr/>
          <p:nvPr/>
        </p:nvSpPr>
        <p:spPr>
          <a:xfrm>
            <a:off x="415635" y="768565"/>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Falcon</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의 매출액은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부문을 비롯한 전 부문에서의 성장으로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2017 ~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CAGR 7.8%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증가하였음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월</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LTM</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매출액은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인한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부문에서의 판매량 감소로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대비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9.7%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하락함</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년의 경우 엔진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판매량이 감소한 내수를 제외하고 전 지역에서의 판매량 증가가 매출액 상승을 견인하였음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년의 경우에는 내수 및 중국의 판매량 감소가 발생하였지만 북미 판매량 증가</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전 지역의 판가 상승으로 인해 매출액이 증가하였음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p:txBody>
      </p:sp>
      <p:graphicFrame>
        <p:nvGraphicFramePr>
          <p:cNvPr id="6" name="Chart1">
            <a:extLst>
              <a:ext uri="{FF2B5EF4-FFF2-40B4-BE49-F238E27FC236}">
                <a16:creationId xmlns:a16="http://schemas.microsoft.com/office/drawing/2014/main" id="{3441AE04-7D2A-4542-8283-68D7997891FF}"/>
              </a:ext>
            </a:extLst>
          </p:cNvPr>
          <p:cNvGraphicFramePr>
            <a:graphicFrameLocks/>
          </p:cNvGraphicFramePr>
          <p:nvPr>
            <p:extLst>
              <p:ext uri="{D42A27DB-BD31-4B8C-83A1-F6EECF244321}">
                <p14:modId xmlns:p14="http://schemas.microsoft.com/office/powerpoint/2010/main" val="261079343"/>
              </p:ext>
            </p:extLst>
          </p:nvPr>
        </p:nvGraphicFramePr>
        <p:xfrm>
          <a:off x="178163" y="1427286"/>
          <a:ext cx="9355746" cy="2895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1">
            <a:extLst>
              <a:ext uri="{FF2B5EF4-FFF2-40B4-BE49-F238E27FC236}">
                <a16:creationId xmlns:a16="http://schemas.microsoft.com/office/drawing/2014/main" id="{C136669D-CBF5-41D7-9AFA-01600F23140D}"/>
              </a:ext>
            </a:extLst>
          </p:cNvPr>
          <p:cNvGraphicFramePr>
            <a:graphicFrameLocks/>
          </p:cNvGraphicFramePr>
          <p:nvPr>
            <p:extLst>
              <p:ext uri="{D42A27DB-BD31-4B8C-83A1-F6EECF244321}">
                <p14:modId xmlns:p14="http://schemas.microsoft.com/office/powerpoint/2010/main" val="3582595935"/>
              </p:ext>
            </p:extLst>
          </p:nvPr>
        </p:nvGraphicFramePr>
        <p:xfrm>
          <a:off x="175393" y="3481254"/>
          <a:ext cx="9478143" cy="302455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Box 51">
            <a:extLst>
              <a:ext uri="{FF2B5EF4-FFF2-40B4-BE49-F238E27FC236}">
                <a16:creationId xmlns:a16="http://schemas.microsoft.com/office/drawing/2014/main" id="{218788AE-DCB1-452F-BCD3-B9C58EC5A62D}"/>
              </a:ext>
            </a:extLst>
          </p:cNvPr>
          <p:cNvSpPr txBox="1">
            <a:spLocks noChangeArrowheads="1"/>
          </p:cNvSpPr>
          <p:nvPr/>
        </p:nvSpPr>
        <p:spPr bwMode="auto">
          <a:xfrm>
            <a:off x="1092416" y="6217375"/>
            <a:ext cx="4472361"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Note :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판매가 주로 이루어지는 전동 및 엔진 부분의 </a:t>
            </a:r>
            <a:r>
              <a:rPr kumimoji="0" lang="ko-KR" altLang="en-US" sz="600" b="0"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완성차</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매출액 변동을 파악하기 위해 </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CL3</a:t>
            </a:r>
            <a:r>
              <a:rPr lang="ko-KR" altLang="en-US" sz="600" i="1" dirty="0">
                <a:solidFill>
                  <a:srgbClr val="00338D"/>
                </a:solidFill>
                <a:latin typeface="Arial" panose="020B0604020202020204" pitchFamily="34" charset="0"/>
                <a:cs typeface="Arial" panose="020B0604020202020204" pitchFamily="34" charset="0"/>
              </a:rPr>
              <a:t>의 매출액을</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제외하고 산정하였음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9" name="Text Box 51">
            <a:extLst>
              <a:ext uri="{FF2B5EF4-FFF2-40B4-BE49-F238E27FC236}">
                <a16:creationId xmlns:a16="http://schemas.microsoft.com/office/drawing/2014/main" id="{EC828C9E-EF5C-4506-A371-6DF8A4EF6A88}"/>
              </a:ext>
            </a:extLst>
          </p:cNvPr>
          <p:cNvSpPr txBox="1">
            <a:spLocks noChangeArrowheads="1"/>
          </p:cNvSpPr>
          <p:nvPr/>
        </p:nvSpPr>
        <p:spPr bwMode="auto">
          <a:xfrm>
            <a:off x="1092416" y="3525716"/>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0" name="Rectangle 2">
            <a:extLst>
              <a:ext uri="{FF2B5EF4-FFF2-40B4-BE49-F238E27FC236}">
                <a16:creationId xmlns:a16="http://schemas.microsoft.com/office/drawing/2014/main" id="{E39125A8-0B7A-41E1-9DF0-2F444BB36734}"/>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cs typeface="KPMG Extralight"/>
              </a:rPr>
              <a:t>Revenue bridge</a:t>
            </a:r>
          </a:p>
        </p:txBody>
      </p:sp>
    </p:spTree>
    <p:extLst>
      <p:ext uri="{BB962C8B-B14F-4D97-AF65-F5344CB8AC3E}">
        <p14:creationId xmlns:p14="http://schemas.microsoft.com/office/powerpoint/2010/main" val="160589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2">
            <a:extLst>
              <a:ext uri="{FF2B5EF4-FFF2-40B4-BE49-F238E27FC236}">
                <a16:creationId xmlns:a16="http://schemas.microsoft.com/office/drawing/2014/main" id="{82B94F2E-F4A1-4B89-8656-84D0C15E072E}"/>
              </a:ext>
            </a:extLst>
          </p:cNvPr>
          <p:cNvSpPr/>
          <p:nvPr/>
        </p:nvSpPr>
        <p:spPr>
          <a:xfrm rot="5400000">
            <a:off x="7037735" y="2164198"/>
            <a:ext cx="3105996" cy="1799262"/>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 name="직선 연결선 1">
            <a:extLst>
              <a:ext uri="{FF2B5EF4-FFF2-40B4-BE49-F238E27FC236}">
                <a16:creationId xmlns:a16="http://schemas.microsoft.com/office/drawing/2014/main" id="{6E8D8A8F-8693-4611-A1C1-BC1006FDD02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A638109A-8E9C-4F84-8C74-2DB7C8A72658}"/>
              </a:ext>
            </a:extLst>
          </p:cNvPr>
          <p:cNvSpPr/>
          <p:nvPr/>
        </p:nvSpPr>
        <p:spPr>
          <a:xfrm>
            <a:off x="415635" y="768565"/>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내수</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매출은 엔진 완성차의 판매량 감소로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2017</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292</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십억원에서</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259</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십억원으로</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CAGR 5.9%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북미 매출액 증가는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엔진 완성차의 판가 및 판매량 증가가 주된 요인이며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매출액의 경우 판가는 상승하였으나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인한 판매량 감소로 전년 대비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7.2%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a:t>
            </a:r>
            <a:endParaRPr lang="en-US" altLang="ko-KR" sz="900" dirty="0">
              <a:solidFill>
                <a:srgbClr val="00338D"/>
              </a:solidFill>
              <a:highlight>
                <a:srgbClr val="FFFFFF"/>
              </a:highlight>
              <a:latin typeface="Arial" panose="020B0604020202020204" pitchFamily="34" charset="0"/>
              <a:ea typeface="맑은 고딕" panose="020B0503020000020004" pitchFamily="50" charset="-127"/>
            </a:endParaRPr>
          </a:p>
        </p:txBody>
      </p:sp>
      <p:graphicFrame>
        <p:nvGraphicFramePr>
          <p:cNvPr id="10" name="Chart4">
            <a:extLst>
              <a:ext uri="{FF2B5EF4-FFF2-40B4-BE49-F238E27FC236}">
                <a16:creationId xmlns:a16="http://schemas.microsoft.com/office/drawing/2014/main" id="{10D50C70-D08D-4A9D-8D2A-BA53576C6F82}"/>
              </a:ext>
            </a:extLst>
          </p:cNvPr>
          <p:cNvGraphicFramePr>
            <a:graphicFrameLocks/>
          </p:cNvGraphicFramePr>
          <p:nvPr>
            <p:extLst>
              <p:ext uri="{D42A27DB-BD31-4B8C-83A1-F6EECF244321}">
                <p14:modId xmlns:p14="http://schemas.microsoft.com/office/powerpoint/2010/main" val="3025677714"/>
              </p:ext>
            </p:extLst>
          </p:nvPr>
        </p:nvGraphicFramePr>
        <p:xfrm>
          <a:off x="183215" y="1374289"/>
          <a:ext cx="7419367" cy="26643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4">
            <a:extLst>
              <a:ext uri="{FF2B5EF4-FFF2-40B4-BE49-F238E27FC236}">
                <a16:creationId xmlns:a16="http://schemas.microsoft.com/office/drawing/2014/main" id="{4C12E988-4E04-4E6E-8B67-7E5A1FD6ED76}"/>
              </a:ext>
            </a:extLst>
          </p:cNvPr>
          <p:cNvGraphicFramePr>
            <a:graphicFrameLocks/>
          </p:cNvGraphicFramePr>
          <p:nvPr>
            <p:extLst>
              <p:ext uri="{D42A27DB-BD31-4B8C-83A1-F6EECF244321}">
                <p14:modId xmlns:p14="http://schemas.microsoft.com/office/powerpoint/2010/main" val="271759278"/>
              </p:ext>
            </p:extLst>
          </p:nvPr>
        </p:nvGraphicFramePr>
        <p:xfrm>
          <a:off x="183215" y="3822078"/>
          <a:ext cx="9307149" cy="26643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3">
            <a:extLst>
              <a:ext uri="{FF2B5EF4-FFF2-40B4-BE49-F238E27FC236}">
                <a16:creationId xmlns:a16="http://schemas.microsoft.com/office/drawing/2014/main" id="{743D2DF9-C5F5-4D45-A1D8-A26567BBEAC1}"/>
              </a:ext>
            </a:extLst>
          </p:cNvPr>
          <p:cNvGraphicFramePr>
            <a:graphicFrameLocks/>
          </p:cNvGraphicFramePr>
          <p:nvPr>
            <p:extLst>
              <p:ext uri="{D42A27DB-BD31-4B8C-83A1-F6EECF244321}">
                <p14:modId xmlns:p14="http://schemas.microsoft.com/office/powerpoint/2010/main" val="3597637151"/>
              </p:ext>
            </p:extLst>
          </p:nvPr>
        </p:nvGraphicFramePr>
        <p:xfrm>
          <a:off x="7691102" y="3179580"/>
          <a:ext cx="2920436" cy="16137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2">
            <a:extLst>
              <a:ext uri="{FF2B5EF4-FFF2-40B4-BE49-F238E27FC236}">
                <a16:creationId xmlns:a16="http://schemas.microsoft.com/office/drawing/2014/main" id="{299CA994-2C0E-4882-8449-5AB27734C521}"/>
              </a:ext>
            </a:extLst>
          </p:cNvPr>
          <p:cNvGraphicFramePr>
            <a:graphicFrameLocks/>
          </p:cNvGraphicFramePr>
          <p:nvPr>
            <p:extLst>
              <p:ext uri="{D42A27DB-BD31-4B8C-83A1-F6EECF244321}">
                <p14:modId xmlns:p14="http://schemas.microsoft.com/office/powerpoint/2010/main" val="2187766290"/>
              </p:ext>
            </p:extLst>
          </p:nvPr>
        </p:nvGraphicFramePr>
        <p:xfrm>
          <a:off x="7675347" y="1467297"/>
          <a:ext cx="2383053" cy="1760489"/>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Box 51">
            <a:extLst>
              <a:ext uri="{FF2B5EF4-FFF2-40B4-BE49-F238E27FC236}">
                <a16:creationId xmlns:a16="http://schemas.microsoft.com/office/drawing/2014/main" id="{13A5CEBD-2F8E-4E72-B71C-5576D005D4F6}"/>
              </a:ext>
            </a:extLst>
          </p:cNvPr>
          <p:cNvSpPr txBox="1">
            <a:spLocks noChangeArrowheads="1"/>
          </p:cNvSpPr>
          <p:nvPr/>
        </p:nvSpPr>
        <p:spPr bwMode="auto">
          <a:xfrm>
            <a:off x="1057582" y="6194800"/>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5" name="Rectangle 2">
            <a:extLst>
              <a:ext uri="{FF2B5EF4-FFF2-40B4-BE49-F238E27FC236}">
                <a16:creationId xmlns:a16="http://schemas.microsoft.com/office/drawing/2014/main" id="{77D1475F-19CD-4B1B-96B3-8BFA79360187}"/>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cs typeface="KPMG Extralight"/>
              </a:rPr>
              <a:t>Revenue bridge</a:t>
            </a:r>
          </a:p>
        </p:txBody>
      </p:sp>
    </p:spTree>
    <p:extLst>
      <p:ext uri="{BB962C8B-B14F-4D97-AF65-F5344CB8AC3E}">
        <p14:creationId xmlns:p14="http://schemas.microsoft.com/office/powerpoint/2010/main" val="354766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E8D8A8F-8693-4611-A1C1-BC1006FDD02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7" name="Chart5">
            <a:extLst>
              <a:ext uri="{FF2B5EF4-FFF2-40B4-BE49-F238E27FC236}">
                <a16:creationId xmlns:a16="http://schemas.microsoft.com/office/drawing/2014/main" id="{CC1C53C2-771D-47D8-9713-98B62A8B6554}"/>
              </a:ext>
            </a:extLst>
          </p:cNvPr>
          <p:cNvGraphicFramePr>
            <a:graphicFrameLocks/>
          </p:cNvGraphicFramePr>
          <p:nvPr>
            <p:extLst>
              <p:ext uri="{D42A27DB-BD31-4B8C-83A1-F6EECF244321}">
                <p14:modId xmlns:p14="http://schemas.microsoft.com/office/powerpoint/2010/main" val="144578564"/>
              </p:ext>
            </p:extLst>
          </p:nvPr>
        </p:nvGraphicFramePr>
        <p:xfrm>
          <a:off x="216100" y="1398339"/>
          <a:ext cx="9241378" cy="26643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5">
            <a:extLst>
              <a:ext uri="{FF2B5EF4-FFF2-40B4-BE49-F238E27FC236}">
                <a16:creationId xmlns:a16="http://schemas.microsoft.com/office/drawing/2014/main" id="{DC5EB822-B096-4C20-A602-6C186EF4EDD6}"/>
              </a:ext>
            </a:extLst>
          </p:cNvPr>
          <p:cNvGraphicFramePr>
            <a:graphicFrameLocks/>
          </p:cNvGraphicFramePr>
          <p:nvPr>
            <p:extLst>
              <p:ext uri="{D42A27DB-BD31-4B8C-83A1-F6EECF244321}">
                <p14:modId xmlns:p14="http://schemas.microsoft.com/office/powerpoint/2010/main" val="234109794"/>
              </p:ext>
            </p:extLst>
          </p:nvPr>
        </p:nvGraphicFramePr>
        <p:xfrm>
          <a:off x="233928" y="3666503"/>
          <a:ext cx="9241378" cy="2787051"/>
        </p:xfrm>
        <a:graphic>
          <a:graphicData uri="http://schemas.openxmlformats.org/drawingml/2006/chart">
            <c:chart xmlns:c="http://schemas.openxmlformats.org/drawingml/2006/chart" xmlns:r="http://schemas.openxmlformats.org/officeDocument/2006/relationships" r:id="rId4"/>
          </a:graphicData>
        </a:graphic>
      </p:graphicFrame>
      <p:sp>
        <p:nvSpPr>
          <p:cNvPr id="9" name="직사각형 8">
            <a:extLst>
              <a:ext uri="{FF2B5EF4-FFF2-40B4-BE49-F238E27FC236}">
                <a16:creationId xmlns:a16="http://schemas.microsoft.com/office/drawing/2014/main" id="{43A992E8-EF26-4F04-894D-50E99F5AB1A8}"/>
              </a:ext>
            </a:extLst>
          </p:cNvPr>
          <p:cNvSpPr/>
          <p:nvPr/>
        </p:nvSpPr>
        <p:spPr>
          <a:xfrm>
            <a:off x="415635" y="768565"/>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서유럽 매출액 증가는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엔진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완성차</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 판매량 상승이 주된 요인이며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인한 전동 및 엔진 완성차의 판매량 감소가 발생하여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매출액은 전년대비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19.7%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영국의 경우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엔진 완성차의 판매량이 증가하였으나 전동 및 엔진 완성차의 판가 하락으로 인해 매출액이 전년대비 하락하였음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년의 경우 전동 및 엔진 완성차의 판가가 상승하였으나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인한 판매량 하락으로 매출액은 전년대비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26.9%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p:txBody>
      </p:sp>
      <p:sp>
        <p:nvSpPr>
          <p:cNvPr id="10" name="Text Box 51">
            <a:extLst>
              <a:ext uri="{FF2B5EF4-FFF2-40B4-BE49-F238E27FC236}">
                <a16:creationId xmlns:a16="http://schemas.microsoft.com/office/drawing/2014/main" id="{F434CA15-B2D4-4142-889C-94A1D0B8ED68}"/>
              </a:ext>
            </a:extLst>
          </p:cNvPr>
          <p:cNvSpPr txBox="1">
            <a:spLocks noChangeArrowheads="1"/>
          </p:cNvSpPr>
          <p:nvPr/>
        </p:nvSpPr>
        <p:spPr bwMode="auto">
          <a:xfrm>
            <a:off x="1057582" y="6194800"/>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2" name="Rectangle 2">
            <a:extLst>
              <a:ext uri="{FF2B5EF4-FFF2-40B4-BE49-F238E27FC236}">
                <a16:creationId xmlns:a16="http://schemas.microsoft.com/office/drawing/2014/main" id="{0F24D76B-9D8C-42D1-8464-369DBC2A46B9}"/>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cs typeface="KPMG Extralight"/>
              </a:rPr>
              <a:t>Revenue bridge</a:t>
            </a:r>
          </a:p>
        </p:txBody>
      </p:sp>
    </p:spTree>
    <p:extLst>
      <p:ext uri="{BB962C8B-B14F-4D97-AF65-F5344CB8AC3E}">
        <p14:creationId xmlns:p14="http://schemas.microsoft.com/office/powerpoint/2010/main" val="123079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E8D8A8F-8693-4611-A1C1-BC1006FDD02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cs typeface="KPMG Extralight"/>
              </a:rPr>
              <a:t>Revenue bridge</a:t>
            </a:r>
          </a:p>
        </p:txBody>
      </p:sp>
      <p:graphicFrame>
        <p:nvGraphicFramePr>
          <p:cNvPr id="8" name="Chart5">
            <a:extLst>
              <a:ext uri="{FF2B5EF4-FFF2-40B4-BE49-F238E27FC236}">
                <a16:creationId xmlns:a16="http://schemas.microsoft.com/office/drawing/2014/main" id="{4E44717E-490D-4190-B489-0D253ED4FDDC}"/>
              </a:ext>
            </a:extLst>
          </p:cNvPr>
          <p:cNvGraphicFramePr>
            <a:graphicFrameLocks/>
          </p:cNvGraphicFramePr>
          <p:nvPr>
            <p:extLst>
              <p:ext uri="{D42A27DB-BD31-4B8C-83A1-F6EECF244321}">
                <p14:modId xmlns:p14="http://schemas.microsoft.com/office/powerpoint/2010/main" val="3623932625"/>
              </p:ext>
            </p:extLst>
          </p:nvPr>
        </p:nvGraphicFramePr>
        <p:xfrm>
          <a:off x="216100" y="1391316"/>
          <a:ext cx="9376135" cy="26069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5">
            <a:extLst>
              <a:ext uri="{FF2B5EF4-FFF2-40B4-BE49-F238E27FC236}">
                <a16:creationId xmlns:a16="http://schemas.microsoft.com/office/drawing/2014/main" id="{33E26B92-B9F2-48FF-934B-5B8169D12C95}"/>
              </a:ext>
            </a:extLst>
          </p:cNvPr>
          <p:cNvGraphicFramePr>
            <a:graphicFrameLocks/>
          </p:cNvGraphicFramePr>
          <p:nvPr>
            <p:extLst>
              <p:ext uri="{D42A27DB-BD31-4B8C-83A1-F6EECF244321}">
                <p14:modId xmlns:p14="http://schemas.microsoft.com/office/powerpoint/2010/main" val="3194236597"/>
              </p:ext>
            </p:extLst>
          </p:nvPr>
        </p:nvGraphicFramePr>
        <p:xfrm>
          <a:off x="190500" y="3694515"/>
          <a:ext cx="9449360" cy="276343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Box 51">
            <a:extLst>
              <a:ext uri="{FF2B5EF4-FFF2-40B4-BE49-F238E27FC236}">
                <a16:creationId xmlns:a16="http://schemas.microsoft.com/office/drawing/2014/main" id="{74598919-9AE2-4892-AADF-45845361273A}"/>
              </a:ext>
            </a:extLst>
          </p:cNvPr>
          <p:cNvSpPr txBox="1">
            <a:spLocks noChangeArrowheads="1"/>
          </p:cNvSpPr>
          <p:nvPr/>
        </p:nvSpPr>
        <p:spPr bwMode="auto">
          <a:xfrm>
            <a:off x="1057582" y="6194800"/>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0" name="직사각형 9">
            <a:extLst>
              <a:ext uri="{FF2B5EF4-FFF2-40B4-BE49-F238E27FC236}">
                <a16:creationId xmlns:a16="http://schemas.microsoft.com/office/drawing/2014/main" id="{A23EE678-209D-4455-A5D6-56EF56437266}"/>
              </a:ext>
            </a:extLst>
          </p:cNvPr>
          <p:cNvSpPr/>
          <p:nvPr/>
        </p:nvSpPr>
        <p:spPr>
          <a:xfrm>
            <a:off x="415635" y="768565"/>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중국의 경우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2018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전동 및 엔진 완성차의 판매량 증가가</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매출 증가의 주요 요인이며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인해 엔진 완성차의 판매량이 큰 폭으로 감소하면서 매출액은 전년 대비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9%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신흥국의 경우 엔진 완성차의 판가 및 판매량 변동이 매출 변동에 주요한 영향을 주고 있으며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2019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및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년의 판매량 하락으로 인해 매출액이 전년 대비 각각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12%, 27.7%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감소하였음</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359780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EBITDA% bridge 	</a:t>
            </a:r>
          </a:p>
        </p:txBody>
      </p:sp>
      <p:graphicFrame>
        <p:nvGraphicFramePr>
          <p:cNvPr id="20" name="Chart2">
            <a:extLst>
              <a:ext uri="{FF2B5EF4-FFF2-40B4-BE49-F238E27FC236}">
                <a16:creationId xmlns:a16="http://schemas.microsoft.com/office/drawing/2014/main" id="{0B92741A-9FE4-46CB-996C-183172C19F47}"/>
              </a:ext>
            </a:extLst>
          </p:cNvPr>
          <p:cNvGraphicFramePr>
            <a:graphicFrameLocks/>
          </p:cNvGraphicFramePr>
          <p:nvPr/>
        </p:nvGraphicFramePr>
        <p:xfrm>
          <a:off x="414249" y="3127714"/>
          <a:ext cx="8956626" cy="18345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1">
            <a:extLst>
              <a:ext uri="{FF2B5EF4-FFF2-40B4-BE49-F238E27FC236}">
                <a16:creationId xmlns:a16="http://schemas.microsoft.com/office/drawing/2014/main" id="{00C1079A-BC16-489A-A197-E58F707D7399}"/>
              </a:ext>
            </a:extLst>
          </p:cNvPr>
          <p:cNvGraphicFramePr>
            <a:graphicFrameLocks/>
          </p:cNvGraphicFramePr>
          <p:nvPr/>
        </p:nvGraphicFramePr>
        <p:xfrm>
          <a:off x="414249" y="4774084"/>
          <a:ext cx="9077499" cy="18345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3">
            <a:extLst>
              <a:ext uri="{FF2B5EF4-FFF2-40B4-BE49-F238E27FC236}">
                <a16:creationId xmlns:a16="http://schemas.microsoft.com/office/drawing/2014/main" id="{A930B7F5-392A-47B8-B8BB-033D0E8EA965}"/>
              </a:ext>
            </a:extLst>
          </p:cNvPr>
          <p:cNvGraphicFramePr>
            <a:graphicFrameLocks/>
          </p:cNvGraphicFramePr>
          <p:nvPr/>
        </p:nvGraphicFramePr>
        <p:xfrm>
          <a:off x="414249" y="1540463"/>
          <a:ext cx="8956626" cy="1834569"/>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1">
            <a:extLst>
              <a:ext uri="{FF2B5EF4-FFF2-40B4-BE49-F238E27FC236}">
                <a16:creationId xmlns:a16="http://schemas.microsoft.com/office/drawing/2014/main" id="{21C31F8A-FA09-4EC0-8484-931877872A67}"/>
              </a:ext>
            </a:extLst>
          </p:cNvPr>
          <p:cNvGrpSpPr/>
          <p:nvPr/>
        </p:nvGrpSpPr>
        <p:grpSpPr>
          <a:xfrm>
            <a:off x="1546399" y="5021402"/>
            <a:ext cx="7162396" cy="1079838"/>
            <a:chOff x="1546399" y="4072890"/>
            <a:chExt cx="7162396" cy="2028350"/>
          </a:xfrm>
        </p:grpSpPr>
        <p:sp>
          <p:nvSpPr>
            <p:cNvPr id="32" name="Rounded Rectangle 2">
              <a:extLst>
                <a:ext uri="{FF2B5EF4-FFF2-40B4-BE49-F238E27FC236}">
                  <a16:creationId xmlns:a16="http://schemas.microsoft.com/office/drawing/2014/main" id="{5B9A9BEF-A390-4FA2-A98B-156F409125C4}"/>
                </a:ext>
              </a:extLst>
            </p:cNvPr>
            <p:cNvSpPr/>
            <p:nvPr/>
          </p:nvSpPr>
          <p:spPr>
            <a:xfrm rot="5400000">
              <a:off x="2310917" y="3308372"/>
              <a:ext cx="2028350" cy="3557386"/>
            </a:xfrm>
            <a:prstGeom prst="roundRect">
              <a:avLst>
                <a:gd name="adj" fmla="val 0"/>
              </a:avLst>
            </a:prstGeom>
            <a:solidFill>
              <a:schemeClr val="tx1">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Rounded Rectangle 2">
              <a:extLst>
                <a:ext uri="{FF2B5EF4-FFF2-40B4-BE49-F238E27FC236}">
                  <a16:creationId xmlns:a16="http://schemas.microsoft.com/office/drawing/2014/main" id="{B1A030D7-B4EE-4D01-9D07-146CBA6B374E}"/>
                </a:ext>
              </a:extLst>
            </p:cNvPr>
            <p:cNvSpPr/>
            <p:nvPr/>
          </p:nvSpPr>
          <p:spPr>
            <a:xfrm rot="5400000">
              <a:off x="5892115" y="3284560"/>
              <a:ext cx="2028350" cy="3605010"/>
            </a:xfrm>
            <a:prstGeom prst="roundRect">
              <a:avLst>
                <a:gd name="adj" fmla="val 0"/>
              </a:avLst>
            </a:prstGeom>
            <a:solidFill>
              <a:schemeClr val="tx2">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1F776B9E-BE39-4D42-9F4B-9AF87242CF79}"/>
              </a:ext>
            </a:extLst>
          </p:cNvPr>
          <p:cNvGrpSpPr/>
          <p:nvPr/>
        </p:nvGrpSpPr>
        <p:grpSpPr>
          <a:xfrm>
            <a:off x="1546398" y="3372086"/>
            <a:ext cx="7057621" cy="1079838"/>
            <a:chOff x="1546399" y="4072890"/>
            <a:chExt cx="7162396" cy="2028350"/>
          </a:xfrm>
        </p:grpSpPr>
        <p:sp>
          <p:nvSpPr>
            <p:cNvPr id="39" name="Rounded Rectangle 2">
              <a:extLst>
                <a:ext uri="{FF2B5EF4-FFF2-40B4-BE49-F238E27FC236}">
                  <a16:creationId xmlns:a16="http://schemas.microsoft.com/office/drawing/2014/main" id="{1B7B61BF-51CA-4D44-A156-0BE60E7A8B2D}"/>
                </a:ext>
              </a:extLst>
            </p:cNvPr>
            <p:cNvSpPr/>
            <p:nvPr/>
          </p:nvSpPr>
          <p:spPr>
            <a:xfrm rot="5400000">
              <a:off x="2310917" y="3308372"/>
              <a:ext cx="2028350" cy="3557386"/>
            </a:xfrm>
            <a:prstGeom prst="roundRect">
              <a:avLst>
                <a:gd name="adj" fmla="val 0"/>
              </a:avLst>
            </a:prstGeom>
            <a:solidFill>
              <a:schemeClr val="tx1">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Rounded Rectangle 2">
              <a:extLst>
                <a:ext uri="{FF2B5EF4-FFF2-40B4-BE49-F238E27FC236}">
                  <a16:creationId xmlns:a16="http://schemas.microsoft.com/office/drawing/2014/main" id="{7F01CD4B-C83B-43B6-B007-BBA7F44D72C6}"/>
                </a:ext>
              </a:extLst>
            </p:cNvPr>
            <p:cNvSpPr/>
            <p:nvPr/>
          </p:nvSpPr>
          <p:spPr>
            <a:xfrm rot="5400000">
              <a:off x="5892115" y="3284560"/>
              <a:ext cx="2028350" cy="3605010"/>
            </a:xfrm>
            <a:prstGeom prst="roundRect">
              <a:avLst>
                <a:gd name="adj" fmla="val 0"/>
              </a:avLst>
            </a:prstGeom>
            <a:solidFill>
              <a:schemeClr val="tx2">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id="{281FE6F8-27DA-4320-8800-EC6607265F01}"/>
              </a:ext>
            </a:extLst>
          </p:cNvPr>
          <p:cNvGrpSpPr/>
          <p:nvPr/>
        </p:nvGrpSpPr>
        <p:grpSpPr>
          <a:xfrm>
            <a:off x="1546398" y="1768770"/>
            <a:ext cx="7057621" cy="1079838"/>
            <a:chOff x="1546399" y="4072890"/>
            <a:chExt cx="7162396" cy="2028350"/>
          </a:xfrm>
        </p:grpSpPr>
        <p:sp>
          <p:nvSpPr>
            <p:cNvPr id="42" name="Rounded Rectangle 2">
              <a:extLst>
                <a:ext uri="{FF2B5EF4-FFF2-40B4-BE49-F238E27FC236}">
                  <a16:creationId xmlns:a16="http://schemas.microsoft.com/office/drawing/2014/main" id="{6A515FC6-45BF-47AC-AEC0-2A6915622EE2}"/>
                </a:ext>
              </a:extLst>
            </p:cNvPr>
            <p:cNvSpPr/>
            <p:nvPr/>
          </p:nvSpPr>
          <p:spPr>
            <a:xfrm rot="5400000">
              <a:off x="2310917" y="3308372"/>
              <a:ext cx="2028350" cy="3557386"/>
            </a:xfrm>
            <a:prstGeom prst="roundRect">
              <a:avLst>
                <a:gd name="adj" fmla="val 0"/>
              </a:avLst>
            </a:prstGeom>
            <a:solidFill>
              <a:schemeClr val="tx1">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43" name="Rounded Rectangle 2">
              <a:extLst>
                <a:ext uri="{FF2B5EF4-FFF2-40B4-BE49-F238E27FC236}">
                  <a16:creationId xmlns:a16="http://schemas.microsoft.com/office/drawing/2014/main" id="{9688DC23-E989-4438-8BEC-98FEEC481816}"/>
                </a:ext>
              </a:extLst>
            </p:cNvPr>
            <p:cNvSpPr/>
            <p:nvPr/>
          </p:nvSpPr>
          <p:spPr>
            <a:xfrm rot="5400000">
              <a:off x="5892115" y="3284560"/>
              <a:ext cx="2028350" cy="3605010"/>
            </a:xfrm>
            <a:prstGeom prst="roundRect">
              <a:avLst>
                <a:gd name="adj" fmla="val 0"/>
              </a:avLst>
            </a:prstGeom>
            <a:solidFill>
              <a:schemeClr val="tx2">
                <a:alpha val="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44" name="Group 43">
            <a:extLst>
              <a:ext uri="{FF2B5EF4-FFF2-40B4-BE49-F238E27FC236}">
                <a16:creationId xmlns:a16="http://schemas.microsoft.com/office/drawing/2014/main" id="{EEB11D42-95C8-42CB-9519-A73EF6CA0CCB}"/>
              </a:ext>
            </a:extLst>
          </p:cNvPr>
          <p:cNvGrpSpPr/>
          <p:nvPr/>
        </p:nvGrpSpPr>
        <p:grpSpPr>
          <a:xfrm>
            <a:off x="3000867" y="5850976"/>
            <a:ext cx="4101755" cy="159705"/>
            <a:chOff x="3271750" y="2375404"/>
            <a:chExt cx="4101755" cy="174692"/>
          </a:xfrm>
        </p:grpSpPr>
        <p:sp>
          <p:nvSpPr>
            <p:cNvPr id="45" name="Text Box 51">
              <a:extLst>
                <a:ext uri="{FF2B5EF4-FFF2-40B4-BE49-F238E27FC236}">
                  <a16:creationId xmlns:a16="http://schemas.microsoft.com/office/drawing/2014/main" id="{C0BDDAAF-4BDA-47CB-A95D-C001366150BE}"/>
                </a:ext>
              </a:extLst>
            </p:cNvPr>
            <p:cNvSpPr txBox="1">
              <a:spLocks noChangeArrowheads="1"/>
            </p:cNvSpPr>
            <p:nvPr/>
          </p:nvSpPr>
          <p:spPr bwMode="auto">
            <a:xfrm>
              <a:off x="3271750" y="2384680"/>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COGS</a:t>
              </a:r>
            </a:p>
          </p:txBody>
        </p:sp>
        <p:sp>
          <p:nvSpPr>
            <p:cNvPr id="46" name="Text Box 51">
              <a:extLst>
                <a:ext uri="{FF2B5EF4-FFF2-40B4-BE49-F238E27FC236}">
                  <a16:creationId xmlns:a16="http://schemas.microsoft.com/office/drawing/2014/main" id="{62143689-3699-4F08-A567-E2A8D1498BDE}"/>
                </a:ext>
              </a:extLst>
            </p:cNvPr>
            <p:cNvSpPr txBox="1">
              <a:spLocks noChangeArrowheads="1"/>
            </p:cNvSpPr>
            <p:nvPr/>
          </p:nvSpPr>
          <p:spPr bwMode="auto">
            <a:xfrm>
              <a:off x="6937778" y="2375404"/>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SG&amp;A</a:t>
              </a:r>
            </a:p>
          </p:txBody>
        </p:sp>
      </p:grpSp>
      <p:grpSp>
        <p:nvGrpSpPr>
          <p:cNvPr id="47" name="Group 46">
            <a:extLst>
              <a:ext uri="{FF2B5EF4-FFF2-40B4-BE49-F238E27FC236}">
                <a16:creationId xmlns:a16="http://schemas.microsoft.com/office/drawing/2014/main" id="{20B87655-93AA-45A3-B099-94E72A315A42}"/>
              </a:ext>
            </a:extLst>
          </p:cNvPr>
          <p:cNvGrpSpPr/>
          <p:nvPr/>
        </p:nvGrpSpPr>
        <p:grpSpPr>
          <a:xfrm>
            <a:off x="3000867" y="4204606"/>
            <a:ext cx="4101755" cy="159705"/>
            <a:chOff x="3271750" y="2375404"/>
            <a:chExt cx="4101755" cy="174692"/>
          </a:xfrm>
        </p:grpSpPr>
        <p:sp>
          <p:nvSpPr>
            <p:cNvPr id="48" name="Text Box 51">
              <a:extLst>
                <a:ext uri="{FF2B5EF4-FFF2-40B4-BE49-F238E27FC236}">
                  <a16:creationId xmlns:a16="http://schemas.microsoft.com/office/drawing/2014/main" id="{F0D40531-7B7E-47B4-838C-96F1CE495D89}"/>
                </a:ext>
              </a:extLst>
            </p:cNvPr>
            <p:cNvSpPr txBox="1">
              <a:spLocks noChangeArrowheads="1"/>
            </p:cNvSpPr>
            <p:nvPr/>
          </p:nvSpPr>
          <p:spPr bwMode="auto">
            <a:xfrm>
              <a:off x="3271750" y="2384680"/>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COGS</a:t>
              </a:r>
            </a:p>
          </p:txBody>
        </p:sp>
        <p:sp>
          <p:nvSpPr>
            <p:cNvPr id="49" name="Text Box 51">
              <a:extLst>
                <a:ext uri="{FF2B5EF4-FFF2-40B4-BE49-F238E27FC236}">
                  <a16:creationId xmlns:a16="http://schemas.microsoft.com/office/drawing/2014/main" id="{C7876395-78D6-4145-8D33-E7CD3EC031C0}"/>
                </a:ext>
              </a:extLst>
            </p:cNvPr>
            <p:cNvSpPr txBox="1">
              <a:spLocks noChangeArrowheads="1"/>
            </p:cNvSpPr>
            <p:nvPr/>
          </p:nvSpPr>
          <p:spPr bwMode="auto">
            <a:xfrm>
              <a:off x="6937778" y="2375404"/>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SG&amp;A</a:t>
              </a:r>
            </a:p>
          </p:txBody>
        </p:sp>
      </p:grpSp>
      <p:grpSp>
        <p:nvGrpSpPr>
          <p:cNvPr id="56" name="Group 55">
            <a:extLst>
              <a:ext uri="{FF2B5EF4-FFF2-40B4-BE49-F238E27FC236}">
                <a16:creationId xmlns:a16="http://schemas.microsoft.com/office/drawing/2014/main" id="{3D6C9BA2-8E18-429C-9FE3-5775B2ECC610}"/>
              </a:ext>
            </a:extLst>
          </p:cNvPr>
          <p:cNvGrpSpPr/>
          <p:nvPr/>
        </p:nvGrpSpPr>
        <p:grpSpPr>
          <a:xfrm>
            <a:off x="3000867" y="2648297"/>
            <a:ext cx="4101755" cy="159705"/>
            <a:chOff x="3271750" y="2375404"/>
            <a:chExt cx="4101755" cy="174692"/>
          </a:xfrm>
        </p:grpSpPr>
        <p:sp>
          <p:nvSpPr>
            <p:cNvPr id="57" name="Text Box 51">
              <a:extLst>
                <a:ext uri="{FF2B5EF4-FFF2-40B4-BE49-F238E27FC236}">
                  <a16:creationId xmlns:a16="http://schemas.microsoft.com/office/drawing/2014/main" id="{88A0A8F7-5141-4DE6-9FDD-9581C7AF9E5A}"/>
                </a:ext>
              </a:extLst>
            </p:cNvPr>
            <p:cNvSpPr txBox="1">
              <a:spLocks noChangeArrowheads="1"/>
            </p:cNvSpPr>
            <p:nvPr/>
          </p:nvSpPr>
          <p:spPr bwMode="auto">
            <a:xfrm>
              <a:off x="3271750" y="2384680"/>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COGS</a:t>
              </a:r>
            </a:p>
          </p:txBody>
        </p:sp>
        <p:sp>
          <p:nvSpPr>
            <p:cNvPr id="58" name="Text Box 51">
              <a:extLst>
                <a:ext uri="{FF2B5EF4-FFF2-40B4-BE49-F238E27FC236}">
                  <a16:creationId xmlns:a16="http://schemas.microsoft.com/office/drawing/2014/main" id="{50999769-585C-497A-AFAC-11BC2A2F1861}"/>
                </a:ext>
              </a:extLst>
            </p:cNvPr>
            <p:cNvSpPr txBox="1">
              <a:spLocks noChangeArrowheads="1"/>
            </p:cNvSpPr>
            <p:nvPr/>
          </p:nvSpPr>
          <p:spPr bwMode="auto">
            <a:xfrm>
              <a:off x="6937778" y="2375404"/>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900" b="1" i="1"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SG&amp;A</a:t>
              </a:r>
            </a:p>
          </p:txBody>
        </p:sp>
      </p:grpSp>
      <p:grpSp>
        <p:nvGrpSpPr>
          <p:cNvPr id="59" name="Group 58">
            <a:extLst>
              <a:ext uri="{FF2B5EF4-FFF2-40B4-BE49-F238E27FC236}">
                <a16:creationId xmlns:a16="http://schemas.microsoft.com/office/drawing/2014/main" id="{70BE0AE4-0527-461F-83AB-F46EDE6228DD}"/>
              </a:ext>
            </a:extLst>
          </p:cNvPr>
          <p:cNvGrpSpPr/>
          <p:nvPr/>
        </p:nvGrpSpPr>
        <p:grpSpPr>
          <a:xfrm>
            <a:off x="2655197" y="4934952"/>
            <a:ext cx="634885" cy="698981"/>
            <a:chOff x="2631744" y="2660029"/>
            <a:chExt cx="634885" cy="698981"/>
          </a:xfrm>
        </p:grpSpPr>
        <p:sp>
          <p:nvSpPr>
            <p:cNvPr id="60" name="Oval 59">
              <a:extLst>
                <a:ext uri="{FF2B5EF4-FFF2-40B4-BE49-F238E27FC236}">
                  <a16:creationId xmlns:a16="http://schemas.microsoft.com/office/drawing/2014/main" id="{FAFB8E94-078B-4E88-9367-2D91F7F2B63A}"/>
                </a:ext>
              </a:extLst>
            </p:cNvPr>
            <p:cNvSpPr/>
            <p:nvPr/>
          </p:nvSpPr>
          <p:spPr>
            <a:xfrm>
              <a:off x="2631744" y="2811641"/>
              <a:ext cx="634885" cy="547369"/>
            </a:xfrm>
            <a:prstGeom prst="ellipse">
              <a:avLst/>
            </a:prstGeom>
            <a:solidFill>
              <a:srgbClr val="FF0000">
                <a:alpha val="5000"/>
              </a:srgb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Text Box 51">
              <a:extLst>
                <a:ext uri="{FF2B5EF4-FFF2-40B4-BE49-F238E27FC236}">
                  <a16:creationId xmlns:a16="http://schemas.microsoft.com/office/drawing/2014/main" id="{719518AC-661B-462D-885C-F80B6C46913C}"/>
                </a:ext>
              </a:extLst>
            </p:cNvPr>
            <p:cNvSpPr txBox="1">
              <a:spLocks noChangeArrowheads="1"/>
            </p:cNvSpPr>
            <p:nvPr/>
          </p:nvSpPr>
          <p:spPr bwMode="auto">
            <a:xfrm>
              <a:off x="2757399" y="2660029"/>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ko-KR" alt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고정비</a:t>
              </a:r>
              <a:endParaRPr kumimoji="0" lang="en-US" altLang="ko-KR"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grpSp>
        <p:nvGrpSpPr>
          <p:cNvPr id="62" name="Group 61">
            <a:extLst>
              <a:ext uri="{FF2B5EF4-FFF2-40B4-BE49-F238E27FC236}">
                <a16:creationId xmlns:a16="http://schemas.microsoft.com/office/drawing/2014/main" id="{147DB172-7AAC-426F-B3A0-DA185DC0D11D}"/>
              </a:ext>
            </a:extLst>
          </p:cNvPr>
          <p:cNvGrpSpPr/>
          <p:nvPr/>
        </p:nvGrpSpPr>
        <p:grpSpPr>
          <a:xfrm>
            <a:off x="6110224" y="4959568"/>
            <a:ext cx="634885" cy="698981"/>
            <a:chOff x="2631744" y="2660029"/>
            <a:chExt cx="634885" cy="698981"/>
          </a:xfrm>
        </p:grpSpPr>
        <p:sp>
          <p:nvSpPr>
            <p:cNvPr id="63" name="Oval 62">
              <a:extLst>
                <a:ext uri="{FF2B5EF4-FFF2-40B4-BE49-F238E27FC236}">
                  <a16:creationId xmlns:a16="http://schemas.microsoft.com/office/drawing/2014/main" id="{139F09D8-358B-41BE-8CD7-41795BA019C0}"/>
                </a:ext>
              </a:extLst>
            </p:cNvPr>
            <p:cNvSpPr/>
            <p:nvPr/>
          </p:nvSpPr>
          <p:spPr>
            <a:xfrm>
              <a:off x="2631744" y="2811641"/>
              <a:ext cx="634885" cy="547369"/>
            </a:xfrm>
            <a:prstGeom prst="ellipse">
              <a:avLst/>
            </a:prstGeom>
            <a:solidFill>
              <a:srgbClr val="FF0000">
                <a:alpha val="5000"/>
              </a:srgb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64" name="Text Box 51">
              <a:extLst>
                <a:ext uri="{FF2B5EF4-FFF2-40B4-BE49-F238E27FC236}">
                  <a16:creationId xmlns:a16="http://schemas.microsoft.com/office/drawing/2014/main" id="{7CDCFB2A-759E-498F-8BC7-390137AE50C4}"/>
                </a:ext>
              </a:extLst>
            </p:cNvPr>
            <p:cNvSpPr txBox="1">
              <a:spLocks noChangeArrowheads="1"/>
            </p:cNvSpPr>
            <p:nvPr/>
          </p:nvSpPr>
          <p:spPr bwMode="auto">
            <a:xfrm>
              <a:off x="2757399" y="2660029"/>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ko-KR" alt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고정비</a:t>
              </a:r>
              <a:endParaRPr kumimoji="0" lang="en-US" altLang="ko-KR"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grpSp>
        <p:nvGrpSpPr>
          <p:cNvPr id="65" name="Group 64">
            <a:extLst>
              <a:ext uri="{FF2B5EF4-FFF2-40B4-BE49-F238E27FC236}">
                <a16:creationId xmlns:a16="http://schemas.microsoft.com/office/drawing/2014/main" id="{28BAC9BB-4CAA-4584-9FEF-70B509FD6246}"/>
              </a:ext>
            </a:extLst>
          </p:cNvPr>
          <p:cNvGrpSpPr/>
          <p:nvPr/>
        </p:nvGrpSpPr>
        <p:grpSpPr>
          <a:xfrm>
            <a:off x="6990991" y="5122436"/>
            <a:ext cx="634885" cy="698981"/>
            <a:chOff x="2631744" y="2660029"/>
            <a:chExt cx="634885" cy="698981"/>
          </a:xfrm>
        </p:grpSpPr>
        <p:sp>
          <p:nvSpPr>
            <p:cNvPr id="66" name="Oval 65">
              <a:extLst>
                <a:ext uri="{FF2B5EF4-FFF2-40B4-BE49-F238E27FC236}">
                  <a16:creationId xmlns:a16="http://schemas.microsoft.com/office/drawing/2014/main" id="{FE8450C1-A13E-4248-A4BD-4A1C92216E87}"/>
                </a:ext>
              </a:extLst>
            </p:cNvPr>
            <p:cNvSpPr/>
            <p:nvPr/>
          </p:nvSpPr>
          <p:spPr>
            <a:xfrm>
              <a:off x="2631744" y="2811641"/>
              <a:ext cx="634885" cy="547369"/>
            </a:xfrm>
            <a:prstGeom prst="ellipse">
              <a:avLst/>
            </a:prstGeom>
            <a:solidFill>
              <a:srgbClr val="FF0000">
                <a:alpha val="5000"/>
              </a:srgb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67" name="Text Box 51">
              <a:extLst>
                <a:ext uri="{FF2B5EF4-FFF2-40B4-BE49-F238E27FC236}">
                  <a16:creationId xmlns:a16="http://schemas.microsoft.com/office/drawing/2014/main" id="{DCFB348F-FF26-4825-A1DE-399D537A7648}"/>
                </a:ext>
              </a:extLst>
            </p:cNvPr>
            <p:cNvSpPr txBox="1">
              <a:spLocks noChangeArrowheads="1"/>
            </p:cNvSpPr>
            <p:nvPr/>
          </p:nvSpPr>
          <p:spPr bwMode="auto">
            <a:xfrm>
              <a:off x="2757399" y="2660029"/>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ko-KR" alt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고정비</a:t>
              </a:r>
              <a:endParaRPr kumimoji="0" lang="en-US" altLang="ko-KR"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grpSp>
        <p:nvGrpSpPr>
          <p:cNvPr id="68" name="Group 67">
            <a:extLst>
              <a:ext uri="{FF2B5EF4-FFF2-40B4-BE49-F238E27FC236}">
                <a16:creationId xmlns:a16="http://schemas.microsoft.com/office/drawing/2014/main" id="{509E329D-54A5-4D73-8F4B-43A5BA54F661}"/>
              </a:ext>
            </a:extLst>
          </p:cNvPr>
          <p:cNvGrpSpPr/>
          <p:nvPr/>
        </p:nvGrpSpPr>
        <p:grpSpPr>
          <a:xfrm>
            <a:off x="7813141" y="5269277"/>
            <a:ext cx="634885" cy="698981"/>
            <a:chOff x="2631744" y="2660029"/>
            <a:chExt cx="634885" cy="698981"/>
          </a:xfrm>
        </p:grpSpPr>
        <p:sp>
          <p:nvSpPr>
            <p:cNvPr id="69" name="Oval 68">
              <a:extLst>
                <a:ext uri="{FF2B5EF4-FFF2-40B4-BE49-F238E27FC236}">
                  <a16:creationId xmlns:a16="http://schemas.microsoft.com/office/drawing/2014/main" id="{68091BCE-26FB-428F-8C0F-C8ADFB333C4B}"/>
                </a:ext>
              </a:extLst>
            </p:cNvPr>
            <p:cNvSpPr/>
            <p:nvPr/>
          </p:nvSpPr>
          <p:spPr>
            <a:xfrm>
              <a:off x="2631744" y="2811641"/>
              <a:ext cx="634885" cy="547369"/>
            </a:xfrm>
            <a:prstGeom prst="ellipse">
              <a:avLst/>
            </a:prstGeom>
            <a:solidFill>
              <a:srgbClr val="FF0000">
                <a:alpha val="5000"/>
              </a:srgb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70" name="Text Box 51">
              <a:extLst>
                <a:ext uri="{FF2B5EF4-FFF2-40B4-BE49-F238E27FC236}">
                  <a16:creationId xmlns:a16="http://schemas.microsoft.com/office/drawing/2014/main" id="{E79DE87A-2699-4567-AD8C-855CC818D941}"/>
                </a:ext>
              </a:extLst>
            </p:cNvPr>
            <p:cNvSpPr txBox="1">
              <a:spLocks noChangeArrowheads="1"/>
            </p:cNvSpPr>
            <p:nvPr/>
          </p:nvSpPr>
          <p:spPr bwMode="auto">
            <a:xfrm>
              <a:off x="2757399" y="2660029"/>
              <a:ext cx="435727" cy="1654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ko-KR" alt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고정비</a:t>
              </a:r>
              <a:endParaRPr kumimoji="0" lang="en-US" altLang="ko-KR"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grpSp>
      <p:sp>
        <p:nvSpPr>
          <p:cNvPr id="14" name="직사각형 39">
            <a:extLst>
              <a:ext uri="{FF2B5EF4-FFF2-40B4-BE49-F238E27FC236}">
                <a16:creationId xmlns:a16="http://schemas.microsoft.com/office/drawing/2014/main" id="{2AEB077C-B8F3-462E-B4F0-C78D48ADDC5F}"/>
              </a:ext>
            </a:extLst>
          </p:cNvPr>
          <p:cNvSpPr/>
          <p:nvPr/>
        </p:nvSpPr>
        <p:spPr>
          <a:xfrm>
            <a:off x="415635" y="756761"/>
            <a:ext cx="9077499" cy="69314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lvl="0" indent="-171450">
              <a:lnSpc>
                <a:spcPct val="110000"/>
              </a:lnSpc>
              <a:buFont typeface="Arial" panose="020B0604020202020204" pitchFamily="34" charset="0"/>
              <a:buChar char="•"/>
              <a:defRPr/>
            </a:pPr>
            <a:r>
              <a:rPr lang="en-US" altLang="ko-KR" sz="900" dirty="0">
                <a:solidFill>
                  <a:srgbClr val="00338D"/>
                </a:solidFill>
                <a:ea typeface="맑은 고딕" panose="020B0503020000020004" pitchFamily="50" charset="-127"/>
              </a:rPr>
              <a:t>2020</a:t>
            </a:r>
            <a:r>
              <a:rPr lang="ko-KR" altLang="en-US" sz="900" dirty="0">
                <a:solidFill>
                  <a:srgbClr val="00338D"/>
                </a:solidFill>
                <a:ea typeface="맑은 고딕" panose="020B0503020000020004" pitchFamily="50" charset="-127"/>
              </a:rPr>
              <a:t>년 </a:t>
            </a:r>
            <a:r>
              <a:rPr lang="en-US" altLang="ko-KR" sz="900" dirty="0">
                <a:solidFill>
                  <a:srgbClr val="00338D"/>
                </a:solidFill>
                <a:ea typeface="맑은 고딕" panose="020B0503020000020004" pitchFamily="50" charset="-127"/>
              </a:rPr>
              <a:t>9</a:t>
            </a:r>
            <a:r>
              <a:rPr lang="ko-KR" altLang="en-US" sz="900" dirty="0">
                <a:solidFill>
                  <a:srgbClr val="00338D"/>
                </a:solidFill>
                <a:ea typeface="맑은 고딕" panose="020B0503020000020004" pitchFamily="50" charset="-127"/>
              </a:rPr>
              <a:t>월</a:t>
            </a:r>
            <a:r>
              <a:rPr lang="en-US" altLang="ko-KR" sz="900" dirty="0">
                <a:solidFill>
                  <a:srgbClr val="00338D"/>
                </a:solidFill>
                <a:ea typeface="맑은 고딕" panose="020B0503020000020004" pitchFamily="50" charset="-127"/>
              </a:rPr>
              <a:t>LTM </a:t>
            </a:r>
            <a:r>
              <a:rPr lang="ko-KR" altLang="en-US" sz="900" dirty="0">
                <a:solidFill>
                  <a:srgbClr val="00338D"/>
                </a:solidFill>
                <a:ea typeface="맑은 고딕" panose="020B0503020000020004" pitchFamily="50" charset="-127"/>
              </a:rPr>
              <a:t>기준 </a:t>
            </a:r>
            <a:r>
              <a:rPr lang="en-US" altLang="ko-KR" sz="900" dirty="0">
                <a:solidFill>
                  <a:srgbClr val="00338D"/>
                </a:solidFill>
                <a:ea typeface="맑은 고딕" panose="020B0503020000020004" pitchFamily="50" charset="-127"/>
              </a:rPr>
              <a:t>EBITDA%</a:t>
            </a:r>
            <a:r>
              <a:rPr lang="ko-KR" altLang="en-US" sz="900" dirty="0">
                <a:solidFill>
                  <a:srgbClr val="00338D"/>
                </a:solidFill>
                <a:ea typeface="맑은 고딕" panose="020B0503020000020004" pitchFamily="50" charset="-127"/>
              </a:rPr>
              <a:t>는 </a:t>
            </a:r>
            <a:r>
              <a:rPr lang="en-US" altLang="ko-KR" sz="900" dirty="0">
                <a:solidFill>
                  <a:srgbClr val="00338D"/>
                </a:solidFill>
                <a:ea typeface="맑은 고딕" panose="020B0503020000020004" pitchFamily="50" charset="-127"/>
              </a:rPr>
              <a:t>9.7%</a:t>
            </a:r>
            <a:r>
              <a:rPr lang="ko-KR" altLang="en-US" sz="900" dirty="0">
                <a:solidFill>
                  <a:srgbClr val="00338D"/>
                </a:solidFill>
                <a:ea typeface="맑은 고딕" panose="020B0503020000020004" pitchFamily="50" charset="-127"/>
              </a:rPr>
              <a:t>로 </a:t>
            </a:r>
            <a:r>
              <a:rPr lang="en-US" altLang="ko-KR" sz="900" dirty="0">
                <a:solidFill>
                  <a:srgbClr val="00338D"/>
                </a:solidFill>
                <a:ea typeface="맑은 고딕" panose="020B0503020000020004" pitchFamily="50" charset="-127"/>
              </a:rPr>
              <a:t>2019</a:t>
            </a:r>
            <a:r>
              <a:rPr lang="ko-KR" altLang="en-US" sz="900" dirty="0">
                <a:solidFill>
                  <a:srgbClr val="00338D"/>
                </a:solidFill>
                <a:ea typeface="맑은 고딕" panose="020B0503020000020004" pitchFamily="50" charset="-127"/>
              </a:rPr>
              <a:t>년 </a:t>
            </a:r>
            <a:r>
              <a:rPr lang="en-US" altLang="ko-KR" sz="900" dirty="0">
                <a:solidFill>
                  <a:srgbClr val="00338D"/>
                </a:solidFill>
                <a:ea typeface="맑은 고딕" panose="020B0503020000020004" pitchFamily="50" charset="-127"/>
              </a:rPr>
              <a:t>10.5%</a:t>
            </a:r>
            <a:r>
              <a:rPr lang="ko-KR" altLang="en-US" sz="900" dirty="0">
                <a:solidFill>
                  <a:srgbClr val="00338D"/>
                </a:solidFill>
                <a:ea typeface="맑은 고딕" panose="020B0503020000020004" pitchFamily="50" charset="-127"/>
              </a:rPr>
              <a:t>대비 </a:t>
            </a:r>
            <a:r>
              <a:rPr lang="en-US" altLang="ko-KR" sz="900" dirty="0">
                <a:solidFill>
                  <a:srgbClr val="00338D"/>
                </a:solidFill>
                <a:ea typeface="맑은 고딕" panose="020B0503020000020004" pitchFamily="50" charset="-127"/>
              </a:rPr>
              <a:t>0.8%p </a:t>
            </a:r>
            <a:r>
              <a:rPr lang="ko-KR" altLang="en-US" sz="900" dirty="0">
                <a:solidFill>
                  <a:srgbClr val="00338D"/>
                </a:solidFill>
                <a:ea typeface="맑은 고딕" panose="020B0503020000020004" pitchFamily="50" charset="-127"/>
              </a:rPr>
              <a:t>감소함</a:t>
            </a:r>
            <a:r>
              <a:rPr lang="en-US" altLang="ko-KR" sz="900" dirty="0">
                <a:solidFill>
                  <a:srgbClr val="00338D"/>
                </a:solidFill>
                <a:ea typeface="맑은 고딕" panose="020B0503020000020004" pitchFamily="50" charset="-127"/>
              </a:rPr>
              <a:t>. </a:t>
            </a:r>
            <a:r>
              <a:rPr lang="ko-KR" altLang="en-US" sz="900" dirty="0">
                <a:solidFill>
                  <a:srgbClr val="00338D"/>
                </a:solidFill>
                <a:ea typeface="맑은 고딕" panose="020B0503020000020004" pitchFamily="50" charset="-127"/>
              </a:rPr>
              <a:t>이는 코로나의 영향으로 매출액이 </a:t>
            </a:r>
            <a:r>
              <a:rPr lang="en-US" altLang="ko-KR" sz="900" dirty="0">
                <a:solidFill>
                  <a:srgbClr val="00338D"/>
                </a:solidFill>
                <a:ea typeface="맑은 고딕" panose="020B0503020000020004" pitchFamily="50" charset="-127"/>
              </a:rPr>
              <a:t>2019</a:t>
            </a:r>
            <a:r>
              <a:rPr lang="ko-KR" altLang="en-US" sz="900" dirty="0">
                <a:solidFill>
                  <a:srgbClr val="00338D"/>
                </a:solidFill>
                <a:ea typeface="맑은 고딕" panose="020B0503020000020004" pitchFamily="50" charset="-127"/>
              </a:rPr>
              <a:t>년 대비 </a:t>
            </a:r>
            <a:r>
              <a:rPr lang="en-US" altLang="ko-KR" sz="900" dirty="0">
                <a:solidFill>
                  <a:srgbClr val="00338D"/>
                </a:solidFill>
                <a:ea typeface="맑은 고딕" panose="020B0503020000020004" pitchFamily="50" charset="-127"/>
              </a:rPr>
              <a:t>9.7% </a:t>
            </a:r>
            <a:r>
              <a:rPr lang="ko-KR" altLang="en-US" sz="900" dirty="0">
                <a:solidFill>
                  <a:srgbClr val="00338D"/>
                </a:solidFill>
                <a:ea typeface="맑은 고딕" panose="020B0503020000020004" pitchFamily="50" charset="-127"/>
              </a:rPr>
              <a:t>감소하여 고정원가 및 </a:t>
            </a:r>
            <a:r>
              <a:rPr lang="ko-KR" altLang="en-US" sz="900" dirty="0" err="1">
                <a:solidFill>
                  <a:srgbClr val="00338D"/>
                </a:solidFill>
                <a:ea typeface="맑은 고딕" panose="020B0503020000020004" pitchFamily="50" charset="-127"/>
              </a:rPr>
              <a:t>고정판관비</a:t>
            </a:r>
            <a:r>
              <a:rPr lang="ko-KR" altLang="en-US" sz="900" dirty="0">
                <a:solidFill>
                  <a:srgbClr val="00338D"/>
                </a:solidFill>
                <a:ea typeface="맑은 고딕" panose="020B0503020000020004" pitchFamily="50" charset="-127"/>
              </a:rPr>
              <a:t> 부담이 증가한 것이 주요 요인이며 이로 인한 </a:t>
            </a:r>
            <a:r>
              <a:rPr lang="en-US" altLang="ko-KR" sz="900" dirty="0">
                <a:solidFill>
                  <a:srgbClr val="00338D"/>
                </a:solidFill>
                <a:ea typeface="맑은 고딕" panose="020B0503020000020004" pitchFamily="50" charset="-127"/>
              </a:rPr>
              <a:t>EBITDA% </a:t>
            </a:r>
            <a:r>
              <a:rPr lang="ko-KR" altLang="en-US" sz="900" dirty="0">
                <a:solidFill>
                  <a:srgbClr val="00338D"/>
                </a:solidFill>
                <a:ea typeface="맑은 고딕" panose="020B0503020000020004" pitchFamily="50" charset="-127"/>
              </a:rPr>
              <a:t>감소 영향은 총 </a:t>
            </a:r>
            <a:r>
              <a:rPr lang="en-US" altLang="ko-KR" sz="900" dirty="0">
                <a:solidFill>
                  <a:srgbClr val="00338D"/>
                </a:solidFill>
                <a:ea typeface="맑은 고딕" panose="020B0503020000020004" pitchFamily="50" charset="-127"/>
              </a:rPr>
              <a:t>(-)1.5%</a:t>
            </a:r>
            <a:r>
              <a:rPr lang="ko-KR" altLang="en-US" sz="900" dirty="0">
                <a:solidFill>
                  <a:srgbClr val="00338D"/>
                </a:solidFill>
                <a:ea typeface="맑은 고딕" panose="020B0503020000020004" pitchFamily="50" charset="-127"/>
              </a:rPr>
              <a:t>임</a:t>
            </a:r>
            <a:r>
              <a:rPr lang="en-US" altLang="ko-KR" sz="900" dirty="0">
                <a:solidFill>
                  <a:srgbClr val="00338D"/>
                </a:solidFill>
                <a:ea typeface="맑은 고딕" panose="020B0503020000020004" pitchFamily="50" charset="-127"/>
              </a:rPr>
              <a:t>(</a:t>
            </a:r>
            <a:r>
              <a:rPr lang="ko-KR" altLang="en-US" sz="900" dirty="0">
                <a:solidFill>
                  <a:srgbClr val="00338D"/>
                </a:solidFill>
                <a:ea typeface="맑은 고딕" panose="020B0503020000020004" pitchFamily="50" charset="-127"/>
              </a:rPr>
              <a:t>인건비</a:t>
            </a:r>
            <a:r>
              <a:rPr lang="en-US" altLang="ko-KR" sz="900" dirty="0">
                <a:solidFill>
                  <a:srgbClr val="00338D"/>
                </a:solidFill>
                <a:ea typeface="맑은 고딕" panose="020B0503020000020004" pitchFamily="50" charset="-127"/>
              </a:rPr>
              <a:t> (-)0.6%, </a:t>
            </a:r>
            <a:r>
              <a:rPr lang="ko-KR" altLang="en-US" sz="900" dirty="0" err="1">
                <a:solidFill>
                  <a:srgbClr val="00338D"/>
                </a:solidFill>
                <a:ea typeface="맑은 고딕" panose="020B0503020000020004" pitchFamily="50" charset="-127"/>
              </a:rPr>
              <a:t>기타고정판관비</a:t>
            </a:r>
            <a:r>
              <a:rPr lang="ko-KR" altLang="en-US" sz="900" dirty="0">
                <a:solidFill>
                  <a:srgbClr val="00338D"/>
                </a:solidFill>
                <a:ea typeface="맑은 고딕" panose="020B0503020000020004" pitchFamily="50" charset="-127"/>
              </a:rPr>
              <a:t> </a:t>
            </a:r>
            <a:r>
              <a:rPr lang="en-US" altLang="ko-KR" sz="900" dirty="0">
                <a:solidFill>
                  <a:srgbClr val="00338D"/>
                </a:solidFill>
                <a:ea typeface="맑은 고딕" panose="020B0503020000020004" pitchFamily="50" charset="-127"/>
              </a:rPr>
              <a:t>(-)0.5%, </a:t>
            </a:r>
            <a:r>
              <a:rPr lang="ko-KR" altLang="en-US" sz="900" dirty="0" err="1">
                <a:solidFill>
                  <a:srgbClr val="00338D"/>
                </a:solidFill>
                <a:ea typeface="맑은 고딕" panose="020B0503020000020004" pitchFamily="50" charset="-127"/>
              </a:rPr>
              <a:t>공통비</a:t>
            </a:r>
            <a:r>
              <a:rPr lang="ko-KR" altLang="en-US" sz="900" dirty="0">
                <a:solidFill>
                  <a:srgbClr val="00338D"/>
                </a:solidFill>
                <a:ea typeface="맑은 고딕" panose="020B0503020000020004" pitchFamily="50" charset="-127"/>
              </a:rPr>
              <a:t> </a:t>
            </a:r>
            <a:r>
              <a:rPr lang="en-US" altLang="ko-KR" sz="900" dirty="0">
                <a:solidFill>
                  <a:srgbClr val="00338D"/>
                </a:solidFill>
                <a:ea typeface="맑은 고딕" panose="020B0503020000020004" pitchFamily="50" charset="-127"/>
              </a:rPr>
              <a:t>(-)0.4%).</a:t>
            </a:r>
          </a:p>
          <a:p>
            <a:pPr marL="171450" lvl="0" indent="-171450">
              <a:lnSpc>
                <a:spcPct val="110000"/>
              </a:lnSpc>
              <a:buFont typeface="Arial" panose="020B0604020202020204" pitchFamily="34" charset="0"/>
              <a:buChar char="•"/>
              <a:defRPr/>
            </a:pPr>
            <a:r>
              <a:rPr lang="en-US" altLang="ko-KR" sz="900" dirty="0">
                <a:solidFill>
                  <a:srgbClr val="00338D"/>
                </a:solidFill>
                <a:ea typeface="맑은 고딕" panose="020B0503020000020004" pitchFamily="50" charset="-127"/>
              </a:rPr>
              <a:t>2018</a:t>
            </a:r>
            <a:r>
              <a:rPr lang="ko-KR" altLang="en-US" sz="900" dirty="0">
                <a:solidFill>
                  <a:srgbClr val="00338D"/>
                </a:solidFill>
                <a:ea typeface="맑은 고딕" panose="020B0503020000020004" pitchFamily="50" charset="-127"/>
              </a:rPr>
              <a:t>년 및 </a:t>
            </a:r>
            <a:r>
              <a:rPr lang="en-US" altLang="ko-KR" sz="900" dirty="0">
                <a:solidFill>
                  <a:srgbClr val="00338D"/>
                </a:solidFill>
                <a:ea typeface="맑은 고딕" panose="020B0503020000020004" pitchFamily="50" charset="-127"/>
              </a:rPr>
              <a:t>2019</a:t>
            </a:r>
            <a:r>
              <a:rPr lang="ko-KR" altLang="en-US" sz="900" dirty="0">
                <a:solidFill>
                  <a:srgbClr val="00338D"/>
                </a:solidFill>
                <a:ea typeface="맑은 고딕" panose="020B0503020000020004" pitchFamily="50" charset="-127"/>
              </a:rPr>
              <a:t>년은 변동비인 원재료비 및 판매수수료의 증감에 따라 </a:t>
            </a:r>
            <a:r>
              <a:rPr lang="en-US" altLang="ko-KR" sz="900" dirty="0">
                <a:solidFill>
                  <a:srgbClr val="00338D"/>
                </a:solidFill>
                <a:ea typeface="맑은 고딕" panose="020B0503020000020004" pitchFamily="50" charset="-127"/>
              </a:rPr>
              <a:t>EBITDA%</a:t>
            </a:r>
            <a:r>
              <a:rPr lang="ko-KR" altLang="en-US" sz="900" dirty="0">
                <a:solidFill>
                  <a:srgbClr val="00338D"/>
                </a:solidFill>
                <a:ea typeface="맑은 고딕" panose="020B0503020000020004" pitchFamily="50" charset="-127"/>
              </a:rPr>
              <a:t>가 변동하는 부분이 크며</a:t>
            </a:r>
            <a:r>
              <a:rPr lang="en-US" altLang="ko-KR" sz="900" dirty="0">
                <a:solidFill>
                  <a:srgbClr val="00338D"/>
                </a:solidFill>
                <a:ea typeface="맑은 고딕" panose="020B0503020000020004" pitchFamily="50" charset="-127"/>
              </a:rPr>
              <a:t>, 2018</a:t>
            </a:r>
            <a:r>
              <a:rPr lang="ko-KR" altLang="en-US" sz="900" dirty="0">
                <a:solidFill>
                  <a:srgbClr val="00338D"/>
                </a:solidFill>
                <a:ea typeface="맑은 고딕" panose="020B0503020000020004" pitchFamily="50" charset="-127"/>
              </a:rPr>
              <a:t>년의 경우 딜러 수수료 이월 및 딜러에게 지급한 일회성 성과급 증가로 판매수수료가 증가하여 </a:t>
            </a:r>
            <a:r>
              <a:rPr lang="en-US" altLang="ko-KR" sz="900" dirty="0">
                <a:solidFill>
                  <a:srgbClr val="00338D"/>
                </a:solidFill>
                <a:ea typeface="맑은 고딕" panose="020B0503020000020004" pitchFamily="50" charset="-127"/>
              </a:rPr>
              <a:t>EBITDA% </a:t>
            </a:r>
            <a:r>
              <a:rPr lang="ko-KR" altLang="en-US" sz="900" dirty="0">
                <a:solidFill>
                  <a:srgbClr val="00338D"/>
                </a:solidFill>
                <a:ea typeface="맑은 고딕" panose="020B0503020000020004" pitchFamily="50" charset="-127"/>
              </a:rPr>
              <a:t>감소에 영향을 미침</a:t>
            </a:r>
            <a:r>
              <a:rPr lang="en-US" altLang="ko-KR" sz="900" dirty="0">
                <a:solidFill>
                  <a:srgbClr val="00338D"/>
                </a:solidFill>
                <a:ea typeface="맑은 고딕" panose="020B0503020000020004" pitchFamily="50" charset="-127"/>
              </a:rPr>
              <a:t>.</a:t>
            </a:r>
            <a:endParaRPr kumimoji="0" lang="en-US" altLang="ko-KR" sz="900" b="0" i="0" u="none" strike="noStrike" kern="1200" cap="none" spc="0" normalizeH="0" baseline="0" noProof="0" dirty="0">
              <a:ln>
                <a:noFill/>
              </a:ln>
              <a:solidFill>
                <a:srgbClr val="00338D"/>
              </a:solidFill>
              <a:effectLst/>
              <a:uLnTx/>
              <a:uFillTx/>
              <a:latin typeface="Arial"/>
              <a:ea typeface="맑은 고딕" panose="020B0503020000020004" pitchFamily="50" charset="-127"/>
              <a:cs typeface="+mn-cs"/>
            </a:endParaRPr>
          </a:p>
        </p:txBody>
      </p:sp>
    </p:spTree>
    <p:extLst>
      <p:ext uri="{BB962C8B-B14F-4D97-AF65-F5344CB8AC3E}">
        <p14:creationId xmlns:p14="http://schemas.microsoft.com/office/powerpoint/2010/main" val="292882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10700" dirty="0"/>
              <a:t>Key FDD findings</a:t>
            </a:r>
          </a:p>
        </p:txBody>
      </p:sp>
    </p:spTree>
    <p:extLst>
      <p:ext uri="{BB962C8B-B14F-4D97-AF65-F5344CB8AC3E}">
        <p14:creationId xmlns:p14="http://schemas.microsoft.com/office/powerpoint/2010/main" val="1937030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56762"/>
            <a:ext cx="9077499" cy="71008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완성차</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부문의 경우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COVID-19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효과로 인해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판매량이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대비 평균 </a:t>
            </a:r>
            <a:r>
              <a:rPr lang="en-US" altLang="ko-KR" sz="900" dirty="0">
                <a:solidFill>
                  <a:srgbClr val="00338D"/>
                </a:solidFill>
                <a:latin typeface="Arial" panose="020B0604020202020204" pitchFamily="34" charset="0"/>
                <a:ea typeface="맑은 고딕" panose="020B0503020000020004" pitchFamily="50" charset="-127"/>
              </a:rPr>
              <a:t>12.7</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감소하면서 동기간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매출액 또한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대비 평균 </a:t>
            </a:r>
            <a:r>
              <a:rPr lang="en-US" altLang="ko-KR" sz="900" dirty="0">
                <a:solidFill>
                  <a:srgbClr val="00338D"/>
                </a:solidFill>
                <a:latin typeface="Arial" panose="020B0604020202020204" pitchFamily="34" charset="0"/>
                <a:ea typeface="맑은 고딕" panose="020B0503020000020004" pitchFamily="50" charset="-127"/>
              </a:rPr>
              <a:t>13.4</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감소하였음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주요 국가 중에서는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COVID-19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피해가 컸던 서유럽</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영국 지역의 매출 감소비율이 높았음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COVID-19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영향을 제외하고도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완성차</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부문의 내수 매출액은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2017</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292</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십억원에서</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기준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258</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십억원으로</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지속적으로 감소하는 추세</a:t>
            </a:r>
            <a:r>
              <a:rPr lang="ko-KR" altLang="en-US" sz="900" dirty="0">
                <a:solidFill>
                  <a:srgbClr val="00338D"/>
                </a:solidFill>
                <a:latin typeface="Arial" panose="020B0604020202020204" pitchFamily="34" charset="0"/>
                <a:ea typeface="맑은 고딕" panose="020B0503020000020004" pitchFamily="50" charset="-127"/>
              </a:rPr>
              <a:t>였음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이는 전동</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LP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완성차에 비해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ASP</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가 높은 디젤 엔진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완성차</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판매량 감소로 평균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ASP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및 판매량이 동시에 감소했기 때문임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p>
        </p:txBody>
      </p:sp>
      <p:sp>
        <p:nvSpPr>
          <p:cNvPr id="45" name="Rectangle 2">
            <a:extLst>
              <a:ext uri="{FF2B5EF4-FFF2-40B4-BE49-F238E27FC236}">
                <a16:creationId xmlns:a16="http://schemas.microsoft.com/office/drawing/2014/main" id="{DA78BEA7-6B2B-493D-9B45-CD5020F87FE8}"/>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(1) </a:t>
            </a:r>
            <a:r>
              <a:rPr lang="en-US" altLang="ko-KR" sz="3200" b="1" dirty="0">
                <a:solidFill>
                  <a:srgbClr val="00338D"/>
                </a:solidFill>
                <a:cs typeface="KPMG Extralight"/>
              </a:rPr>
              <a:t>–</a:t>
            </a:r>
            <a:r>
              <a:rPr lang="en-US" altLang="ko-KR" sz="3000" b="1" dirty="0">
                <a:solidFill>
                  <a:srgbClr val="00338D"/>
                </a:solidFill>
                <a:cs typeface="KPMG Extralight"/>
              </a:rPr>
              <a:t> (</a:t>
            </a:r>
            <a:r>
              <a:rPr lang="ko-KR" altLang="en-US" sz="2400" dirty="0">
                <a:solidFill>
                  <a:srgbClr val="00338D"/>
                </a:solidFill>
                <a:cs typeface="KPMG Extralight"/>
              </a:rPr>
              <a:t>연결</a:t>
            </a:r>
            <a:r>
              <a:rPr lang="en-US" altLang="ko-KR" sz="3000" b="1" dirty="0">
                <a:solidFill>
                  <a:srgbClr val="00338D"/>
                </a:solidFill>
                <a:cs typeface="KPMG Extralight"/>
              </a:rPr>
              <a:t>) </a:t>
            </a:r>
            <a:r>
              <a:rPr lang="ko-KR" altLang="en-US" sz="2400" dirty="0">
                <a:solidFill>
                  <a:srgbClr val="00338D"/>
                </a:solidFill>
                <a:cs typeface="KPMG Extralight"/>
              </a:rPr>
              <a:t>부문별</a:t>
            </a:r>
            <a:r>
              <a:rPr lang="ko-KR" altLang="en-US" sz="2800" b="1" dirty="0">
                <a:solidFill>
                  <a:srgbClr val="00338D"/>
                </a:solidFill>
                <a:cs typeface="KPMG Extralight"/>
              </a:rPr>
              <a:t> </a:t>
            </a:r>
            <a:r>
              <a:rPr lang="ko-KR" altLang="en-US" sz="2400" dirty="0">
                <a:solidFill>
                  <a:srgbClr val="00338D"/>
                </a:solidFill>
              </a:rPr>
              <a:t>손익 </a:t>
            </a:r>
            <a:r>
              <a:rPr lang="en-US" altLang="ko-KR" sz="2400" dirty="0">
                <a:solidFill>
                  <a:srgbClr val="00338D"/>
                </a:solidFill>
              </a:rPr>
              <a:t>- </a:t>
            </a:r>
            <a:r>
              <a:rPr lang="ko-KR" altLang="en-US" sz="2400" dirty="0">
                <a:solidFill>
                  <a:srgbClr val="00338D"/>
                </a:solidFill>
              </a:rPr>
              <a:t>매출</a:t>
            </a:r>
            <a:endParaRPr lang="en-US" altLang="ko-KR" sz="2400" dirty="0">
              <a:solidFill>
                <a:srgbClr val="00338D"/>
              </a:solidFill>
            </a:endParaRPr>
          </a:p>
        </p:txBody>
      </p:sp>
      <p:graphicFrame>
        <p:nvGraphicFramePr>
          <p:cNvPr id="52" name="Chart5">
            <a:extLst>
              <a:ext uri="{FF2B5EF4-FFF2-40B4-BE49-F238E27FC236}">
                <a16:creationId xmlns:a16="http://schemas.microsoft.com/office/drawing/2014/main" id="{CBFD38D1-3C8D-4BCD-AA18-12A00BD340F8}"/>
              </a:ext>
            </a:extLst>
          </p:cNvPr>
          <p:cNvGraphicFramePr>
            <a:graphicFrameLocks/>
          </p:cNvGraphicFramePr>
          <p:nvPr>
            <p:extLst>
              <p:ext uri="{D42A27DB-BD31-4B8C-83A1-F6EECF244321}">
                <p14:modId xmlns:p14="http://schemas.microsoft.com/office/powerpoint/2010/main" val="1791084967"/>
              </p:ext>
            </p:extLst>
          </p:nvPr>
        </p:nvGraphicFramePr>
        <p:xfrm>
          <a:off x="5411671" y="5001700"/>
          <a:ext cx="4572000" cy="17063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0" name="Chart3">
            <a:extLst>
              <a:ext uri="{FF2B5EF4-FFF2-40B4-BE49-F238E27FC236}">
                <a16:creationId xmlns:a16="http://schemas.microsoft.com/office/drawing/2014/main" id="{8DE81E19-4133-455A-8731-DC6B08D5D380}"/>
              </a:ext>
            </a:extLst>
          </p:cNvPr>
          <p:cNvGraphicFramePr>
            <a:graphicFrameLocks/>
          </p:cNvGraphicFramePr>
          <p:nvPr>
            <p:extLst>
              <p:ext uri="{D42A27DB-BD31-4B8C-83A1-F6EECF244321}">
                <p14:modId xmlns:p14="http://schemas.microsoft.com/office/powerpoint/2010/main" val="1809273279"/>
              </p:ext>
            </p:extLst>
          </p:nvPr>
        </p:nvGraphicFramePr>
        <p:xfrm>
          <a:off x="293831" y="3908537"/>
          <a:ext cx="6138947" cy="12769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 name="Chart3">
            <a:extLst>
              <a:ext uri="{FF2B5EF4-FFF2-40B4-BE49-F238E27FC236}">
                <a16:creationId xmlns:a16="http://schemas.microsoft.com/office/drawing/2014/main" id="{203383D8-1DF8-4325-BC85-CA9A124AD6B7}"/>
              </a:ext>
            </a:extLst>
          </p:cNvPr>
          <p:cNvGraphicFramePr>
            <a:graphicFrameLocks/>
          </p:cNvGraphicFramePr>
          <p:nvPr>
            <p:extLst>
              <p:ext uri="{D42A27DB-BD31-4B8C-83A1-F6EECF244321}">
                <p14:modId xmlns:p14="http://schemas.microsoft.com/office/powerpoint/2010/main" val="2225020873"/>
              </p:ext>
            </p:extLst>
          </p:nvPr>
        </p:nvGraphicFramePr>
        <p:xfrm>
          <a:off x="272248" y="1418314"/>
          <a:ext cx="6160530" cy="1479872"/>
        </p:xfrm>
        <a:graphic>
          <a:graphicData uri="http://schemas.openxmlformats.org/drawingml/2006/chart">
            <c:chart xmlns:c="http://schemas.openxmlformats.org/drawingml/2006/chart" xmlns:r="http://schemas.openxmlformats.org/officeDocument/2006/relationships" r:id="rId5"/>
          </a:graphicData>
        </a:graphic>
      </p:graphicFrame>
      <p:grpSp>
        <p:nvGrpSpPr>
          <p:cNvPr id="3" name="그룹 2">
            <a:extLst>
              <a:ext uri="{FF2B5EF4-FFF2-40B4-BE49-F238E27FC236}">
                <a16:creationId xmlns:a16="http://schemas.microsoft.com/office/drawing/2014/main" id="{4A097213-BBBB-45D8-BCF3-2A54AF67D50C}"/>
              </a:ext>
            </a:extLst>
          </p:cNvPr>
          <p:cNvGrpSpPr/>
          <p:nvPr/>
        </p:nvGrpSpPr>
        <p:grpSpPr>
          <a:xfrm>
            <a:off x="5785084" y="1531472"/>
            <a:ext cx="2839519" cy="950334"/>
            <a:chOff x="5785084" y="1531472"/>
            <a:chExt cx="2839519" cy="950334"/>
          </a:xfrm>
        </p:grpSpPr>
        <p:grpSp>
          <p:nvGrpSpPr>
            <p:cNvPr id="4" name="그룹 3">
              <a:extLst>
                <a:ext uri="{FF2B5EF4-FFF2-40B4-BE49-F238E27FC236}">
                  <a16:creationId xmlns:a16="http://schemas.microsoft.com/office/drawing/2014/main" id="{4814AFB5-DCD8-449E-8C3F-AB65C3D3402E}"/>
                </a:ext>
              </a:extLst>
            </p:cNvPr>
            <p:cNvGrpSpPr/>
            <p:nvPr/>
          </p:nvGrpSpPr>
          <p:grpSpPr>
            <a:xfrm>
              <a:off x="5785084" y="1531472"/>
              <a:ext cx="2839519" cy="950334"/>
              <a:chOff x="7858132" y="1456562"/>
              <a:chExt cx="2839519" cy="950334"/>
            </a:xfrm>
          </p:grpSpPr>
          <p:sp>
            <p:nvSpPr>
              <p:cNvPr id="18" name="타원 17">
                <a:extLst>
                  <a:ext uri="{FF2B5EF4-FFF2-40B4-BE49-F238E27FC236}">
                    <a16:creationId xmlns:a16="http://schemas.microsoft.com/office/drawing/2014/main" id="{83B2D0DD-55BA-49C2-91E2-6A0ECFBD9B27}"/>
                  </a:ext>
                </a:extLst>
              </p:cNvPr>
              <p:cNvSpPr/>
              <p:nvPr/>
            </p:nvSpPr>
            <p:spPr>
              <a:xfrm>
                <a:off x="8307644" y="1796523"/>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44.8%</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19" name="직사각형 18">
                <a:extLst>
                  <a:ext uri="{FF2B5EF4-FFF2-40B4-BE49-F238E27FC236}">
                    <a16:creationId xmlns:a16="http://schemas.microsoft.com/office/drawing/2014/main" id="{BF89A90C-32FA-44B5-A9EC-B2A464C0DD1F}"/>
                  </a:ext>
                </a:extLst>
              </p:cNvPr>
              <p:cNvSpPr/>
              <p:nvPr/>
            </p:nvSpPr>
            <p:spPr>
              <a:xfrm>
                <a:off x="7908970" y="1801005"/>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내수</a:t>
                </a:r>
              </a:p>
            </p:txBody>
          </p:sp>
          <p:sp>
            <p:nvSpPr>
              <p:cNvPr id="20" name="타원 19">
                <a:extLst>
                  <a:ext uri="{FF2B5EF4-FFF2-40B4-BE49-F238E27FC236}">
                    <a16:creationId xmlns:a16="http://schemas.microsoft.com/office/drawing/2014/main" id="{767BA8F2-F4E0-4AA9-872C-D211E3FBAAFD}"/>
                  </a:ext>
                </a:extLst>
              </p:cNvPr>
              <p:cNvSpPr/>
              <p:nvPr/>
            </p:nvSpPr>
            <p:spPr>
              <a:xfrm>
                <a:off x="10132617" y="1772700"/>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37.4%</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21" name="직사각형 20">
                <a:extLst>
                  <a:ext uri="{FF2B5EF4-FFF2-40B4-BE49-F238E27FC236}">
                    <a16:creationId xmlns:a16="http://schemas.microsoft.com/office/drawing/2014/main" id="{237ECAE5-18E9-4F0C-840E-0DE1E5526BB7}"/>
                  </a:ext>
                </a:extLst>
              </p:cNvPr>
              <p:cNvSpPr/>
              <p:nvPr/>
            </p:nvSpPr>
            <p:spPr>
              <a:xfrm>
                <a:off x="7908970" y="2019386"/>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북미</a:t>
                </a:r>
              </a:p>
            </p:txBody>
          </p:sp>
          <p:sp>
            <p:nvSpPr>
              <p:cNvPr id="22" name="타원 21">
                <a:extLst>
                  <a:ext uri="{FF2B5EF4-FFF2-40B4-BE49-F238E27FC236}">
                    <a16:creationId xmlns:a16="http://schemas.microsoft.com/office/drawing/2014/main" id="{A71EE3DB-F281-4909-910B-0CB53554D049}"/>
                  </a:ext>
                </a:extLst>
              </p:cNvPr>
              <p:cNvSpPr/>
              <p:nvPr/>
            </p:nvSpPr>
            <p:spPr>
              <a:xfrm>
                <a:off x="8307644" y="2024396"/>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19.9%</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23" name="타원 22">
                <a:extLst>
                  <a:ext uri="{FF2B5EF4-FFF2-40B4-BE49-F238E27FC236}">
                    <a16:creationId xmlns:a16="http://schemas.microsoft.com/office/drawing/2014/main" id="{93167322-C1D5-4853-93DE-E39AB5ACB5EA}"/>
                  </a:ext>
                </a:extLst>
              </p:cNvPr>
              <p:cNvSpPr/>
              <p:nvPr/>
            </p:nvSpPr>
            <p:spPr>
              <a:xfrm>
                <a:off x="10132617" y="2000573"/>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30.3</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24" name="타원 23">
                <a:extLst>
                  <a:ext uri="{FF2B5EF4-FFF2-40B4-BE49-F238E27FC236}">
                    <a16:creationId xmlns:a16="http://schemas.microsoft.com/office/drawing/2014/main" id="{9E44E77C-7222-4F26-A3F7-985A8CA0D64E}"/>
                  </a:ext>
                </a:extLst>
              </p:cNvPr>
              <p:cNvSpPr/>
              <p:nvPr/>
            </p:nvSpPr>
            <p:spPr>
              <a:xfrm>
                <a:off x="8317668" y="2252269"/>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11.0%</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25" name="타원 24">
                <a:extLst>
                  <a:ext uri="{FF2B5EF4-FFF2-40B4-BE49-F238E27FC236}">
                    <a16:creationId xmlns:a16="http://schemas.microsoft.com/office/drawing/2014/main" id="{3D6DA7B0-8C5D-45A2-B922-BEE80A6AEB41}"/>
                  </a:ext>
                </a:extLst>
              </p:cNvPr>
              <p:cNvSpPr/>
              <p:nvPr/>
            </p:nvSpPr>
            <p:spPr>
              <a:xfrm>
                <a:off x="10142641" y="2228446"/>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13.5</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26" name="직사각형 25">
                <a:extLst>
                  <a:ext uri="{FF2B5EF4-FFF2-40B4-BE49-F238E27FC236}">
                    <a16:creationId xmlns:a16="http://schemas.microsoft.com/office/drawing/2014/main" id="{19DD32BE-D200-41DF-9F96-F4D48C1D7999}"/>
                  </a:ext>
                </a:extLst>
              </p:cNvPr>
              <p:cNvSpPr/>
              <p:nvPr/>
            </p:nvSpPr>
            <p:spPr>
              <a:xfrm>
                <a:off x="7908970" y="2247234"/>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서유럽</a:t>
                </a:r>
              </a:p>
            </p:txBody>
          </p:sp>
          <p:sp>
            <p:nvSpPr>
              <p:cNvPr id="27" name="직사각형 26">
                <a:extLst>
                  <a:ext uri="{FF2B5EF4-FFF2-40B4-BE49-F238E27FC236}">
                    <a16:creationId xmlns:a16="http://schemas.microsoft.com/office/drawing/2014/main" id="{DB263C9E-03F7-4D32-A36C-F20194330BB9}"/>
                  </a:ext>
                </a:extLst>
              </p:cNvPr>
              <p:cNvSpPr/>
              <p:nvPr/>
            </p:nvSpPr>
            <p:spPr>
              <a:xfrm>
                <a:off x="8307644" y="1628457"/>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‘17</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29" name="직사각형 28">
                <a:extLst>
                  <a:ext uri="{FF2B5EF4-FFF2-40B4-BE49-F238E27FC236}">
                    <a16:creationId xmlns:a16="http://schemas.microsoft.com/office/drawing/2014/main" id="{63350D37-B3ED-4B6E-9769-52D3B30C5FE1}"/>
                  </a:ext>
                </a:extLst>
              </p:cNvPr>
              <p:cNvSpPr/>
              <p:nvPr/>
            </p:nvSpPr>
            <p:spPr>
              <a:xfrm>
                <a:off x="10132617" y="1609547"/>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‘20</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30" name="직사각형 29">
                <a:extLst>
                  <a:ext uri="{FF2B5EF4-FFF2-40B4-BE49-F238E27FC236}">
                    <a16:creationId xmlns:a16="http://schemas.microsoft.com/office/drawing/2014/main" id="{EE06D8F6-0317-4D24-833D-16BD686F344E}"/>
                  </a:ext>
                </a:extLst>
              </p:cNvPr>
              <p:cNvSpPr/>
              <p:nvPr/>
            </p:nvSpPr>
            <p:spPr>
              <a:xfrm>
                <a:off x="7858132" y="1456562"/>
                <a:ext cx="971184" cy="15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kumimoji="0" lang="ko-KR" altLang="en-US" sz="700" b="1" i="0" u="none" strike="noStrike" kern="1200" cap="none" spc="0" normalizeH="0" baseline="0" noProof="0" dirty="0">
                    <a:ln>
                      <a:noFill/>
                    </a:ln>
                    <a:solidFill>
                      <a:srgbClr val="00338D"/>
                    </a:solidFill>
                    <a:effectLst/>
                    <a:uLnTx/>
                    <a:uFillTx/>
                    <a:latin typeface="Arial"/>
                    <a:ea typeface="+mn-ea"/>
                    <a:cs typeface="+mn-cs"/>
                  </a:rPr>
                  <a:t>지역별 매출액 비중</a:t>
                </a: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grpSp>
        <p:sp>
          <p:nvSpPr>
            <p:cNvPr id="53" name="타원 52">
              <a:extLst>
                <a:ext uri="{FF2B5EF4-FFF2-40B4-BE49-F238E27FC236}">
                  <a16:creationId xmlns:a16="http://schemas.microsoft.com/office/drawing/2014/main" id="{0CE76875-AC9B-45D8-B8FB-F452C95BB741}"/>
                </a:ext>
              </a:extLst>
            </p:cNvPr>
            <p:cNvSpPr/>
            <p:nvPr/>
          </p:nvSpPr>
          <p:spPr>
            <a:xfrm>
              <a:off x="6862141" y="1857457"/>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40.4%</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54" name="타원 53">
              <a:extLst>
                <a:ext uri="{FF2B5EF4-FFF2-40B4-BE49-F238E27FC236}">
                  <a16:creationId xmlns:a16="http://schemas.microsoft.com/office/drawing/2014/main" id="{3E85E294-7AF7-405C-B0FF-A7D638F005C9}"/>
                </a:ext>
              </a:extLst>
            </p:cNvPr>
            <p:cNvSpPr/>
            <p:nvPr/>
          </p:nvSpPr>
          <p:spPr>
            <a:xfrm>
              <a:off x="6862141" y="2085330"/>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22.8</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55" name="타원 54">
              <a:extLst>
                <a:ext uri="{FF2B5EF4-FFF2-40B4-BE49-F238E27FC236}">
                  <a16:creationId xmlns:a16="http://schemas.microsoft.com/office/drawing/2014/main" id="{E6501608-5C74-441B-A46D-830BFE11357E}"/>
                </a:ext>
              </a:extLst>
            </p:cNvPr>
            <p:cNvSpPr/>
            <p:nvPr/>
          </p:nvSpPr>
          <p:spPr>
            <a:xfrm>
              <a:off x="6872165" y="2313203"/>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12.8</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56" name="직사각형 55">
              <a:extLst>
                <a:ext uri="{FF2B5EF4-FFF2-40B4-BE49-F238E27FC236}">
                  <a16:creationId xmlns:a16="http://schemas.microsoft.com/office/drawing/2014/main" id="{271B1C8B-AC2F-4448-A36B-1D1785B9A0D2}"/>
                </a:ext>
              </a:extLst>
            </p:cNvPr>
            <p:cNvSpPr/>
            <p:nvPr/>
          </p:nvSpPr>
          <p:spPr>
            <a:xfrm>
              <a:off x="6862141" y="1694304"/>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lang="en-US" altLang="ko-KR" sz="700" b="1" dirty="0">
                  <a:solidFill>
                    <a:srgbClr val="00338D"/>
                  </a:solidFill>
                  <a:latin typeface="Arial"/>
                </a:rPr>
                <a:t>18</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57" name="타원 56">
              <a:extLst>
                <a:ext uri="{FF2B5EF4-FFF2-40B4-BE49-F238E27FC236}">
                  <a16:creationId xmlns:a16="http://schemas.microsoft.com/office/drawing/2014/main" id="{0ED4F653-AB97-4759-AB1F-3AD5CC79654C}"/>
                </a:ext>
              </a:extLst>
            </p:cNvPr>
            <p:cNvSpPr/>
            <p:nvPr/>
          </p:nvSpPr>
          <p:spPr>
            <a:xfrm>
              <a:off x="7465867" y="1847311"/>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35.5</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58" name="타원 57">
              <a:extLst>
                <a:ext uri="{FF2B5EF4-FFF2-40B4-BE49-F238E27FC236}">
                  <a16:creationId xmlns:a16="http://schemas.microsoft.com/office/drawing/2014/main" id="{9A63D770-DA30-433E-85B0-E2715BCCE2CC}"/>
                </a:ext>
              </a:extLst>
            </p:cNvPr>
            <p:cNvSpPr/>
            <p:nvPr/>
          </p:nvSpPr>
          <p:spPr>
            <a:xfrm>
              <a:off x="7465867" y="2075184"/>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28.2</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59" name="타원 58">
              <a:extLst>
                <a:ext uri="{FF2B5EF4-FFF2-40B4-BE49-F238E27FC236}">
                  <a16:creationId xmlns:a16="http://schemas.microsoft.com/office/drawing/2014/main" id="{4E0F25B9-3D3B-41FF-B989-5CF269FCFF38}"/>
                </a:ext>
              </a:extLst>
            </p:cNvPr>
            <p:cNvSpPr/>
            <p:nvPr/>
          </p:nvSpPr>
          <p:spPr>
            <a:xfrm>
              <a:off x="7475891" y="2303057"/>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14.5</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0" name="직사각형 59">
              <a:extLst>
                <a:ext uri="{FF2B5EF4-FFF2-40B4-BE49-F238E27FC236}">
                  <a16:creationId xmlns:a16="http://schemas.microsoft.com/office/drawing/2014/main" id="{3059620A-30E8-4743-A549-D2B44F86E77A}"/>
                </a:ext>
              </a:extLst>
            </p:cNvPr>
            <p:cNvSpPr/>
            <p:nvPr/>
          </p:nvSpPr>
          <p:spPr>
            <a:xfrm>
              <a:off x="7465867" y="1684158"/>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lang="en-US" altLang="ko-KR" sz="700" b="1" dirty="0">
                  <a:solidFill>
                    <a:srgbClr val="00338D"/>
                  </a:solidFill>
                  <a:latin typeface="Arial"/>
                </a:rPr>
                <a:t>19</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grpSp>
      <p:grpSp>
        <p:nvGrpSpPr>
          <p:cNvPr id="2" name="그룹 1">
            <a:extLst>
              <a:ext uri="{FF2B5EF4-FFF2-40B4-BE49-F238E27FC236}">
                <a16:creationId xmlns:a16="http://schemas.microsoft.com/office/drawing/2014/main" id="{D8E5ED2B-4672-478A-9D24-DD67DEF8BD42}"/>
              </a:ext>
            </a:extLst>
          </p:cNvPr>
          <p:cNvGrpSpPr/>
          <p:nvPr/>
        </p:nvGrpSpPr>
        <p:grpSpPr>
          <a:xfrm>
            <a:off x="5815479" y="2886389"/>
            <a:ext cx="2861389" cy="955458"/>
            <a:chOff x="5830865" y="2661751"/>
            <a:chExt cx="2861389" cy="955458"/>
          </a:xfrm>
        </p:grpSpPr>
        <p:grpSp>
          <p:nvGrpSpPr>
            <p:cNvPr id="31" name="그룹 30">
              <a:extLst>
                <a:ext uri="{FF2B5EF4-FFF2-40B4-BE49-F238E27FC236}">
                  <a16:creationId xmlns:a16="http://schemas.microsoft.com/office/drawing/2014/main" id="{15F4C28E-166A-4677-B8C6-EB0881FA70A4}"/>
                </a:ext>
              </a:extLst>
            </p:cNvPr>
            <p:cNvGrpSpPr/>
            <p:nvPr/>
          </p:nvGrpSpPr>
          <p:grpSpPr>
            <a:xfrm>
              <a:off x="5830865" y="2661751"/>
              <a:ext cx="2861389" cy="953182"/>
              <a:chOff x="7858132" y="1456562"/>
              <a:chExt cx="2861389" cy="953182"/>
            </a:xfrm>
          </p:grpSpPr>
          <p:sp>
            <p:nvSpPr>
              <p:cNvPr id="32" name="타원 31">
                <a:extLst>
                  <a:ext uri="{FF2B5EF4-FFF2-40B4-BE49-F238E27FC236}">
                    <a16:creationId xmlns:a16="http://schemas.microsoft.com/office/drawing/2014/main" id="{2C87354B-4A23-4FF1-8217-F23F65B8AB9D}"/>
                  </a:ext>
                </a:extLst>
              </p:cNvPr>
              <p:cNvSpPr/>
              <p:nvPr/>
            </p:nvSpPr>
            <p:spPr>
              <a:xfrm>
                <a:off x="8307644" y="1796523"/>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36.8</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33" name="직사각형 32">
                <a:extLst>
                  <a:ext uri="{FF2B5EF4-FFF2-40B4-BE49-F238E27FC236}">
                    <a16:creationId xmlns:a16="http://schemas.microsoft.com/office/drawing/2014/main" id="{23A1B84B-2195-4B97-8A8D-E8A1A5E454D1}"/>
                  </a:ext>
                </a:extLst>
              </p:cNvPr>
              <p:cNvSpPr/>
              <p:nvPr/>
            </p:nvSpPr>
            <p:spPr>
              <a:xfrm>
                <a:off x="7908970" y="1801005"/>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내수</a:t>
                </a:r>
              </a:p>
            </p:txBody>
          </p:sp>
          <p:sp>
            <p:nvSpPr>
              <p:cNvPr id="34" name="타원 33">
                <a:extLst>
                  <a:ext uri="{FF2B5EF4-FFF2-40B4-BE49-F238E27FC236}">
                    <a16:creationId xmlns:a16="http://schemas.microsoft.com/office/drawing/2014/main" id="{356ADA9D-E430-413C-A73E-6FB7C9A6DA7C}"/>
                  </a:ext>
                </a:extLst>
              </p:cNvPr>
              <p:cNvSpPr/>
              <p:nvPr/>
            </p:nvSpPr>
            <p:spPr>
              <a:xfrm>
                <a:off x="10154487" y="1799371"/>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30.6</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35" name="직사각형 34">
                <a:extLst>
                  <a:ext uri="{FF2B5EF4-FFF2-40B4-BE49-F238E27FC236}">
                    <a16:creationId xmlns:a16="http://schemas.microsoft.com/office/drawing/2014/main" id="{9F9EB69A-4D33-4664-AC9F-5B7DB1729F02}"/>
                  </a:ext>
                </a:extLst>
              </p:cNvPr>
              <p:cNvSpPr/>
              <p:nvPr/>
            </p:nvSpPr>
            <p:spPr>
              <a:xfrm>
                <a:off x="7908970" y="2019386"/>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북미</a:t>
                </a:r>
              </a:p>
            </p:txBody>
          </p:sp>
          <p:sp>
            <p:nvSpPr>
              <p:cNvPr id="36" name="타원 35">
                <a:extLst>
                  <a:ext uri="{FF2B5EF4-FFF2-40B4-BE49-F238E27FC236}">
                    <a16:creationId xmlns:a16="http://schemas.microsoft.com/office/drawing/2014/main" id="{C6AB0C39-C26A-4400-8436-347DCC506C11}"/>
                  </a:ext>
                </a:extLst>
              </p:cNvPr>
              <p:cNvSpPr/>
              <p:nvPr/>
            </p:nvSpPr>
            <p:spPr>
              <a:xfrm>
                <a:off x="8307644" y="2024396"/>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19.2</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37" name="타원 36">
                <a:extLst>
                  <a:ext uri="{FF2B5EF4-FFF2-40B4-BE49-F238E27FC236}">
                    <a16:creationId xmlns:a16="http://schemas.microsoft.com/office/drawing/2014/main" id="{DF667AE2-8445-4697-8247-F4F8DE074F60}"/>
                  </a:ext>
                </a:extLst>
              </p:cNvPr>
              <p:cNvSpPr/>
              <p:nvPr/>
            </p:nvSpPr>
            <p:spPr>
              <a:xfrm>
                <a:off x="10154487" y="2027244"/>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26.2%</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38" name="타원 37">
                <a:extLst>
                  <a:ext uri="{FF2B5EF4-FFF2-40B4-BE49-F238E27FC236}">
                    <a16:creationId xmlns:a16="http://schemas.microsoft.com/office/drawing/2014/main" id="{B34DE788-B04A-429D-8FBA-E39C8EEC4073}"/>
                  </a:ext>
                </a:extLst>
              </p:cNvPr>
              <p:cNvSpPr/>
              <p:nvPr/>
            </p:nvSpPr>
            <p:spPr>
              <a:xfrm>
                <a:off x="8317668" y="2252269"/>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13.8%</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39" name="타원 38">
                <a:extLst>
                  <a:ext uri="{FF2B5EF4-FFF2-40B4-BE49-F238E27FC236}">
                    <a16:creationId xmlns:a16="http://schemas.microsoft.com/office/drawing/2014/main" id="{3515CC99-BF85-4D39-A2AA-A2036A99A6AC}"/>
                  </a:ext>
                </a:extLst>
              </p:cNvPr>
              <p:cNvSpPr/>
              <p:nvPr/>
            </p:nvSpPr>
            <p:spPr>
              <a:xfrm>
                <a:off x="10164511" y="2255117"/>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18.0</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41" name="직사각형 40">
                <a:extLst>
                  <a:ext uri="{FF2B5EF4-FFF2-40B4-BE49-F238E27FC236}">
                    <a16:creationId xmlns:a16="http://schemas.microsoft.com/office/drawing/2014/main" id="{DF6F6907-3A2C-48D1-9817-0F1F5DD6A734}"/>
                  </a:ext>
                </a:extLst>
              </p:cNvPr>
              <p:cNvSpPr/>
              <p:nvPr/>
            </p:nvSpPr>
            <p:spPr>
              <a:xfrm>
                <a:off x="7908970" y="2247234"/>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서유럽</a:t>
                </a:r>
              </a:p>
            </p:txBody>
          </p:sp>
          <p:sp>
            <p:nvSpPr>
              <p:cNvPr id="42" name="직사각형 41">
                <a:extLst>
                  <a:ext uri="{FF2B5EF4-FFF2-40B4-BE49-F238E27FC236}">
                    <a16:creationId xmlns:a16="http://schemas.microsoft.com/office/drawing/2014/main" id="{9CF031F6-480E-4A74-A398-D3E02AC6C44A}"/>
                  </a:ext>
                </a:extLst>
              </p:cNvPr>
              <p:cNvSpPr/>
              <p:nvPr/>
            </p:nvSpPr>
            <p:spPr>
              <a:xfrm>
                <a:off x="8307644" y="1628457"/>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‘17</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43" name="직사각형 42">
                <a:extLst>
                  <a:ext uri="{FF2B5EF4-FFF2-40B4-BE49-F238E27FC236}">
                    <a16:creationId xmlns:a16="http://schemas.microsoft.com/office/drawing/2014/main" id="{37636BC7-4111-4D8E-B551-87919BE43E4F}"/>
                  </a:ext>
                </a:extLst>
              </p:cNvPr>
              <p:cNvSpPr/>
              <p:nvPr/>
            </p:nvSpPr>
            <p:spPr>
              <a:xfrm>
                <a:off x="10154487" y="1636218"/>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‘20</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44" name="직사각형 43">
                <a:extLst>
                  <a:ext uri="{FF2B5EF4-FFF2-40B4-BE49-F238E27FC236}">
                    <a16:creationId xmlns:a16="http://schemas.microsoft.com/office/drawing/2014/main" id="{08614989-76D1-4F80-89E5-228A47E540C7}"/>
                  </a:ext>
                </a:extLst>
              </p:cNvPr>
              <p:cNvSpPr/>
              <p:nvPr/>
            </p:nvSpPr>
            <p:spPr>
              <a:xfrm>
                <a:off x="7858132" y="1456562"/>
                <a:ext cx="911552" cy="15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kumimoji="0" lang="ko-KR" altLang="en-US" sz="700" b="1" i="0" u="none" strike="noStrike" kern="1200" cap="none" spc="0" normalizeH="0" baseline="0" noProof="0" dirty="0">
                    <a:ln>
                      <a:noFill/>
                    </a:ln>
                    <a:solidFill>
                      <a:srgbClr val="00338D"/>
                    </a:solidFill>
                    <a:effectLst/>
                    <a:uLnTx/>
                    <a:uFillTx/>
                    <a:latin typeface="Arial"/>
                    <a:ea typeface="+mn-ea"/>
                    <a:cs typeface="+mn-cs"/>
                  </a:rPr>
                  <a:t>지역별 판매량 비중</a:t>
                </a: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grpSp>
        <p:sp>
          <p:nvSpPr>
            <p:cNvPr id="61" name="타원 60">
              <a:extLst>
                <a:ext uri="{FF2B5EF4-FFF2-40B4-BE49-F238E27FC236}">
                  <a16:creationId xmlns:a16="http://schemas.microsoft.com/office/drawing/2014/main" id="{0A5AF6F1-07C9-43EF-8052-89431F97C447}"/>
                </a:ext>
              </a:extLst>
            </p:cNvPr>
            <p:cNvSpPr/>
            <p:nvPr/>
          </p:nvSpPr>
          <p:spPr>
            <a:xfrm>
              <a:off x="6910857" y="3006836"/>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31.7</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2" name="타원 61">
              <a:extLst>
                <a:ext uri="{FF2B5EF4-FFF2-40B4-BE49-F238E27FC236}">
                  <a16:creationId xmlns:a16="http://schemas.microsoft.com/office/drawing/2014/main" id="{8F651E2A-2064-4624-8D8F-484026D79157}"/>
                </a:ext>
              </a:extLst>
            </p:cNvPr>
            <p:cNvSpPr/>
            <p:nvPr/>
          </p:nvSpPr>
          <p:spPr>
            <a:xfrm>
              <a:off x="6910857" y="3234709"/>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21.1%</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3" name="타원 62">
              <a:extLst>
                <a:ext uri="{FF2B5EF4-FFF2-40B4-BE49-F238E27FC236}">
                  <a16:creationId xmlns:a16="http://schemas.microsoft.com/office/drawing/2014/main" id="{721CCF73-5C3B-40EF-A007-9CA495903B7E}"/>
                </a:ext>
              </a:extLst>
            </p:cNvPr>
            <p:cNvSpPr/>
            <p:nvPr/>
          </p:nvSpPr>
          <p:spPr>
            <a:xfrm>
              <a:off x="6920881" y="3462582"/>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15.0%</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4" name="직사각형 63">
              <a:extLst>
                <a:ext uri="{FF2B5EF4-FFF2-40B4-BE49-F238E27FC236}">
                  <a16:creationId xmlns:a16="http://schemas.microsoft.com/office/drawing/2014/main" id="{9BC94266-F8AB-4266-A70D-C8904823AC57}"/>
                </a:ext>
              </a:extLst>
            </p:cNvPr>
            <p:cNvSpPr/>
            <p:nvPr/>
          </p:nvSpPr>
          <p:spPr>
            <a:xfrm>
              <a:off x="6910857" y="2843683"/>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lang="en-US" altLang="ko-KR" sz="700" b="1" dirty="0">
                  <a:solidFill>
                    <a:srgbClr val="00338D"/>
                  </a:solidFill>
                  <a:latin typeface="Arial"/>
                </a:rPr>
                <a:t>18</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sp>
          <p:nvSpPr>
            <p:cNvPr id="65" name="타원 64">
              <a:extLst>
                <a:ext uri="{FF2B5EF4-FFF2-40B4-BE49-F238E27FC236}">
                  <a16:creationId xmlns:a16="http://schemas.microsoft.com/office/drawing/2014/main" id="{1DFB94B2-B0C5-4DB4-AD13-154D749855D9}"/>
                </a:ext>
              </a:extLst>
            </p:cNvPr>
            <p:cNvSpPr/>
            <p:nvPr/>
          </p:nvSpPr>
          <p:spPr>
            <a:xfrm>
              <a:off x="7508938" y="3004560"/>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28.6</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6" name="타원 65">
              <a:extLst>
                <a:ext uri="{FF2B5EF4-FFF2-40B4-BE49-F238E27FC236}">
                  <a16:creationId xmlns:a16="http://schemas.microsoft.com/office/drawing/2014/main" id="{001C154D-FA0E-416D-A6E3-18EF1E7594FE}"/>
                </a:ext>
              </a:extLst>
            </p:cNvPr>
            <p:cNvSpPr/>
            <p:nvPr/>
          </p:nvSpPr>
          <p:spPr>
            <a:xfrm>
              <a:off x="7508938" y="3232433"/>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25.2%</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7" name="타원 66">
              <a:extLst>
                <a:ext uri="{FF2B5EF4-FFF2-40B4-BE49-F238E27FC236}">
                  <a16:creationId xmlns:a16="http://schemas.microsoft.com/office/drawing/2014/main" id="{08D9037C-5A5C-440A-A3BD-F9C69AA3ED53}"/>
                </a:ext>
              </a:extLst>
            </p:cNvPr>
            <p:cNvSpPr/>
            <p:nvPr/>
          </p:nvSpPr>
          <p:spPr>
            <a:xfrm>
              <a:off x="7518962" y="3460306"/>
              <a:ext cx="555010" cy="154627"/>
            </a:xfrm>
            <a:prstGeom prst="ellipse">
              <a:avLst/>
            </a:prstGeom>
            <a:solidFill>
              <a:schemeClr val="accent5">
                <a:lumMod val="20000"/>
                <a:lumOff val="80000"/>
              </a:schemeClr>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700" i="1" dirty="0">
                  <a:solidFill>
                    <a:srgbClr val="00338D"/>
                  </a:solidFill>
                  <a:latin typeface="Arial"/>
                </a:rPr>
                <a:t>16.8</a:t>
              </a:r>
              <a:r>
                <a:rPr kumimoji="0" lang="en-US" altLang="ko-KR" sz="700" b="0" i="1" u="none" strike="noStrike" kern="1200" cap="none" spc="0" normalizeH="0" baseline="0" noProof="0" dirty="0">
                  <a:ln>
                    <a:noFill/>
                  </a:ln>
                  <a:solidFill>
                    <a:srgbClr val="00338D"/>
                  </a:solidFill>
                  <a:effectLst/>
                  <a:uLnTx/>
                  <a:uFillTx/>
                  <a:latin typeface="Arial"/>
                  <a:ea typeface="+mn-ea"/>
                  <a:cs typeface="+mn-cs"/>
                </a:rPr>
                <a:t>%</a:t>
              </a:r>
              <a:endParaRPr kumimoji="0" lang="ko-KR" altLang="en-US" sz="700" b="0" i="1" u="none" strike="noStrike" kern="1200" cap="none" spc="0" normalizeH="0" baseline="0" noProof="0" dirty="0">
                <a:ln>
                  <a:noFill/>
                </a:ln>
                <a:solidFill>
                  <a:srgbClr val="00338D"/>
                </a:solidFill>
                <a:effectLst/>
                <a:uLnTx/>
                <a:uFillTx/>
                <a:latin typeface="Arial"/>
                <a:ea typeface="+mn-ea"/>
                <a:cs typeface="+mn-cs"/>
              </a:endParaRPr>
            </a:p>
          </p:txBody>
        </p:sp>
        <p:sp>
          <p:nvSpPr>
            <p:cNvPr id="68" name="직사각형 67">
              <a:extLst>
                <a:ext uri="{FF2B5EF4-FFF2-40B4-BE49-F238E27FC236}">
                  <a16:creationId xmlns:a16="http://schemas.microsoft.com/office/drawing/2014/main" id="{3DA9AF08-70FE-436B-8C24-50322B1F843B}"/>
                </a:ext>
              </a:extLst>
            </p:cNvPr>
            <p:cNvSpPr/>
            <p:nvPr/>
          </p:nvSpPr>
          <p:spPr>
            <a:xfrm>
              <a:off x="7508938" y="2841407"/>
              <a:ext cx="484678" cy="14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00338D"/>
                  </a:solidFill>
                  <a:effectLst/>
                  <a:uLnTx/>
                  <a:uFillTx/>
                  <a:latin typeface="Arial"/>
                  <a:ea typeface="+mn-ea"/>
                  <a:cs typeface="+mn-cs"/>
                </a:rPr>
                <a:t>‘</a:t>
              </a:r>
              <a:r>
                <a:rPr lang="en-US" altLang="ko-KR" sz="700" b="1" dirty="0">
                  <a:solidFill>
                    <a:srgbClr val="00338D"/>
                  </a:solidFill>
                  <a:latin typeface="Arial"/>
                </a:rPr>
                <a:t>19</a:t>
              </a:r>
              <a:endParaRPr kumimoji="0" lang="ko-KR" altLang="en-US" sz="700" b="1" i="0" u="none" strike="noStrike" kern="1200" cap="none" spc="0" normalizeH="0" baseline="0" noProof="0" dirty="0">
                <a:ln>
                  <a:noFill/>
                </a:ln>
                <a:solidFill>
                  <a:srgbClr val="00338D"/>
                </a:solidFill>
                <a:effectLst/>
                <a:uLnTx/>
                <a:uFillTx/>
                <a:latin typeface="Arial"/>
                <a:ea typeface="+mn-ea"/>
                <a:cs typeface="+mn-cs"/>
              </a:endParaRPr>
            </a:p>
          </p:txBody>
        </p:sp>
      </p:grpSp>
      <p:sp>
        <p:nvSpPr>
          <p:cNvPr id="69" name="Text Box 51">
            <a:extLst>
              <a:ext uri="{FF2B5EF4-FFF2-40B4-BE49-F238E27FC236}">
                <a16:creationId xmlns:a16="http://schemas.microsoft.com/office/drawing/2014/main" id="{22640E6B-0CB3-4C74-9ACF-1A56AA9D4469}"/>
              </a:ext>
            </a:extLst>
          </p:cNvPr>
          <p:cNvSpPr txBox="1">
            <a:spLocks noChangeArrowheads="1"/>
          </p:cNvSpPr>
          <p:nvPr/>
        </p:nvSpPr>
        <p:spPr bwMode="auto">
          <a:xfrm>
            <a:off x="5382285" y="6088413"/>
            <a:ext cx="3854314" cy="225817"/>
          </a:xfrm>
          <a:prstGeom prst="rect">
            <a:avLst/>
          </a:prstGeom>
          <a:noFill/>
          <a:ln w="6350">
            <a:noFill/>
            <a:miter lim="800000"/>
            <a:headEnd/>
            <a:tailEnd/>
          </a:ln>
        </p:spPr>
        <p:txBody>
          <a:bodyPr wrap="square" lIns="7200" tIns="7200" rIns="7200" bIns="7200" anchor="ctr" anchorCtr="0">
            <a:spAutoFit/>
          </a:bodyPr>
          <a:lstStyle/>
          <a:p>
            <a:pPr marL="476250" lvl="0" indent="-476250" defTabSz="762000">
              <a:lnSpc>
                <a:spcPct val="120000"/>
              </a:lnSpc>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a:p>
            <a:pPr marL="476250" lvl="0" indent="-476250" defTabSz="762000">
              <a:lnSpc>
                <a:spcPct val="120000"/>
              </a:lnSpc>
              <a:tabLst>
                <a:tab pos="676275" algn="l"/>
              </a:tabLst>
              <a:defRPr/>
            </a:pPr>
            <a:r>
              <a:rPr lang="en-US" altLang="ko-KR" sz="600" i="1" dirty="0">
                <a:solidFill>
                  <a:srgbClr val="00338D"/>
                </a:solidFill>
                <a:latin typeface="Arial" panose="020B0604020202020204" pitchFamily="34" charset="0"/>
                <a:cs typeface="Arial" panose="020B0604020202020204" pitchFamily="34" charset="0"/>
              </a:rPr>
              <a:t>Note: D/S</a:t>
            </a:r>
            <a:r>
              <a:rPr lang="ko-KR" altLang="en-US" sz="600" i="1" dirty="0">
                <a:solidFill>
                  <a:srgbClr val="00338D"/>
                </a:solidFill>
                <a:latin typeface="Arial" panose="020B0604020202020204" pitchFamily="34" charset="0"/>
                <a:cs typeface="Arial" panose="020B0604020202020204" pitchFamily="34" charset="0"/>
              </a:rPr>
              <a:t>부문 본사의 경우 </a:t>
            </a:r>
            <a:r>
              <a:rPr lang="en-US" altLang="ko-KR" sz="600" i="1" dirty="0">
                <a:solidFill>
                  <a:srgbClr val="00338D"/>
                </a:solidFill>
                <a:latin typeface="Arial" panose="020B0604020202020204" pitchFamily="34" charset="0"/>
                <a:cs typeface="Arial" panose="020B0604020202020204" pitchFamily="34" charset="0"/>
              </a:rPr>
              <a:t>2019</a:t>
            </a:r>
            <a:r>
              <a:rPr lang="ko-KR" altLang="en-US" sz="600" i="1" dirty="0">
                <a:solidFill>
                  <a:srgbClr val="00338D"/>
                </a:solidFill>
                <a:latin typeface="Arial" panose="020B0604020202020204" pitchFamily="34" charset="0"/>
                <a:cs typeface="Arial" panose="020B0604020202020204" pitchFamily="34" charset="0"/>
              </a:rPr>
              <a:t>년 </a:t>
            </a:r>
            <a:r>
              <a:rPr lang="en-US" altLang="ko-KR" sz="600" i="1" dirty="0">
                <a:solidFill>
                  <a:srgbClr val="00338D"/>
                </a:solidFill>
                <a:latin typeface="Arial" panose="020B0604020202020204" pitchFamily="34" charset="0"/>
                <a:cs typeface="Arial" panose="020B0604020202020204" pitchFamily="34" charset="0"/>
              </a:rPr>
              <a:t>7</a:t>
            </a:r>
            <a:r>
              <a:rPr lang="ko-KR" altLang="en-US" sz="600" i="1" dirty="0">
                <a:solidFill>
                  <a:srgbClr val="00338D"/>
                </a:solidFill>
                <a:latin typeface="Arial" panose="020B0604020202020204" pitchFamily="34" charset="0"/>
                <a:cs typeface="Arial" panose="020B0604020202020204" pitchFamily="34" charset="0"/>
              </a:rPr>
              <a:t>월부터 구분회계를 실시하여 정확한 부문별 손익 금액과 오차가 있을 수 있음</a:t>
            </a:r>
            <a:r>
              <a:rPr lang="en-US" altLang="ko-KR" sz="600" i="1" dirty="0">
                <a:solidFill>
                  <a:srgbClr val="00338D"/>
                </a:solidFill>
                <a:latin typeface="Arial" panose="020B0604020202020204" pitchFamily="34" charset="0"/>
                <a:cs typeface="Arial" panose="020B0604020202020204" pitchFamily="34" charset="0"/>
              </a:rPr>
              <a:t>.</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graphicFrame>
        <p:nvGraphicFramePr>
          <p:cNvPr id="70" name="Chart3">
            <a:extLst>
              <a:ext uri="{FF2B5EF4-FFF2-40B4-BE49-F238E27FC236}">
                <a16:creationId xmlns:a16="http://schemas.microsoft.com/office/drawing/2014/main" id="{8D078C4B-C592-4A6D-9A07-D0F141027478}"/>
              </a:ext>
            </a:extLst>
          </p:cNvPr>
          <p:cNvGraphicFramePr>
            <a:graphicFrameLocks/>
          </p:cNvGraphicFramePr>
          <p:nvPr>
            <p:extLst>
              <p:ext uri="{D42A27DB-BD31-4B8C-83A1-F6EECF244321}">
                <p14:modId xmlns:p14="http://schemas.microsoft.com/office/powerpoint/2010/main" val="1777534581"/>
              </p:ext>
            </p:extLst>
          </p:nvPr>
        </p:nvGraphicFramePr>
        <p:xfrm>
          <a:off x="288747" y="2658743"/>
          <a:ext cx="6174325" cy="139945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1" name="Chart4">
            <a:extLst>
              <a:ext uri="{FF2B5EF4-FFF2-40B4-BE49-F238E27FC236}">
                <a16:creationId xmlns:a16="http://schemas.microsoft.com/office/drawing/2014/main" id="{E6BF99FF-82EA-4727-A94F-DE6B84F895D8}"/>
              </a:ext>
            </a:extLst>
          </p:cNvPr>
          <p:cNvGraphicFramePr>
            <a:graphicFrameLocks/>
          </p:cNvGraphicFramePr>
          <p:nvPr>
            <p:extLst>
              <p:ext uri="{D42A27DB-BD31-4B8C-83A1-F6EECF244321}">
                <p14:modId xmlns:p14="http://schemas.microsoft.com/office/powerpoint/2010/main" val="3597202678"/>
              </p:ext>
            </p:extLst>
          </p:nvPr>
        </p:nvGraphicFramePr>
        <p:xfrm>
          <a:off x="302357" y="5019116"/>
          <a:ext cx="5662613" cy="160810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5029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body" sz="quarter" idx="4294967295"/>
          </p:nvPr>
        </p:nvSpPr>
        <p:spPr bwMode="auto">
          <a:xfrm>
            <a:off x="488956" y="1593915"/>
            <a:ext cx="4608513" cy="4362748"/>
          </a:xfrm>
          <a:prstGeom prst="rect">
            <a:avLst/>
          </a:prstGeom>
        </p:spPr>
        <p:txBody>
          <a:bodyPr lIns="0" tIns="46038" rIns="0" bIns="46038"/>
          <a:lstStyle/>
          <a:p>
            <a:pPr>
              <a:spcBef>
                <a:spcPct val="0"/>
              </a:spcBef>
              <a:defRPr/>
            </a:pPr>
            <a:endParaRPr lang="ko-KR" altLang="en-US" b="0" dirty="0">
              <a:solidFill>
                <a:schemeClr val="tx1"/>
              </a:solidFill>
              <a:latin typeface="맑은 고딕" panose="020B0503020000020004" pitchFamily="50" charset="-127"/>
              <a:ea typeface="맑은 고딕" panose="020B0503020000020004" pitchFamily="50" charset="-127"/>
            </a:endParaRPr>
          </a:p>
          <a:p>
            <a:pPr>
              <a:spcBef>
                <a:spcPct val="0"/>
              </a:spcBef>
              <a:defRPr/>
            </a:pPr>
            <a:r>
              <a:rPr lang="en-US" altLang="ko-KR" b="0" dirty="0">
                <a:solidFill>
                  <a:schemeClr val="tx1"/>
                </a:solidFill>
                <a:latin typeface="맑은 고딕" panose="020B0503020000020004" pitchFamily="50" charset="-127"/>
                <a:ea typeface="맑은 고딕" panose="020B0503020000020004" pitchFamily="50" charset="-127"/>
              </a:rPr>
              <a:t>2021</a:t>
            </a:r>
            <a:r>
              <a:rPr lang="ko-KR" altLang="en-US" b="0" dirty="0">
                <a:solidFill>
                  <a:schemeClr val="tx1"/>
                </a:solidFill>
                <a:latin typeface="맑은 고딕" panose="020B0503020000020004" pitchFamily="50" charset="-127"/>
                <a:ea typeface="맑은 고딕" panose="020B0503020000020004" pitchFamily="50" charset="-127"/>
              </a:rPr>
              <a:t>년 </a:t>
            </a:r>
            <a:r>
              <a:rPr lang="en-US" altLang="ko-KR" b="0" dirty="0">
                <a:solidFill>
                  <a:schemeClr val="tx1"/>
                </a:solidFill>
                <a:latin typeface="맑은 고딕" panose="020B0503020000020004" pitchFamily="50" charset="-127"/>
                <a:ea typeface="맑은 고딕" panose="020B0503020000020004" pitchFamily="50" charset="-127"/>
              </a:rPr>
              <a:t>3</a:t>
            </a:r>
            <a:r>
              <a:rPr lang="ko-KR" altLang="en-US" b="0" dirty="0">
                <a:solidFill>
                  <a:schemeClr val="tx1"/>
                </a:solidFill>
                <a:latin typeface="맑은 고딕" panose="020B0503020000020004" pitchFamily="50" charset="-127"/>
                <a:ea typeface="맑은 고딕" panose="020B0503020000020004" pitchFamily="50" charset="-127"/>
              </a:rPr>
              <a:t>월</a:t>
            </a:r>
          </a:p>
          <a:p>
            <a:pPr>
              <a:spcBef>
                <a:spcPct val="0"/>
              </a:spcBef>
              <a:defRPr/>
            </a:pPr>
            <a:endParaRPr lang="ko-KR" altLang="en-US" b="0" dirty="0">
              <a:solidFill>
                <a:schemeClr val="tx1"/>
              </a:solidFill>
              <a:latin typeface="맑은 고딕" panose="020B0503020000020004" pitchFamily="50" charset="-127"/>
              <a:ea typeface="맑은 고딕" panose="020B0503020000020004" pitchFamily="50" charset="-127"/>
            </a:endParaRPr>
          </a:p>
          <a:p>
            <a:pPr>
              <a:spcBef>
                <a:spcPct val="0"/>
              </a:spcBef>
              <a:defRPr/>
            </a:pPr>
            <a:r>
              <a:rPr lang="ko-KR" altLang="en-US" b="0" dirty="0">
                <a:solidFill>
                  <a:schemeClr val="tx1"/>
                </a:solidFill>
                <a:latin typeface="맑은 고딕" panose="020B0503020000020004" pitchFamily="50" charset="-127"/>
                <a:ea typeface="맑은 고딕" panose="020B0503020000020004" pitchFamily="50" charset="-127"/>
              </a:rPr>
              <a:t>대표이사 귀하</a:t>
            </a:r>
          </a:p>
          <a:p>
            <a:pPr algn="just">
              <a:spcBef>
                <a:spcPct val="80000"/>
              </a:spcBef>
              <a:buClr>
                <a:srgbClr val="003399"/>
              </a:buClr>
              <a:buSzPct val="85000"/>
              <a:defRPr/>
            </a:pPr>
            <a:r>
              <a:rPr lang="ko-KR" altLang="en-US" b="0" dirty="0" err="1">
                <a:solidFill>
                  <a:schemeClr val="tx1"/>
                </a:solidFill>
                <a:latin typeface="맑은 고딕" panose="020B0503020000020004" pitchFamily="50" charset="-127"/>
                <a:ea typeface="맑은 고딕" panose="020B0503020000020004" pitchFamily="50" charset="-127"/>
              </a:rPr>
              <a:t>삼정회계법인</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이하”</a:t>
            </a: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은</a:t>
            </a:r>
            <a:r>
              <a:rPr lang="en-US" altLang="ko-KR" b="0" dirty="0">
                <a:solidFill>
                  <a:srgbClr val="FF0000"/>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㈜두산 산업차량 사업부</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err="1">
                <a:solidFill>
                  <a:schemeClr val="tx1"/>
                </a:solidFill>
                <a:latin typeface="맑은 고딕" panose="020B0503020000020004" pitchFamily="50" charset="-127"/>
                <a:ea typeface="맑은 고딕" panose="020B0503020000020004" pitchFamily="50" charset="-127"/>
              </a:rPr>
              <a:t>사업부”라</a:t>
            </a:r>
            <a:r>
              <a:rPr lang="ko-KR" altLang="en-US" b="0" dirty="0">
                <a:solidFill>
                  <a:schemeClr val="tx1"/>
                </a:solidFill>
                <a:latin typeface="맑은 고딕" panose="020B0503020000020004" pitchFamily="50" charset="-127"/>
                <a:ea typeface="맑은 고딕" panose="020B0503020000020004" pitchFamily="50" charset="-127"/>
              </a:rPr>
              <a:t> 함</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의 매각을 위한 ㈜두산</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이하 “고객” 또는 “</a:t>
            </a:r>
            <a:r>
              <a:rPr lang="ko-KR" altLang="en-US" b="0" dirty="0" err="1">
                <a:solidFill>
                  <a:schemeClr val="tx1"/>
                </a:solidFill>
                <a:latin typeface="맑은 고딕" panose="020B0503020000020004" pitchFamily="50" charset="-127"/>
                <a:ea typeface="맑은 고딕" panose="020B0503020000020004" pitchFamily="50" charset="-127"/>
              </a:rPr>
              <a:t>귀사”라</a:t>
            </a:r>
            <a:r>
              <a:rPr lang="ko-KR" altLang="en-US" b="0" dirty="0">
                <a:solidFill>
                  <a:schemeClr val="tx1"/>
                </a:solidFill>
                <a:latin typeface="맑은 고딕" panose="020B0503020000020004" pitchFamily="50" charset="-127"/>
                <a:ea typeface="맑은 고딕" panose="020B0503020000020004" pitchFamily="50" charset="-127"/>
              </a:rPr>
              <a:t> 함</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의 재무실사를 지원하는 용역을 수행하였습니다</a:t>
            </a:r>
            <a:r>
              <a:rPr lang="en-US" altLang="ko-KR" b="0" dirty="0">
                <a:solidFill>
                  <a:schemeClr val="tx1"/>
                </a:solidFill>
                <a:latin typeface="맑은 고딕" panose="020B0503020000020004" pitchFamily="50" charset="-127"/>
                <a:ea typeface="맑은 고딕" panose="020B0503020000020004" pitchFamily="50" charset="-127"/>
              </a:rPr>
              <a:t>. </a:t>
            </a:r>
            <a:endParaRPr lang="ko-KR" altLang="en-US" b="0" dirty="0">
              <a:solidFill>
                <a:schemeClr val="tx1"/>
              </a:solidFill>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가 수행한 용역의 목적은 고객의 대상 사업부에 대한 재무실사를 지원하는 것이었습니다</a:t>
            </a:r>
            <a:r>
              <a:rPr lang="en-US" altLang="ko-KR" b="0" dirty="0">
                <a:solidFill>
                  <a:schemeClr val="tx1"/>
                </a:solidFill>
                <a:latin typeface="맑은 고딕" panose="020B0503020000020004" pitchFamily="50" charset="-127"/>
                <a:ea typeface="맑은 고딕" panose="020B0503020000020004" pitchFamily="50" charset="-127"/>
              </a:rPr>
              <a:t>. </a:t>
            </a:r>
            <a:endParaRPr lang="ko-KR" altLang="en-US" b="0" dirty="0">
              <a:solidFill>
                <a:schemeClr val="tx1"/>
              </a:solidFill>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의 용역은 고객에 대한 모든 중요한 사항들을 언급하는 것은 아니며</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혹시 있을지도 모르는 자료의 오류</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부정</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불법행위에 대한 정보를 모두 언급하지는 아니합니다</a:t>
            </a:r>
            <a:r>
              <a:rPr lang="en-US" altLang="ko-KR" b="0" dirty="0">
                <a:solidFill>
                  <a:schemeClr val="tx1"/>
                </a:solidFill>
                <a:latin typeface="맑은 고딕" panose="020B0503020000020004" pitchFamily="50" charset="-127"/>
                <a:ea typeface="맑은 고딕" panose="020B0503020000020004" pitchFamily="50" charset="-127"/>
              </a:rPr>
              <a:t>. </a:t>
            </a:r>
            <a:endParaRPr lang="ko-KR" altLang="en-US" b="0" dirty="0">
              <a:solidFill>
                <a:schemeClr val="tx1"/>
              </a:solidFill>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는 고객에게 용역계약서상 용역의 목적 또는 다른 어떠한 목적으로도 </a:t>
            </a: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가 제공한 용역의 절차상의 충분성에 대해 어떠한 보장도 하지 아니합니다</a:t>
            </a:r>
            <a:r>
              <a:rPr lang="en-US" altLang="ko-KR" b="0" dirty="0">
                <a:solidFill>
                  <a:schemeClr val="tx1"/>
                </a:solidFill>
                <a:latin typeface="맑은 고딕" panose="020B0503020000020004" pitchFamily="50" charset="-127"/>
                <a:ea typeface="맑은 고딕" panose="020B0503020000020004" pitchFamily="50" charset="-127"/>
              </a:rPr>
              <a:t>. </a:t>
            </a:r>
          </a:p>
          <a:p>
            <a:pPr algn="just">
              <a:spcBef>
                <a:spcPct val="80000"/>
              </a:spcBef>
              <a:buClr>
                <a:srgbClr val="003399"/>
              </a:buClr>
              <a:buSzPct val="85000"/>
              <a:defRPr/>
            </a:pPr>
            <a:r>
              <a:rPr lang="ko-KR" altLang="en-US" b="0" dirty="0">
                <a:solidFill>
                  <a:schemeClr val="tx1"/>
                </a:solidFill>
                <a:latin typeface="맑은 고딕" panose="020B0503020000020004" pitchFamily="50" charset="-127"/>
                <a:ea typeface="맑은 고딕" panose="020B0503020000020004" pitchFamily="50" charset="-127"/>
              </a:rPr>
              <a:t>본 용역의 주요 업무범위는 제공된 재무정보를 파악하고</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분석하고</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주요사항을 언급하는 것이었습니다</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 본 용역의 업무 범위는 용역계약서의 </a:t>
            </a:r>
            <a:r>
              <a:rPr lang="en-US" altLang="ko-KR" b="0" dirty="0">
                <a:solidFill>
                  <a:schemeClr val="tx1"/>
                </a:solidFill>
                <a:latin typeface="맑은 고딕" panose="020B0503020000020004" pitchFamily="50" charset="-127"/>
                <a:ea typeface="맑은 고딕" panose="020B0503020000020004" pitchFamily="50" charset="-127"/>
              </a:rPr>
              <a:t>Appendix I</a:t>
            </a:r>
            <a:r>
              <a:rPr lang="ko-KR" altLang="en-US" b="0" dirty="0">
                <a:solidFill>
                  <a:schemeClr val="tx1"/>
                </a:solidFill>
                <a:latin typeface="맑은 고딕" panose="020B0503020000020004" pitchFamily="50" charset="-127"/>
                <a:ea typeface="맑은 고딕" panose="020B0503020000020004" pitchFamily="50" charset="-127"/>
              </a:rPr>
              <a:t>에 포함되어 있습니다</a:t>
            </a:r>
            <a:r>
              <a:rPr lang="en-US" altLang="ko-KR" b="0" dirty="0">
                <a:solidFill>
                  <a:schemeClr val="tx1"/>
                </a:solidFill>
                <a:latin typeface="맑은 고딕" panose="020B0503020000020004" pitchFamily="50" charset="-127"/>
                <a:ea typeface="맑은 고딕" panose="020B0503020000020004" pitchFamily="50" charset="-127"/>
              </a:rPr>
              <a:t>.</a:t>
            </a:r>
            <a:endParaRPr lang="ko-KR" altLang="en-US" b="0" dirty="0">
              <a:solidFill>
                <a:schemeClr val="tx1"/>
              </a:solidFill>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의 보고서는 그 특성상</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고객의 사업부 평가에 대한 지원의 목적 외에는 적합하지 않을 수 있으므로</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고객의 내부 목적으로만 사용이 제한됩니다</a:t>
            </a:r>
            <a:r>
              <a:rPr lang="en-US" altLang="ko-KR" b="0" dirty="0">
                <a:solidFill>
                  <a:schemeClr val="tx1"/>
                </a:solidFill>
                <a:latin typeface="맑은 고딕" panose="020B0503020000020004" pitchFamily="50" charset="-127"/>
                <a:ea typeface="맑은 고딕" panose="020B0503020000020004" pitchFamily="50" charset="-127"/>
              </a:rPr>
              <a:t>. </a:t>
            </a:r>
            <a:r>
              <a:rPr lang="ko-KR" altLang="en-US" b="0" dirty="0">
                <a:solidFill>
                  <a:schemeClr val="tx1"/>
                </a:solidFill>
                <a:latin typeface="맑은 고딕" panose="020B0503020000020004" pitchFamily="50" charset="-127"/>
                <a:ea typeface="맑은 고딕" panose="020B0503020000020004" pitchFamily="50" charset="-127"/>
              </a:rPr>
              <a:t>따라서 계약서에 언급되어 있는 경우를 제외하고 </a:t>
            </a: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 보고서의 전체 또는 일부가 </a:t>
            </a:r>
            <a:r>
              <a:rPr lang="en-US" altLang="ko-KR" b="0" dirty="0">
                <a:solidFill>
                  <a:schemeClr val="tx1"/>
                </a:solidFill>
                <a:latin typeface="맑은 고딕" panose="020B0503020000020004" pitchFamily="50" charset="-127"/>
                <a:ea typeface="맑은 고딕" panose="020B0503020000020004" pitchFamily="50" charset="-127"/>
              </a:rPr>
              <a:t>KPMG</a:t>
            </a:r>
            <a:r>
              <a:rPr lang="ko-KR" altLang="en-US" b="0" dirty="0">
                <a:solidFill>
                  <a:schemeClr val="tx1"/>
                </a:solidFill>
                <a:latin typeface="맑은 고딕" panose="020B0503020000020004" pitchFamily="50" charset="-127"/>
                <a:ea typeface="맑은 고딕" panose="020B0503020000020004" pitchFamily="50" charset="-127"/>
              </a:rPr>
              <a:t>의 사전서면 동의 없이 고객 이외의 제 </a:t>
            </a:r>
            <a:r>
              <a:rPr lang="en-US" altLang="ko-KR" b="0" dirty="0">
                <a:solidFill>
                  <a:schemeClr val="tx1"/>
                </a:solidFill>
                <a:latin typeface="맑은 고딕" panose="020B0503020000020004" pitchFamily="50" charset="-127"/>
                <a:ea typeface="맑은 고딕" panose="020B0503020000020004" pitchFamily="50" charset="-127"/>
              </a:rPr>
              <a:t>3</a:t>
            </a:r>
            <a:r>
              <a:rPr lang="ko-KR" altLang="en-US" b="0" dirty="0">
                <a:solidFill>
                  <a:schemeClr val="tx1"/>
                </a:solidFill>
                <a:latin typeface="맑은 고딕" panose="020B0503020000020004" pitchFamily="50" charset="-127"/>
                <a:ea typeface="맑은 고딕" panose="020B0503020000020004" pitchFamily="50" charset="-127"/>
              </a:rPr>
              <a:t>자에게 제공 또는 열람 되어서는 안됩니다</a:t>
            </a:r>
            <a:r>
              <a:rPr lang="en-US" altLang="ko-KR" b="0" dirty="0">
                <a:solidFill>
                  <a:schemeClr val="tx1"/>
                </a:solidFill>
                <a:latin typeface="맑은 고딕" panose="020B0503020000020004" pitchFamily="50" charset="-127"/>
                <a:ea typeface="맑은 고딕" panose="020B0503020000020004" pitchFamily="50" charset="-127"/>
              </a:rPr>
              <a:t>.</a:t>
            </a:r>
            <a:endParaRPr lang="ko-KR" altLang="en-US" b="0" dirty="0">
              <a:solidFill>
                <a:schemeClr val="tx1"/>
              </a:solidFill>
              <a:latin typeface="맑은 고딕" panose="020B0503020000020004" pitchFamily="50" charset="-127"/>
              <a:ea typeface="맑은 고딕" panose="020B0503020000020004" pitchFamily="50" charset="-127"/>
            </a:endParaRPr>
          </a:p>
        </p:txBody>
      </p:sp>
      <p:sp>
        <p:nvSpPr>
          <p:cNvPr id="8" name="Rectangle 2"/>
          <p:cNvSpPr>
            <a:spLocks noGrp="1" noChangeArrowheads="1"/>
          </p:cNvSpPr>
          <p:nvPr>
            <p:ph type="body" sz="half" idx="4294967295"/>
          </p:nvPr>
        </p:nvSpPr>
        <p:spPr>
          <a:xfrm>
            <a:off x="401671" y="832919"/>
            <a:ext cx="3570288" cy="1243670"/>
          </a:xfrm>
        </p:spPr>
        <p:txBody>
          <a:bodyPr lIns="92075" tIns="46038" rIns="92075" bIns="46038">
            <a:noAutofit/>
          </a:bodyPr>
          <a:lstStyle/>
          <a:p>
            <a:pPr eaLnBrk="1" hangingPunct="1">
              <a:lnSpc>
                <a:spcPts val="1000"/>
              </a:lnSpc>
              <a:spcBef>
                <a:spcPct val="0"/>
              </a:spcBef>
              <a:defRPr/>
            </a:pPr>
            <a:endParaRPr lang="en-US" altLang="ko-KR" b="0" dirty="0">
              <a:solidFill>
                <a:schemeClr val="tx1"/>
              </a:solidFill>
              <a:latin typeface="맑은 고딕" panose="020B0503020000020004" pitchFamily="50" charset="-127"/>
              <a:ea typeface="맑은 고딕" panose="020B0503020000020004" pitchFamily="50" charset="-127"/>
            </a:endParaRPr>
          </a:p>
          <a:p>
            <a:pPr eaLnBrk="1" hangingPunct="1">
              <a:lnSpc>
                <a:spcPts val="1000"/>
              </a:lnSpc>
              <a:spcBef>
                <a:spcPct val="0"/>
              </a:spcBef>
              <a:defRPr/>
            </a:pPr>
            <a:endParaRPr lang="en-US" altLang="ko-KR" b="0" dirty="0">
              <a:solidFill>
                <a:schemeClr val="tx1"/>
              </a:solidFill>
              <a:latin typeface="맑은 고딕" panose="020B0503020000020004" pitchFamily="50" charset="-127"/>
              <a:ea typeface="맑은 고딕" panose="020B0503020000020004" pitchFamily="50" charset="-127"/>
            </a:endParaRPr>
          </a:p>
          <a:p>
            <a:pPr>
              <a:lnSpc>
                <a:spcPts val="1000"/>
              </a:lnSpc>
              <a:spcBef>
                <a:spcPct val="0"/>
              </a:spcBef>
              <a:defRPr/>
            </a:pPr>
            <a:endParaRPr lang="en-US" altLang="ko-KR" b="0" dirty="0">
              <a:solidFill>
                <a:schemeClr val="tx1"/>
              </a:solidFill>
              <a:latin typeface="맑은 고딕" panose="020B0503020000020004" pitchFamily="50" charset="-127"/>
              <a:ea typeface="맑은 고딕" panose="020B0503020000020004" pitchFamily="50" charset="-127"/>
            </a:endParaRPr>
          </a:p>
        </p:txBody>
      </p:sp>
      <p:sp>
        <p:nvSpPr>
          <p:cNvPr id="9" name="텍스트 개체 틀 7"/>
          <p:cNvSpPr txBox="1">
            <a:spLocks/>
          </p:cNvSpPr>
          <p:nvPr/>
        </p:nvSpPr>
        <p:spPr>
          <a:xfrm>
            <a:off x="5520908" y="1931244"/>
            <a:ext cx="4113632" cy="3915764"/>
          </a:xfrm>
          <a:prstGeom prst="rect">
            <a:avLst/>
          </a:prstGeom>
          <a:ln>
            <a:solidFill>
              <a:schemeClr val="bg1">
                <a:lumMod val="75000"/>
              </a:schemeClr>
            </a:solidFill>
          </a:ln>
        </p:spPr>
        <p:txBody>
          <a:bodyPr rtlCol="0">
            <a:noAutofit/>
          </a:bodyPr>
          <a:lstStyle/>
          <a:p>
            <a:pPr marL="0" marR="0" lvl="0" indent="0" algn="l"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ko-KR" altLang="en-US" sz="900" b="1"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보고서 이용에 관한 고지</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는 </a:t>
            </a:r>
            <a:r>
              <a:rPr kumimoji="0" lang="ko-KR" altLang="en-US" sz="800" b="0"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본 용역을 </a:t>
            </a:r>
            <a:r>
              <a:rPr kumimoji="0" lang="en-US" altLang="ko-KR" sz="800" b="0"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2021</a:t>
            </a:r>
            <a:r>
              <a:rPr kumimoji="0" lang="ko-KR" altLang="en-US" sz="800" b="0"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년 </a:t>
            </a:r>
            <a:r>
              <a:rPr kumimoji="0" lang="en-US" altLang="ko-KR" sz="800" b="0"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1</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월</a:t>
            </a:r>
            <a:r>
              <a:rPr kumimoji="0" lang="ko-KR" altLang="en-US" sz="800" b="0" i="0" u="none" strike="noStrike" kern="1200" cap="none" spc="0" normalizeH="0" noProof="0" dirty="0">
                <a:ln>
                  <a:noFill/>
                </a:ln>
                <a:effectLst/>
                <a:uLnTx/>
                <a:uFillTx/>
                <a:latin typeface="Arial" pitchFamily="34" charset="0"/>
                <a:ea typeface="맑은 고딕" pitchFamily="50" charset="-127"/>
                <a:cs typeface="+mn-cs"/>
              </a:rPr>
              <a:t> </a:t>
            </a:r>
            <a:r>
              <a:rPr lang="en-US" altLang="ko-KR" sz="800" dirty="0">
                <a:latin typeface="Arial" pitchFamily="34" charset="0"/>
                <a:ea typeface="맑은 고딕" pitchFamily="50" charset="-127"/>
              </a:rPr>
              <a:t>24</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일부터 </a:t>
            </a:r>
            <a:r>
              <a:rPr kumimoji="0" lang="en-US" altLang="ko-KR" sz="800" b="0" i="0" u="none" strike="noStrike" kern="1200" cap="none" spc="0" normalizeH="0" baseline="0" noProof="0" dirty="0">
                <a:ln>
                  <a:noFill/>
                </a:ln>
                <a:effectLst/>
                <a:uLnTx/>
                <a:uFillTx/>
                <a:latin typeface="Arial" pitchFamily="34" charset="0"/>
                <a:ea typeface="맑은 고딕" pitchFamily="50" charset="-127"/>
                <a:cs typeface="+mn-cs"/>
              </a:rPr>
              <a:t>2021</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년 </a:t>
            </a:r>
            <a:r>
              <a:rPr lang="en-US" altLang="ko-KR" sz="800" dirty="0">
                <a:latin typeface="Arial" pitchFamily="34" charset="0"/>
                <a:ea typeface="맑은 고딕" pitchFamily="50" charset="-127"/>
              </a:rPr>
              <a:t>2</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월</a:t>
            </a:r>
            <a:r>
              <a:rPr kumimoji="0" lang="ko-KR" altLang="en-US" sz="800" b="0" i="0" u="none" strike="noStrike" kern="1200" cap="none" spc="0" normalizeH="0" noProof="0" dirty="0">
                <a:ln>
                  <a:noFill/>
                </a:ln>
                <a:effectLst/>
                <a:uLnTx/>
                <a:uFillTx/>
                <a:latin typeface="Arial" pitchFamily="34" charset="0"/>
                <a:ea typeface="맑은 고딕" pitchFamily="50" charset="-127"/>
                <a:cs typeface="+mn-cs"/>
              </a:rPr>
              <a:t> </a:t>
            </a:r>
            <a:r>
              <a:rPr lang="en-US" altLang="ko-KR" sz="800" noProof="0" dirty="0">
                <a:latin typeface="Arial" pitchFamily="34" charset="0"/>
                <a:ea typeface="맑은 고딕" pitchFamily="50" charset="-127"/>
              </a:rPr>
              <a:t>10</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일까지 수행하였습니다. 따라서, </a:t>
            </a:r>
            <a:r>
              <a:rPr kumimoji="0" lang="en-US" altLang="ko-KR" sz="800" b="0" i="0" u="none" strike="noStrike" kern="1200" cap="none" spc="0" normalizeH="0" baseline="0" noProof="0" dirty="0">
                <a:ln>
                  <a:noFill/>
                </a:ln>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는 </a:t>
            </a:r>
            <a:r>
              <a:rPr kumimoji="0" lang="en-US" altLang="ko-KR" sz="800" b="0" i="0" u="none" strike="noStrike" kern="1200" cap="none" spc="0" normalizeH="0" baseline="0" noProof="0" dirty="0">
                <a:ln>
                  <a:noFill/>
                </a:ln>
                <a:effectLst/>
                <a:uLnTx/>
                <a:uFillTx/>
                <a:latin typeface="Arial" pitchFamily="34" charset="0"/>
                <a:ea typeface="맑은 고딕" pitchFamily="50" charset="-127"/>
                <a:cs typeface="+mn-cs"/>
              </a:rPr>
              <a:t>2021</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년 </a:t>
            </a:r>
            <a:r>
              <a:rPr kumimoji="0" lang="en-US" altLang="ko-KR" sz="800" b="0" i="0" u="none" strike="noStrike" kern="1200" cap="none" spc="0" normalizeH="0" baseline="0" noProof="0" dirty="0">
                <a:ln>
                  <a:noFill/>
                </a:ln>
                <a:effectLst/>
                <a:uLnTx/>
                <a:uFillTx/>
                <a:latin typeface="Arial" pitchFamily="34" charset="0"/>
                <a:ea typeface="맑은 고딕" pitchFamily="50" charset="-127"/>
                <a:cs typeface="+mn-cs"/>
              </a:rPr>
              <a:t>2</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월</a:t>
            </a:r>
            <a:r>
              <a:rPr kumimoji="0" lang="ko-KR" altLang="en-US" sz="800" b="0" i="0" u="none" strike="noStrike" kern="1200" cap="none" spc="0" normalizeH="0" noProof="0" dirty="0">
                <a:ln>
                  <a:noFill/>
                </a:ln>
                <a:effectLst/>
                <a:uLnTx/>
                <a:uFillTx/>
                <a:latin typeface="Arial" pitchFamily="34" charset="0"/>
                <a:ea typeface="맑은 고딕" pitchFamily="50" charset="-127"/>
                <a:cs typeface="+mn-cs"/>
              </a:rPr>
              <a:t> </a:t>
            </a:r>
            <a:r>
              <a:rPr lang="en-US" altLang="ko-KR" sz="800" dirty="0">
                <a:latin typeface="Arial" pitchFamily="34" charset="0"/>
                <a:ea typeface="맑은 고딕" pitchFamily="50" charset="-127"/>
              </a:rPr>
              <a:t>10</a:t>
            </a: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일 이후에 발생하는 사건 및 거래를 반영하기 위해서 본 보고서에 포함된 정보를 수정해야 할 의무를 지지 않습니다.</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ko-KR" altLang="en-US" sz="800" b="0" i="0" u="none" strike="noStrike" kern="1200" cap="none" spc="0" normalizeH="0" baseline="0" noProof="0" dirty="0">
                <a:ln>
                  <a:noFill/>
                </a:ln>
                <a:effectLst/>
                <a:uLnTx/>
                <a:uFillTx/>
                <a:latin typeface="Arial" pitchFamily="34" charset="0"/>
                <a:ea typeface="맑은 고딕" pitchFamily="50" charset="-127"/>
                <a:cs typeface="+mn-cs"/>
              </a:rPr>
              <a:t>이 보고서의 주된 자료는 대상회사에서 제공된 내부정보들입니다</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a:t>
            </a:r>
            <a:r>
              <a:rPr kumimoji="0" lang="en-US" altLang="ko-KR"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이들 정보들의 정확성은 대상회사 경영진의 책임이며 </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는 어떠한 책임도 지지 않습니다. </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는 본 보고서에 제시된 정보들이 용역수행기간 중에 </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에게 제공되어진 다른 정보들과의 일치여부를 신의성실원칙에 입각하여 검토하였습니다.</a:t>
            </a:r>
            <a:r>
              <a:rPr kumimoji="0" lang="ko-KR" altLang="en-US"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그러나 </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는 이들 정보들에 대한 객관성을 검증하기 위하여 다른 증거와 대조하는 등의 절차를 취하지 않았습니다.</a:t>
            </a:r>
            <a:r>
              <a:rPr kumimoji="0" lang="ko-KR" altLang="en-US"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 </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용역의 범위는 감사의 범위와 다르며, 따라서 어떠한 형태의 확신도 제공하지 않습니다.</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이 보고서에 포함된</a:t>
            </a:r>
            <a:r>
              <a:rPr kumimoji="0" lang="ko-KR" altLang="en-US"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a:t>
            </a: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KPMG analysis’</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는 대상회사에서 제공된 정보에 근거하여 본 용역의 특정 목적을 위한 분석을 실시하였음을 의미합니다.</a:t>
            </a:r>
            <a:endPar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endParaRP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r>
              <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QoE</a:t>
            </a:r>
            <a:r>
              <a:rPr kumimoji="0" lang="ko-KR" altLang="en-US"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rPr>
              <a:t>에</a:t>
            </a:r>
            <a:r>
              <a:rPr kumimoji="0" lang="ko-KR" altLang="en-US"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대한 분석은 예시목적으로 제시되었습니다</a:t>
            </a:r>
            <a:r>
              <a:rPr kumimoji="0" lang="en-US" altLang="ko-KR" sz="800" b="0" i="0" u="none" strike="noStrike" kern="1200" cap="none" spc="0" normalizeH="0" noProof="0" dirty="0">
                <a:ln>
                  <a:noFill/>
                </a:ln>
                <a:solidFill>
                  <a:srgbClr val="000000"/>
                </a:solidFill>
                <a:effectLst/>
                <a:uLnTx/>
                <a:uFillTx/>
                <a:latin typeface="Arial" pitchFamily="34" charset="0"/>
                <a:ea typeface="맑은 고딕" pitchFamily="50" charset="-127"/>
                <a:cs typeface="+mn-cs"/>
              </a:rPr>
              <a:t>. </a:t>
            </a:r>
            <a:r>
              <a:rPr lang="ko-KR" altLang="en-US" sz="800" dirty="0">
                <a:solidFill>
                  <a:srgbClr val="000000"/>
                </a:solidFill>
                <a:latin typeface="Arial" pitchFamily="34" charset="0"/>
                <a:ea typeface="맑은 고딕" pitchFamily="50" charset="-127"/>
              </a:rPr>
              <a:t>용역계약서에 따라 업무를 수행하면서 알게 된 </a:t>
            </a:r>
            <a:r>
              <a:rPr lang="en-US" altLang="ko-KR" sz="800" dirty="0">
                <a:solidFill>
                  <a:srgbClr val="000000"/>
                </a:solidFill>
                <a:latin typeface="Arial" pitchFamily="34" charset="0"/>
                <a:ea typeface="맑은 고딕" pitchFamily="50" charset="-127"/>
              </a:rPr>
              <a:t>EBITDA</a:t>
            </a:r>
            <a:r>
              <a:rPr lang="ko-KR" altLang="en-US" sz="800" dirty="0">
                <a:solidFill>
                  <a:srgbClr val="000000"/>
                </a:solidFill>
                <a:latin typeface="Arial" pitchFamily="34" charset="0"/>
                <a:ea typeface="맑은 고딕" pitchFamily="50" charset="-127"/>
              </a:rPr>
              <a:t>의 예외적인 변동이나 왜곡에 대하여 판단하였습니다</a:t>
            </a:r>
            <a:r>
              <a:rPr lang="en-US" altLang="ko-KR" sz="800" dirty="0">
                <a:solidFill>
                  <a:srgbClr val="000000"/>
                </a:solidFill>
                <a:latin typeface="Arial" pitchFamily="34" charset="0"/>
                <a:ea typeface="맑은 고딕" pitchFamily="50" charset="-127"/>
              </a:rPr>
              <a:t>. </a:t>
            </a:r>
            <a:r>
              <a:rPr lang="ko-KR" altLang="en-US" sz="800" dirty="0">
                <a:solidFill>
                  <a:srgbClr val="000000"/>
                </a:solidFill>
                <a:latin typeface="Arial" pitchFamily="34" charset="0"/>
                <a:ea typeface="맑은 고딕" pitchFamily="50" charset="-127"/>
              </a:rPr>
              <a:t> 분석의 내용은 달라질 수 있습니다</a:t>
            </a:r>
            <a:r>
              <a:rPr lang="en-US" altLang="ko-KR" sz="800" dirty="0">
                <a:solidFill>
                  <a:srgbClr val="000000"/>
                </a:solidFill>
                <a:latin typeface="Arial" pitchFamily="34" charset="0"/>
                <a:ea typeface="맑은 고딕" pitchFamily="50" charset="-127"/>
              </a:rPr>
              <a:t>.</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endPar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endParaRPr>
          </a:p>
          <a:p>
            <a:pPr lvl="0">
              <a:defRPr/>
            </a:pP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본 보고서에 포함되어 있는 추정재무정보에 대한 실현은 추정재무정보 작성을 위해 사용된 가정이 계속해서 유효하고 있음을 전제로 하고 있습니다</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이 가정들은 회사의 영업방식</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비용구조 그리고 사업구조의 변화가 있을 때 이를 반영하기 위해 검토되고 수정될 필요가 있습니다</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a:t>
            </a:r>
          </a:p>
          <a:p>
            <a:pPr lvl="0">
              <a:defRPr/>
            </a:pPr>
            <a:endPar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endParaRPr>
          </a:p>
          <a:p>
            <a:pPr lvl="0">
              <a:defRPr/>
            </a:pP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추정재무정보는 미래와 연관되므로</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실제 결과는 이들과 다를 수 있습니다</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이는 미래의 사건이나 상황이 예상한 대로 일어나지 않는 경우가 빈번하기 때문에</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추정 결과와 실제 결과는 차이가 발생할 수 있으며</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 </a:t>
            </a:r>
            <a:r>
              <a:rPr lang="ko-KR" altLang="en-US" sz="800" dirty="0">
                <a:solidFill>
                  <a:srgbClr val="000000"/>
                </a:solidFill>
                <a:latin typeface="Arial" pitchFamily="34" charset="0"/>
                <a:ea typeface="맑은 고딕" panose="020B0503020000020004" pitchFamily="50" charset="-127"/>
                <a:cs typeface="Univers for KPMG" panose="020B0603020202020204" pitchFamily="34" charset="0"/>
              </a:rPr>
              <a:t>그 차이는 중대할 수 있습니다</a:t>
            </a:r>
            <a:r>
              <a:rPr lang="en-US" altLang="ko-KR" sz="800" dirty="0">
                <a:solidFill>
                  <a:srgbClr val="000000"/>
                </a:solidFill>
                <a:latin typeface="Arial" pitchFamily="34" charset="0"/>
                <a:ea typeface="맑은 고딕" panose="020B0503020000020004" pitchFamily="50" charset="-127"/>
                <a:cs typeface="Univers for KPMG" panose="020B0603020202020204" pitchFamily="34" charset="0"/>
              </a:rPr>
              <a:t>.</a:t>
            </a:r>
          </a:p>
          <a:p>
            <a:pPr marL="0" marR="0" lvl="0" indent="0" algn="just" defTabSz="762000" rtl="0" eaLnBrk="1" fontAlgn="auto" latinLnBrk="0" hangingPunct="1">
              <a:lnSpc>
                <a:spcPct val="100000"/>
              </a:lnSpc>
              <a:spcBef>
                <a:spcPct val="80000"/>
              </a:spcBef>
              <a:spcAft>
                <a:spcPts val="0"/>
              </a:spcAft>
              <a:buClr>
                <a:srgbClr val="003399"/>
              </a:buClr>
              <a:buSzPct val="85000"/>
              <a:buFont typeface="Arial" charset="0"/>
              <a:buNone/>
              <a:tabLst/>
              <a:defRPr/>
            </a:pPr>
            <a:endParaRPr kumimoji="0" lang="en-US" altLang="ko-KR" sz="800" b="0" i="0" u="none" strike="noStrike" kern="1200" cap="none" spc="0" normalizeH="0" baseline="0" noProof="0" dirty="0">
              <a:ln>
                <a:noFill/>
              </a:ln>
              <a:solidFill>
                <a:srgbClr val="000000"/>
              </a:solidFill>
              <a:effectLst/>
              <a:uLnTx/>
              <a:uFillTx/>
              <a:latin typeface="Arial" pitchFamily="34" charset="0"/>
              <a:ea typeface="맑은 고딕" pitchFamily="50" charset="-127"/>
              <a:cs typeface="+mn-cs"/>
            </a:endParaRPr>
          </a:p>
        </p:txBody>
      </p:sp>
      <p:sp>
        <p:nvSpPr>
          <p:cNvPr id="10" name="텍스트 개체 틀 20"/>
          <p:cNvSpPr>
            <a:spLocks noGrp="1"/>
          </p:cNvSpPr>
          <p:nvPr>
            <p:ph type="body" sz="quarter" idx="4294967295"/>
          </p:nvPr>
        </p:nvSpPr>
        <p:spPr>
          <a:xfrm>
            <a:off x="3355982" y="392623"/>
            <a:ext cx="1741487" cy="504825"/>
          </a:xfrm>
          <a:prstGeom prst="rect">
            <a:avLst/>
          </a:prstGeom>
        </p:spPr>
        <p:txBody>
          <a:bodyPr>
            <a:noAutofit/>
          </a:bodyPr>
          <a:lstStyle/>
          <a:p>
            <a:pPr marL="0" indent="0" defTabSz="762000">
              <a:spcBef>
                <a:spcPct val="0"/>
              </a:spcBef>
              <a:buClr>
                <a:srgbClr val="003399"/>
              </a:buClr>
              <a:defRPr/>
            </a:pPr>
            <a:r>
              <a:rPr lang="ko-KR" altLang="en-US" sz="800" b="0" dirty="0">
                <a:solidFill>
                  <a:schemeClr val="tx1"/>
                </a:solidFill>
                <a:latin typeface="맑은 고딕" panose="020B0503020000020004" pitchFamily="50" charset="-127"/>
                <a:ea typeface="맑은 고딕" panose="020B0503020000020004" pitchFamily="50" charset="-127"/>
              </a:rPr>
              <a:t>삼정회계법인</a:t>
            </a:r>
            <a:endParaRPr altLang="ko-KR" sz="800" b="0" dirty="0">
              <a:solidFill>
                <a:schemeClr val="tx1"/>
              </a:solidFill>
              <a:latin typeface="맑은 고딕" panose="020B0503020000020004" pitchFamily="50" charset="-127"/>
              <a:ea typeface="맑은 고딕" panose="020B0503020000020004" pitchFamily="50" charset="-127"/>
            </a:endParaRPr>
          </a:p>
          <a:p>
            <a:pPr marL="0" indent="0" defTabSz="762000">
              <a:spcBef>
                <a:spcPct val="0"/>
              </a:spcBef>
              <a:buClr>
                <a:srgbClr val="003399"/>
              </a:buClr>
              <a:defRPr/>
            </a:pPr>
            <a:r>
              <a:rPr lang="ko-KR" altLang="en-US" sz="800" b="0" dirty="0">
                <a:solidFill>
                  <a:schemeClr val="tx1"/>
                </a:solidFill>
                <a:latin typeface="맑은 고딕" panose="020B0503020000020004" pitchFamily="50" charset="-127"/>
                <a:ea typeface="맑은 고딕" panose="020B0503020000020004" pitchFamily="50" charset="-127"/>
              </a:rPr>
              <a:t>서울특별시 강남구 테헤란로 </a:t>
            </a:r>
            <a:r>
              <a:rPr lang="en-US" altLang="ko-KR" sz="800" b="0" dirty="0">
                <a:solidFill>
                  <a:schemeClr val="tx1"/>
                </a:solidFill>
                <a:latin typeface="맑은 고딕" panose="020B0503020000020004" pitchFamily="50" charset="-127"/>
                <a:ea typeface="맑은 고딕" panose="020B0503020000020004" pitchFamily="50" charset="-127"/>
              </a:rPr>
              <a:t>152</a:t>
            </a:r>
            <a:endParaRPr altLang="ko-KR" sz="800" b="0" dirty="0">
              <a:solidFill>
                <a:schemeClr val="tx1"/>
              </a:solidFill>
              <a:latin typeface="맑은 고딕" panose="020B0503020000020004" pitchFamily="50" charset="-127"/>
              <a:ea typeface="맑은 고딕" panose="020B0503020000020004" pitchFamily="50" charset="-127"/>
            </a:endParaRPr>
          </a:p>
          <a:p>
            <a:pPr marL="0" indent="0" defTabSz="762000">
              <a:spcBef>
                <a:spcPct val="0"/>
              </a:spcBef>
              <a:buClr>
                <a:srgbClr val="003399"/>
              </a:buClr>
              <a:defRPr/>
            </a:pPr>
            <a:r>
              <a:rPr lang="ko-KR" altLang="en-US" sz="800" b="0" dirty="0">
                <a:solidFill>
                  <a:schemeClr val="tx1"/>
                </a:solidFill>
                <a:latin typeface="맑은 고딕" panose="020B0503020000020004" pitchFamily="50" charset="-127"/>
                <a:ea typeface="맑은 고딕" panose="020B0503020000020004" pitchFamily="50" charset="-127"/>
              </a:rPr>
              <a:t>강남파이낸스센터 </a:t>
            </a:r>
            <a:r>
              <a:rPr lang="en-US" altLang="ko-KR" sz="800" b="0" dirty="0">
                <a:solidFill>
                  <a:schemeClr val="tx1"/>
                </a:solidFill>
                <a:latin typeface="맑은 고딕" panose="020B0503020000020004" pitchFamily="50" charset="-127"/>
                <a:ea typeface="맑은 고딕" panose="020B0503020000020004" pitchFamily="50" charset="-127"/>
              </a:rPr>
              <a:t>27</a:t>
            </a:r>
            <a:r>
              <a:rPr lang="ko-KR" altLang="en-US" sz="800" b="0" dirty="0">
                <a:solidFill>
                  <a:schemeClr val="tx1"/>
                </a:solidFill>
                <a:latin typeface="맑은 고딕" panose="020B0503020000020004" pitchFamily="50" charset="-127"/>
                <a:ea typeface="맑은 고딕" panose="020B0503020000020004" pitchFamily="50" charset="-127"/>
              </a:rPr>
              <a:t>층 </a:t>
            </a:r>
          </a:p>
          <a:p>
            <a:pPr marL="0" indent="0" defTabSz="762000">
              <a:spcBef>
                <a:spcPct val="0"/>
              </a:spcBef>
              <a:buClr>
                <a:srgbClr val="003399"/>
              </a:buClr>
              <a:defRPr/>
            </a:pPr>
            <a:r>
              <a:rPr lang="en-US" altLang="ko-KR" sz="800" b="0" dirty="0">
                <a:solidFill>
                  <a:schemeClr val="tx1"/>
                </a:solidFill>
                <a:latin typeface="맑은 고딕" panose="020B0503020000020004" pitchFamily="50" charset="-127"/>
                <a:ea typeface="맑은 고딕" panose="020B0503020000020004" pitchFamily="50" charset="-127"/>
              </a:rPr>
              <a:t>06236</a:t>
            </a:r>
            <a:endParaRPr altLang="ko-KR" sz="800" b="0" dirty="0">
              <a:solidFill>
                <a:schemeClr val="tx1"/>
              </a:solidFill>
              <a:latin typeface="맑은 고딕" panose="020B0503020000020004" pitchFamily="50" charset="-127"/>
              <a:ea typeface="맑은 고딕" panose="020B0503020000020004" pitchFamily="50" charset="-127"/>
            </a:endParaRPr>
          </a:p>
          <a:p>
            <a:pPr marL="0" indent="0" defTabSz="762000" eaLnBrk="1" hangingPunct="1">
              <a:spcBef>
                <a:spcPct val="0"/>
              </a:spcBef>
              <a:defRPr/>
            </a:pPr>
            <a:endParaRPr lang="ko-KR" altLang="en-US" sz="800" dirty="0">
              <a:solidFill>
                <a:schemeClr val="tx1"/>
              </a:solidFill>
              <a:latin typeface="맑은 고딕" panose="020B0503020000020004" pitchFamily="50" charset="-127"/>
              <a:ea typeface="맑은 고딕" panose="020B0503020000020004" pitchFamily="50" charset="-127"/>
            </a:endParaRPr>
          </a:p>
        </p:txBody>
      </p:sp>
      <p:sp>
        <p:nvSpPr>
          <p:cNvPr id="12" name="Rectangle 2">
            <a:extLst>
              <a:ext uri="{FF2B5EF4-FFF2-40B4-BE49-F238E27FC236}">
                <a16:creationId xmlns:a16="http://schemas.microsoft.com/office/drawing/2014/main" id="{D51B77F7-080F-4E4B-B79B-5A8AB9709BFE}"/>
              </a:ext>
            </a:extLst>
          </p:cNvPr>
          <p:cNvSpPr txBox="1">
            <a:spLocks noChangeArrowheads="1"/>
          </p:cNvSpPr>
          <p:nvPr/>
        </p:nvSpPr>
        <p:spPr>
          <a:xfrm>
            <a:off x="404606" y="985319"/>
            <a:ext cx="3570288" cy="1243670"/>
          </a:xfrm>
          <a:prstGeom prst="rect">
            <a:avLst/>
          </a:prstGeom>
        </p:spPr>
        <p:txBody>
          <a:bodyPr vert="horz" lIns="92075" tIns="46038" rIns="92075" bIns="46038"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00"/>
              </a:lnSpc>
              <a:spcBef>
                <a:spcPct val="0"/>
              </a:spcBef>
              <a:defRPr/>
            </a:pPr>
            <a:endParaRPr lang="ko-KR" altLang="en-US" b="0" dirty="0">
              <a:solidFill>
                <a:schemeClr val="tx1"/>
              </a:solidFill>
              <a:latin typeface="맑은 고딕" panose="020B0503020000020004" pitchFamily="50" charset="-127"/>
              <a:ea typeface="맑은 고딕" panose="020B0503020000020004" pitchFamily="50" charset="-127"/>
            </a:endParaRPr>
          </a:p>
          <a:p>
            <a:pPr>
              <a:lnSpc>
                <a:spcPts val="1000"/>
              </a:lnSpc>
              <a:spcBef>
                <a:spcPct val="0"/>
              </a:spcBef>
              <a:defRPr/>
            </a:pPr>
            <a:endParaRPr lang="ko-KR" altLang="en-US" b="0" dirty="0">
              <a:solidFill>
                <a:schemeClr val="tx1"/>
              </a:solidFill>
              <a:latin typeface="맑은 고딕" panose="020B0503020000020004" pitchFamily="50" charset="-127"/>
              <a:ea typeface="맑은 고딕" panose="020B0503020000020004" pitchFamily="50" charset="-127"/>
            </a:endParaRPr>
          </a:p>
          <a:p>
            <a:pPr>
              <a:lnSpc>
                <a:spcPts val="1000"/>
              </a:lnSpc>
              <a:spcBef>
                <a:spcPct val="0"/>
              </a:spcBef>
              <a:defRPr/>
            </a:pP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주</a:t>
            </a:r>
            <a:r>
              <a:rPr lang="en-US" altLang="ko-KR" b="0" dirty="0">
                <a:solidFill>
                  <a:schemeClr val="tx1"/>
                </a:solidFill>
                <a:latin typeface="맑은 고딕" panose="020B0503020000020004" pitchFamily="50" charset="-127"/>
                <a:ea typeface="맑은 고딕" panose="020B0503020000020004" pitchFamily="50" charset="-127"/>
              </a:rPr>
              <a:t>)</a:t>
            </a:r>
            <a:r>
              <a:rPr lang="ko-KR" altLang="en-US" b="0" dirty="0">
                <a:solidFill>
                  <a:schemeClr val="tx1"/>
                </a:solidFill>
                <a:latin typeface="맑은 고딕" panose="020B0503020000020004" pitchFamily="50" charset="-127"/>
                <a:ea typeface="맑은 고딕" panose="020B0503020000020004" pitchFamily="50" charset="-127"/>
              </a:rPr>
              <a:t>두산 </a:t>
            </a:r>
          </a:p>
          <a:p>
            <a:pPr>
              <a:lnSpc>
                <a:spcPts val="1000"/>
              </a:lnSpc>
              <a:spcBef>
                <a:spcPct val="0"/>
              </a:spcBef>
              <a:defRPr/>
            </a:pPr>
            <a:r>
              <a:rPr lang="ko-KR" altLang="en-US" b="0" dirty="0">
                <a:solidFill>
                  <a:schemeClr val="tx1"/>
                </a:solidFill>
                <a:latin typeface="맑은 고딕" panose="020B0503020000020004" pitchFamily="50" charset="-127"/>
                <a:ea typeface="맑은 고딕" panose="020B0503020000020004" pitchFamily="50" charset="-127"/>
              </a:rPr>
              <a:t>서울특별시 서울 중구 </a:t>
            </a:r>
            <a:r>
              <a:rPr lang="ko-KR" altLang="en-US" b="0" dirty="0" err="1">
                <a:solidFill>
                  <a:schemeClr val="tx1"/>
                </a:solidFill>
                <a:latin typeface="맑은 고딕" panose="020B0503020000020004" pitchFamily="50" charset="-127"/>
                <a:ea typeface="맑은 고딕" panose="020B0503020000020004" pitchFamily="50" charset="-127"/>
              </a:rPr>
              <a:t>장충단로</a:t>
            </a:r>
            <a:r>
              <a:rPr lang="ko-KR" altLang="en-US" b="0" dirty="0">
                <a:solidFill>
                  <a:schemeClr val="tx1"/>
                </a:solidFill>
                <a:latin typeface="맑은 고딕" panose="020B0503020000020004" pitchFamily="50" charset="-127"/>
                <a:ea typeface="맑은 고딕" panose="020B0503020000020004" pitchFamily="50" charset="-127"/>
              </a:rPr>
              <a:t> </a:t>
            </a:r>
            <a:r>
              <a:rPr lang="en-US" altLang="ko-KR" b="0" dirty="0">
                <a:solidFill>
                  <a:schemeClr val="tx1"/>
                </a:solidFill>
                <a:latin typeface="맑은 고딕" panose="020B0503020000020004" pitchFamily="50" charset="-127"/>
                <a:ea typeface="맑은 고딕" panose="020B0503020000020004" pitchFamily="50" charset="-127"/>
              </a:rPr>
              <a:t>275 </a:t>
            </a:r>
            <a:r>
              <a:rPr lang="ko-KR" altLang="en-US" b="0" dirty="0">
                <a:solidFill>
                  <a:schemeClr val="tx1"/>
                </a:solidFill>
                <a:latin typeface="맑은 고딕" panose="020B0503020000020004" pitchFamily="50" charset="-127"/>
                <a:ea typeface="맑은 고딕" panose="020B0503020000020004" pitchFamily="50" charset="-127"/>
              </a:rPr>
              <a:t>두산타워 </a:t>
            </a:r>
            <a:r>
              <a:rPr lang="en-US" altLang="ko-KR" b="0" dirty="0">
                <a:solidFill>
                  <a:schemeClr val="tx1"/>
                </a:solidFill>
                <a:latin typeface="맑은 고딕" panose="020B0503020000020004" pitchFamily="50" charset="-127"/>
                <a:ea typeface="맑은 고딕" panose="020B0503020000020004" pitchFamily="50" charset="-127"/>
              </a:rPr>
              <a:t>18</a:t>
            </a:r>
            <a:r>
              <a:rPr lang="ko-KR" altLang="en-US" b="0" dirty="0">
                <a:solidFill>
                  <a:schemeClr val="tx1"/>
                </a:solidFill>
                <a:latin typeface="맑은 고딕" panose="020B0503020000020004" pitchFamily="50" charset="-127"/>
                <a:ea typeface="맑은 고딕" panose="020B0503020000020004" pitchFamily="50" charset="-127"/>
              </a:rPr>
              <a:t>층</a:t>
            </a:r>
          </a:p>
        </p:txBody>
      </p:sp>
    </p:spTree>
    <p:extLst>
      <p:ext uri="{BB962C8B-B14F-4D97-AF65-F5344CB8AC3E}">
        <p14:creationId xmlns:p14="http://schemas.microsoft.com/office/powerpoint/2010/main" val="111937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9414F552-C03B-4E8C-B5D1-944F98331FAE}"/>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(2) </a:t>
            </a:r>
            <a:r>
              <a:rPr lang="en-US" altLang="ko-KR" sz="3200" b="1" dirty="0">
                <a:solidFill>
                  <a:srgbClr val="00338D"/>
                </a:solidFill>
                <a:cs typeface="KPMG Extralight"/>
              </a:rPr>
              <a:t>– </a:t>
            </a:r>
            <a:r>
              <a:rPr lang="en-US" altLang="ko-KR" sz="2400" b="1" dirty="0">
                <a:solidFill>
                  <a:srgbClr val="00338D"/>
                </a:solidFill>
                <a:cs typeface="KPMG Extralight"/>
              </a:rPr>
              <a:t>(</a:t>
            </a:r>
            <a:r>
              <a:rPr lang="ko-KR" altLang="en-US" sz="2400" dirty="0">
                <a:solidFill>
                  <a:srgbClr val="00338D"/>
                </a:solidFill>
                <a:cs typeface="KPMG Extralight"/>
              </a:rPr>
              <a:t>연결</a:t>
            </a:r>
            <a:r>
              <a:rPr lang="en-US" altLang="ko-KR" sz="2400" b="1" dirty="0">
                <a:solidFill>
                  <a:srgbClr val="00338D"/>
                </a:solidFill>
                <a:cs typeface="KPMG Extralight"/>
              </a:rPr>
              <a:t>)</a:t>
            </a:r>
            <a:r>
              <a:rPr lang="en-US" altLang="ko-KR" sz="2400" dirty="0">
                <a:solidFill>
                  <a:srgbClr val="00338D"/>
                </a:solidFill>
                <a:cs typeface="KPMG Extralight"/>
              </a:rPr>
              <a:t> </a:t>
            </a:r>
            <a:r>
              <a:rPr lang="ko-KR" altLang="en-US" sz="2400" dirty="0">
                <a:solidFill>
                  <a:srgbClr val="00338D"/>
                </a:solidFill>
                <a:cs typeface="KPMG Extralight"/>
              </a:rPr>
              <a:t>지역별 매출액</a:t>
            </a:r>
            <a:r>
              <a:rPr lang="en-US" altLang="ko-KR" sz="2400" dirty="0">
                <a:solidFill>
                  <a:srgbClr val="00338D"/>
                </a:solidFill>
                <a:cs typeface="KPMG Extralight"/>
              </a:rPr>
              <a:t>, </a:t>
            </a:r>
            <a:r>
              <a:rPr lang="ko-KR" altLang="en-US" sz="2400" dirty="0">
                <a:solidFill>
                  <a:srgbClr val="00338D"/>
                </a:solidFill>
                <a:cs typeface="KPMG Extralight"/>
              </a:rPr>
              <a:t>판매량 및 </a:t>
            </a:r>
            <a:r>
              <a:rPr lang="en-US" altLang="ko-KR" sz="3000" b="1" dirty="0">
                <a:solidFill>
                  <a:srgbClr val="00338D"/>
                </a:solidFill>
                <a:cs typeface="KPMG Extralight"/>
              </a:rPr>
              <a:t>ASP (1/2)</a:t>
            </a:r>
          </a:p>
        </p:txBody>
      </p:sp>
      <p:sp>
        <p:nvSpPr>
          <p:cNvPr id="14" name="직사각형 13">
            <a:extLst>
              <a:ext uri="{FF2B5EF4-FFF2-40B4-BE49-F238E27FC236}">
                <a16:creationId xmlns:a16="http://schemas.microsoft.com/office/drawing/2014/main" id="{866E0D11-26C2-4FDB-9C26-404A17AB9A05}"/>
              </a:ext>
            </a:extLst>
          </p:cNvPr>
          <p:cNvSpPr/>
          <p:nvPr/>
        </p:nvSpPr>
        <p:spPr>
          <a:xfrm>
            <a:off x="415635" y="756762"/>
            <a:ext cx="9077499" cy="870062"/>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lvl="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내수 매출은</a:t>
            </a:r>
            <a:r>
              <a:rPr lang="en-US" altLang="ko-KR" sz="900" dirty="0">
                <a:solidFill>
                  <a:srgbClr val="00338D"/>
                </a:solidFill>
                <a:latin typeface="Arial" panose="020B0604020202020204" pitchFamily="34" charset="0"/>
                <a:ea typeface="맑은 고딕" panose="020B0503020000020004" pitchFamily="50" charset="-127"/>
              </a:rPr>
              <a:t> 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 2019</a:t>
            </a:r>
            <a:r>
              <a:rPr lang="ko-KR" altLang="en-US" sz="900" dirty="0">
                <a:solidFill>
                  <a:srgbClr val="00338D"/>
                </a:solidFill>
                <a:latin typeface="Arial" panose="020B0604020202020204" pitchFamily="34" charset="0"/>
                <a:ea typeface="맑은 고딕" panose="020B0503020000020004" pitchFamily="50" charset="-127"/>
              </a:rPr>
              <a:t>년 디젤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판매량 하락으로 감소하고 있으나 북미</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서유럽 지역의 경우 전동</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디젤</a:t>
            </a:r>
            <a:r>
              <a:rPr lang="en-US" altLang="ko-KR" sz="900" dirty="0">
                <a:solidFill>
                  <a:srgbClr val="00338D"/>
                </a:solidFill>
                <a:latin typeface="Arial" panose="020B0604020202020204" pitchFamily="34" charset="0"/>
                <a:ea typeface="맑은 고딕" panose="020B0503020000020004" pitchFamily="50" charset="-127"/>
              </a:rPr>
              <a:t>, LP </a:t>
            </a:r>
            <a:r>
              <a:rPr lang="ko-KR" altLang="en-US" sz="900" dirty="0">
                <a:solidFill>
                  <a:srgbClr val="00338D"/>
                </a:solidFill>
                <a:latin typeface="Arial" panose="020B0604020202020204" pitchFamily="34" charset="0"/>
                <a:ea typeface="맑은 고딕" panose="020B0503020000020004" pitchFamily="50" charset="-127"/>
              </a:rPr>
              <a:t>전 유형에서 판매량이 증대되어 매출액이 증가하였음</a:t>
            </a:r>
            <a:r>
              <a:rPr lang="en-US" altLang="ko-KR" sz="900" dirty="0">
                <a:solidFill>
                  <a:srgbClr val="00338D"/>
                </a:solidFill>
                <a:latin typeface="Arial" panose="020B0604020202020204" pitchFamily="34" charset="0"/>
                <a:ea typeface="맑은 고딕" panose="020B0503020000020004" pitchFamily="50" charset="-127"/>
              </a:rPr>
              <a:t>.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변동은 판가 인상</a:t>
            </a:r>
            <a:r>
              <a:rPr lang="en-US" altLang="ko-KR" sz="900" dirty="0">
                <a:solidFill>
                  <a:srgbClr val="00338D"/>
                </a:solidFill>
                <a:latin typeface="Arial" panose="020B0604020202020204" pitchFamily="34" charset="0"/>
                <a:ea typeface="맑은 고딕" panose="020B0503020000020004" pitchFamily="50" charset="-127"/>
              </a:rPr>
              <a:t>, DC</a:t>
            </a:r>
            <a:r>
              <a:rPr lang="ko-KR" altLang="en-US" sz="900" dirty="0">
                <a:solidFill>
                  <a:srgbClr val="00338D"/>
                </a:solidFill>
                <a:latin typeface="Arial" panose="020B0604020202020204" pitchFamily="34" charset="0"/>
                <a:ea typeface="맑은 고딕" panose="020B0503020000020004" pitchFamily="50" charset="-127"/>
              </a:rPr>
              <a:t>율 변화</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기종 </a:t>
            </a:r>
            <a:r>
              <a:rPr lang="en-US" altLang="ko-KR" sz="900" dirty="0">
                <a:solidFill>
                  <a:srgbClr val="00338D"/>
                </a:solidFill>
                <a:latin typeface="Arial" panose="020B0604020202020204" pitchFamily="34" charset="0"/>
                <a:ea typeface="맑은 고딕" panose="020B0503020000020004" pitchFamily="50" charset="-127"/>
              </a:rPr>
              <a:t>mix </a:t>
            </a:r>
            <a:r>
              <a:rPr lang="ko-KR" altLang="en-US" sz="900" dirty="0">
                <a:solidFill>
                  <a:srgbClr val="00338D"/>
                </a:solidFill>
                <a:latin typeface="Arial" panose="020B0604020202020204" pitchFamily="34" charset="0"/>
                <a:ea typeface="맑은 고딕" panose="020B0503020000020004" pitchFamily="50" charset="-127"/>
              </a:rPr>
              <a:t>변동 등에 따라 발생하고 있음</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엔진 완성차의 경우 톤 수에 따른 라인업이 다양하여 지역마다 판매 기종 </a:t>
            </a:r>
            <a:r>
              <a:rPr lang="en-US" altLang="ko-KR" sz="900" dirty="0">
                <a:solidFill>
                  <a:srgbClr val="00338D"/>
                </a:solidFill>
                <a:latin typeface="Arial" panose="020B0604020202020204" pitchFamily="34" charset="0"/>
                <a:ea typeface="맑은 고딕" panose="020B0503020000020004" pitchFamily="50" charset="-127"/>
              </a:rPr>
              <a:t>mix</a:t>
            </a:r>
            <a:r>
              <a:rPr lang="ko-KR" altLang="en-US" sz="900" dirty="0">
                <a:solidFill>
                  <a:srgbClr val="00338D"/>
                </a:solidFill>
                <a:latin typeface="Arial" panose="020B0604020202020204" pitchFamily="34" charset="0"/>
                <a:ea typeface="맑은 고딕" panose="020B0503020000020004" pitchFamily="50" charset="-127"/>
              </a:rPr>
              <a:t>에 따른 </a:t>
            </a:r>
            <a:r>
              <a:rPr lang="en-US" altLang="ko-KR" sz="900" dirty="0">
                <a:solidFill>
                  <a:srgbClr val="00338D"/>
                </a:solidFill>
                <a:latin typeface="Arial" panose="020B0604020202020204" pitchFamily="34" charset="0"/>
                <a:ea typeface="맑은 고딕" panose="020B0503020000020004" pitchFamily="50" charset="-127"/>
              </a:rPr>
              <a:t>ASP </a:t>
            </a:r>
            <a:r>
              <a:rPr lang="ko-KR" altLang="en-US" sz="900" dirty="0">
                <a:solidFill>
                  <a:srgbClr val="00338D"/>
                </a:solidFill>
                <a:latin typeface="Arial" panose="020B0604020202020204" pitchFamily="34" charset="0"/>
                <a:ea typeface="맑은 고딕" panose="020B0503020000020004" pitchFamily="50" charset="-127"/>
              </a:rPr>
              <a:t>변동이 전동에 비해 높은 편임</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내수의 경우 </a:t>
            </a:r>
            <a:r>
              <a:rPr lang="en-US" altLang="ko-KR" sz="900" dirty="0">
                <a:solidFill>
                  <a:srgbClr val="00338D"/>
                </a:solidFill>
                <a:latin typeface="Arial" panose="020B0604020202020204" pitchFamily="34" charset="0"/>
                <a:ea typeface="맑은 고딕" panose="020B0503020000020004" pitchFamily="50" charset="-127"/>
              </a:rPr>
              <a:t>Falcon</a:t>
            </a:r>
            <a:r>
              <a:rPr lang="ko-KR" altLang="en-US" sz="900" dirty="0">
                <a:solidFill>
                  <a:srgbClr val="00338D"/>
                </a:solidFill>
                <a:latin typeface="Arial" panose="020B0604020202020204" pitchFamily="34" charset="0"/>
                <a:ea typeface="맑은 고딕" panose="020B0503020000020004" pitchFamily="50" charset="-127"/>
              </a:rPr>
              <a:t>의 시장점유율이 높아 원자재 가격 인상을 신속하게 반영할 수 있다는 것이 회사의 설명임</a:t>
            </a:r>
            <a:r>
              <a:rPr lang="en-US" altLang="ko-KR" sz="900" dirty="0">
                <a:solidFill>
                  <a:srgbClr val="00338D"/>
                </a:solidFill>
                <a:latin typeface="Arial" panose="020B0604020202020204" pitchFamily="34" charset="0"/>
                <a:ea typeface="맑은 고딕" panose="020B0503020000020004" pitchFamily="50" charset="-127"/>
              </a:rPr>
              <a:t>.</a:t>
            </a:r>
          </a:p>
          <a:p>
            <a:pPr marL="171450" lvl="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북미는 대형 디젤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 비중이 높아 디젤 </a:t>
            </a: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의 수준이 타 사보다 높으며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년의 경우 초대형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a:t>
            </a:r>
            <a:r>
              <a:rPr lang="en-US" altLang="ko-KR" sz="900" dirty="0">
                <a:solidFill>
                  <a:srgbClr val="00338D"/>
                </a:solidFill>
                <a:latin typeface="Arial" panose="020B0604020202020204" pitchFamily="34" charset="0"/>
                <a:ea typeface="맑은 고딕" panose="020B0503020000020004" pitchFamily="50" charset="-127"/>
              </a:rPr>
              <a:t>DV180S, DV250S </a:t>
            </a:r>
            <a:r>
              <a:rPr lang="ko-KR" altLang="en-US" sz="900" dirty="0">
                <a:solidFill>
                  <a:srgbClr val="00338D"/>
                </a:solidFill>
                <a:latin typeface="Arial" panose="020B0604020202020204" pitchFamily="34" charset="0"/>
                <a:ea typeface="맑은 고딕" panose="020B0503020000020004" pitchFamily="50" charset="-127"/>
              </a:rPr>
              <a:t>등의 판매량 증가로 디젤 </a:t>
            </a: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가 </a:t>
            </a:r>
            <a:r>
              <a:rPr lang="en-US" altLang="ko-KR" sz="900" dirty="0">
                <a:solidFill>
                  <a:srgbClr val="00338D"/>
                </a:solidFill>
                <a:latin typeface="Arial" panose="020B0604020202020204" pitchFamily="34" charset="0"/>
                <a:ea typeface="맑은 고딕" panose="020B0503020000020004" pitchFamily="50" charset="-127"/>
              </a:rPr>
              <a:t>57</a:t>
            </a:r>
            <a:r>
              <a:rPr lang="ko-KR" altLang="en-US" sz="900" dirty="0">
                <a:solidFill>
                  <a:srgbClr val="00338D"/>
                </a:solidFill>
                <a:latin typeface="Arial" panose="020B0604020202020204" pitchFamily="34" charset="0"/>
                <a:ea typeface="맑은 고딕" panose="020B0503020000020004" pitchFamily="50" charset="-127"/>
              </a:rPr>
              <a:t>백만원에서 </a:t>
            </a:r>
            <a:r>
              <a:rPr lang="en-US" altLang="ko-KR" sz="900" dirty="0">
                <a:solidFill>
                  <a:srgbClr val="00338D"/>
                </a:solidFill>
                <a:latin typeface="Arial" panose="020B0604020202020204" pitchFamily="34" charset="0"/>
                <a:ea typeface="맑은 고딕" panose="020B0503020000020004" pitchFamily="50" charset="-127"/>
              </a:rPr>
              <a:t>64</a:t>
            </a:r>
            <a:r>
              <a:rPr lang="ko-KR" altLang="en-US" sz="900" dirty="0">
                <a:solidFill>
                  <a:srgbClr val="00338D"/>
                </a:solidFill>
                <a:latin typeface="Arial" panose="020B0604020202020204" pitchFamily="34" charset="0"/>
                <a:ea typeface="맑은 고딕" panose="020B0503020000020004" pitchFamily="50" charset="-127"/>
              </a:rPr>
              <a:t>백만원으로 상승하였음</a:t>
            </a:r>
            <a:r>
              <a:rPr lang="en-US" altLang="ko-KR" sz="900" dirty="0">
                <a:solidFill>
                  <a:srgbClr val="00338D"/>
                </a:solidFill>
                <a:latin typeface="Arial" panose="020B0604020202020204" pitchFamily="34" charset="0"/>
                <a:ea typeface="맑은 고딕" panose="020B0503020000020004" pitchFamily="50" charset="-127"/>
              </a:rPr>
              <a:t>. </a:t>
            </a:r>
          </a:p>
        </p:txBody>
      </p:sp>
      <p:sp>
        <p:nvSpPr>
          <p:cNvPr id="17" name="직사각형 16">
            <a:extLst>
              <a:ext uri="{FF2B5EF4-FFF2-40B4-BE49-F238E27FC236}">
                <a16:creationId xmlns:a16="http://schemas.microsoft.com/office/drawing/2014/main" id="{4B0D02BF-1A6B-4ABE-8472-78F612D0DB00}"/>
              </a:ext>
            </a:extLst>
          </p:cNvPr>
          <p:cNvSpPr/>
          <p:nvPr/>
        </p:nvSpPr>
        <p:spPr>
          <a:xfrm>
            <a:off x="415635" y="1664288"/>
            <a:ext cx="2959601" cy="4631004"/>
          </a:xfrm>
          <a:prstGeom prst="rect">
            <a:avLst/>
          </a:prstGeom>
          <a:solidFill>
            <a:srgbClr val="DBE8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a:solidFill>
                  <a:schemeClr val="tx1"/>
                </a:solidFill>
              </a:rPr>
              <a:t>내수</a:t>
            </a:r>
            <a:endParaRPr lang="ko-KR" altLang="en-US" sz="900" b="1" dirty="0">
              <a:solidFill>
                <a:schemeClr val="tx1"/>
              </a:solidFill>
            </a:endParaRPr>
          </a:p>
        </p:txBody>
      </p:sp>
      <p:sp>
        <p:nvSpPr>
          <p:cNvPr id="23" name="직사각형 22">
            <a:extLst>
              <a:ext uri="{FF2B5EF4-FFF2-40B4-BE49-F238E27FC236}">
                <a16:creationId xmlns:a16="http://schemas.microsoft.com/office/drawing/2014/main" id="{59389867-2EA5-4A0B-91AD-9B924D008D5A}"/>
              </a:ext>
            </a:extLst>
          </p:cNvPr>
          <p:cNvSpPr/>
          <p:nvPr/>
        </p:nvSpPr>
        <p:spPr>
          <a:xfrm>
            <a:off x="3460945" y="1664288"/>
            <a:ext cx="2959601" cy="4631004"/>
          </a:xfrm>
          <a:prstGeom prst="rect">
            <a:avLst/>
          </a:prstGeom>
          <a:solidFill>
            <a:schemeClr val="accent2">
              <a:lumMod val="60000"/>
              <a:lumOff val="4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dirty="0">
                <a:solidFill>
                  <a:schemeClr val="tx1"/>
                </a:solidFill>
              </a:rPr>
              <a:t>북미</a:t>
            </a:r>
          </a:p>
        </p:txBody>
      </p:sp>
      <p:sp>
        <p:nvSpPr>
          <p:cNvPr id="24" name="직사각형 23">
            <a:extLst>
              <a:ext uri="{FF2B5EF4-FFF2-40B4-BE49-F238E27FC236}">
                <a16:creationId xmlns:a16="http://schemas.microsoft.com/office/drawing/2014/main" id="{A0C73B8C-CFA6-4C98-AFBE-8D8903176C90}"/>
              </a:ext>
            </a:extLst>
          </p:cNvPr>
          <p:cNvSpPr/>
          <p:nvPr/>
        </p:nvSpPr>
        <p:spPr>
          <a:xfrm>
            <a:off x="6515257" y="1664288"/>
            <a:ext cx="2959601" cy="4631004"/>
          </a:xfrm>
          <a:prstGeom prst="rect">
            <a:avLst/>
          </a:prstGeom>
          <a:solidFill>
            <a:srgbClr val="FFF8E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dirty="0">
                <a:solidFill>
                  <a:schemeClr val="tx1"/>
                </a:solidFill>
              </a:rPr>
              <a:t>서유럽</a:t>
            </a:r>
          </a:p>
        </p:txBody>
      </p:sp>
      <p:graphicFrame>
        <p:nvGraphicFramePr>
          <p:cNvPr id="26" name="Chart2">
            <a:extLst>
              <a:ext uri="{FF2B5EF4-FFF2-40B4-BE49-F238E27FC236}">
                <a16:creationId xmlns:a16="http://schemas.microsoft.com/office/drawing/2014/main" id="{1058F612-6200-4568-AA5A-244B1C051083}"/>
              </a:ext>
            </a:extLst>
          </p:cNvPr>
          <p:cNvGraphicFramePr>
            <a:graphicFrameLocks/>
          </p:cNvGraphicFramePr>
          <p:nvPr>
            <p:extLst>
              <p:ext uri="{D42A27DB-BD31-4B8C-83A1-F6EECF244321}">
                <p14:modId xmlns:p14="http://schemas.microsoft.com/office/powerpoint/2010/main" val="2980239267"/>
              </p:ext>
            </p:extLst>
          </p:nvPr>
        </p:nvGraphicFramePr>
        <p:xfrm>
          <a:off x="3461155" y="1609242"/>
          <a:ext cx="3157282" cy="16966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2">
            <a:extLst>
              <a:ext uri="{FF2B5EF4-FFF2-40B4-BE49-F238E27FC236}">
                <a16:creationId xmlns:a16="http://schemas.microsoft.com/office/drawing/2014/main" id="{1D7BBCA3-B728-4CD3-B873-9558D48AA96F}"/>
              </a:ext>
            </a:extLst>
          </p:cNvPr>
          <p:cNvGraphicFramePr>
            <a:graphicFrameLocks/>
          </p:cNvGraphicFramePr>
          <p:nvPr>
            <p:extLst>
              <p:ext uri="{D42A27DB-BD31-4B8C-83A1-F6EECF244321}">
                <p14:modId xmlns:p14="http://schemas.microsoft.com/office/powerpoint/2010/main" val="4137374875"/>
              </p:ext>
            </p:extLst>
          </p:nvPr>
        </p:nvGraphicFramePr>
        <p:xfrm>
          <a:off x="3459673" y="3187339"/>
          <a:ext cx="3145005" cy="16966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2">
            <a:extLst>
              <a:ext uri="{FF2B5EF4-FFF2-40B4-BE49-F238E27FC236}">
                <a16:creationId xmlns:a16="http://schemas.microsoft.com/office/drawing/2014/main" id="{1252216E-834D-4AD3-9752-1E5D4F688CDF}"/>
              </a:ext>
            </a:extLst>
          </p:cNvPr>
          <p:cNvGraphicFramePr>
            <a:graphicFrameLocks/>
          </p:cNvGraphicFramePr>
          <p:nvPr>
            <p:extLst>
              <p:ext uri="{D42A27DB-BD31-4B8C-83A1-F6EECF244321}">
                <p14:modId xmlns:p14="http://schemas.microsoft.com/office/powerpoint/2010/main" val="3960077299"/>
              </p:ext>
            </p:extLst>
          </p:nvPr>
        </p:nvGraphicFramePr>
        <p:xfrm>
          <a:off x="6523836" y="1609242"/>
          <a:ext cx="3167787" cy="17197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2">
            <a:extLst>
              <a:ext uri="{FF2B5EF4-FFF2-40B4-BE49-F238E27FC236}">
                <a16:creationId xmlns:a16="http://schemas.microsoft.com/office/drawing/2014/main" id="{677DCFBD-DE74-4ED6-AAC1-69722C650FEE}"/>
              </a:ext>
            </a:extLst>
          </p:cNvPr>
          <p:cNvGraphicFramePr>
            <a:graphicFrameLocks/>
          </p:cNvGraphicFramePr>
          <p:nvPr>
            <p:extLst>
              <p:ext uri="{D42A27DB-BD31-4B8C-83A1-F6EECF244321}">
                <p14:modId xmlns:p14="http://schemas.microsoft.com/office/powerpoint/2010/main" val="4059894953"/>
              </p:ext>
            </p:extLst>
          </p:nvPr>
        </p:nvGraphicFramePr>
        <p:xfrm>
          <a:off x="6533107" y="3199695"/>
          <a:ext cx="3159993" cy="1714739"/>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 Box 51">
            <a:extLst>
              <a:ext uri="{FF2B5EF4-FFF2-40B4-BE49-F238E27FC236}">
                <a16:creationId xmlns:a16="http://schemas.microsoft.com/office/drawing/2014/main" id="{166A3043-0053-49BA-8576-5D819369A269}"/>
              </a:ext>
            </a:extLst>
          </p:cNvPr>
          <p:cNvSpPr txBox="1">
            <a:spLocks noChangeArrowheads="1"/>
          </p:cNvSpPr>
          <p:nvPr/>
        </p:nvSpPr>
        <p:spPr bwMode="auto">
          <a:xfrm>
            <a:off x="1545223" y="2713391"/>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19.2%</a:t>
            </a:r>
          </a:p>
        </p:txBody>
      </p:sp>
      <p:sp>
        <p:nvSpPr>
          <p:cNvPr id="20" name="Text Box 51">
            <a:extLst>
              <a:ext uri="{FF2B5EF4-FFF2-40B4-BE49-F238E27FC236}">
                <a16:creationId xmlns:a16="http://schemas.microsoft.com/office/drawing/2014/main" id="{6CBAEAA1-5C09-4152-93A2-382D143DE84F}"/>
              </a:ext>
            </a:extLst>
          </p:cNvPr>
          <p:cNvSpPr txBox="1">
            <a:spLocks noChangeArrowheads="1"/>
          </p:cNvSpPr>
          <p:nvPr/>
        </p:nvSpPr>
        <p:spPr bwMode="auto">
          <a:xfrm>
            <a:off x="2210954" y="2713390"/>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338D"/>
                </a:solidFill>
                <a:latin typeface="Arial" panose="020B0604020202020204" pitchFamily="34" charset="0"/>
                <a:cs typeface="Arial" panose="020B0604020202020204" pitchFamily="34" charset="0"/>
              </a:rPr>
              <a:t>20</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.2%</a:t>
            </a:r>
          </a:p>
        </p:txBody>
      </p:sp>
      <p:sp>
        <p:nvSpPr>
          <p:cNvPr id="21" name="Text Box 51">
            <a:extLst>
              <a:ext uri="{FF2B5EF4-FFF2-40B4-BE49-F238E27FC236}">
                <a16:creationId xmlns:a16="http://schemas.microsoft.com/office/drawing/2014/main" id="{D8A50507-FB67-455E-B71C-81A788FC1798}"/>
              </a:ext>
            </a:extLst>
          </p:cNvPr>
          <p:cNvSpPr txBox="1">
            <a:spLocks noChangeArrowheads="1"/>
          </p:cNvSpPr>
          <p:nvPr/>
        </p:nvSpPr>
        <p:spPr bwMode="auto">
          <a:xfrm>
            <a:off x="2876685" y="271338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338D"/>
                </a:solidFill>
                <a:latin typeface="Arial" panose="020B0604020202020204" pitchFamily="34" charset="0"/>
                <a:cs typeface="Arial" panose="020B0604020202020204" pitchFamily="34" charset="0"/>
              </a:rPr>
              <a:t>25</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.2%</a:t>
            </a:r>
          </a:p>
        </p:txBody>
      </p:sp>
      <p:sp>
        <p:nvSpPr>
          <p:cNvPr id="25" name="Text Box 51">
            <a:extLst>
              <a:ext uri="{FF2B5EF4-FFF2-40B4-BE49-F238E27FC236}">
                <a16:creationId xmlns:a16="http://schemas.microsoft.com/office/drawing/2014/main" id="{3BD206B7-0C6B-4EC1-A86C-290324A54C60}"/>
              </a:ext>
            </a:extLst>
          </p:cNvPr>
          <p:cNvSpPr txBox="1">
            <a:spLocks noChangeArrowheads="1"/>
          </p:cNvSpPr>
          <p:nvPr/>
        </p:nvSpPr>
        <p:spPr bwMode="auto">
          <a:xfrm>
            <a:off x="1545223" y="234077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80.0</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29" name="Text Box 51">
            <a:extLst>
              <a:ext uri="{FF2B5EF4-FFF2-40B4-BE49-F238E27FC236}">
                <a16:creationId xmlns:a16="http://schemas.microsoft.com/office/drawing/2014/main" id="{2BEFD6A6-88C2-4BC4-8B3C-FB1F25CFE2FF}"/>
              </a:ext>
            </a:extLst>
          </p:cNvPr>
          <p:cNvSpPr txBox="1">
            <a:spLocks noChangeArrowheads="1"/>
          </p:cNvSpPr>
          <p:nvPr/>
        </p:nvSpPr>
        <p:spPr bwMode="auto">
          <a:xfrm>
            <a:off x="2214089" y="234077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79.0</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33" name="Text Box 51">
            <a:extLst>
              <a:ext uri="{FF2B5EF4-FFF2-40B4-BE49-F238E27FC236}">
                <a16:creationId xmlns:a16="http://schemas.microsoft.com/office/drawing/2014/main" id="{DA1CF1F4-0997-49CE-B506-45232EB8C606}"/>
              </a:ext>
            </a:extLst>
          </p:cNvPr>
          <p:cNvSpPr txBox="1">
            <a:spLocks noChangeArrowheads="1"/>
          </p:cNvSpPr>
          <p:nvPr/>
        </p:nvSpPr>
        <p:spPr bwMode="auto">
          <a:xfrm>
            <a:off x="2885281" y="2377942"/>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73.6</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34" name="Text Box 51">
            <a:extLst>
              <a:ext uri="{FF2B5EF4-FFF2-40B4-BE49-F238E27FC236}">
                <a16:creationId xmlns:a16="http://schemas.microsoft.com/office/drawing/2014/main" id="{00338C32-EEB1-4235-94F1-601BA6A633D6}"/>
              </a:ext>
            </a:extLst>
          </p:cNvPr>
          <p:cNvSpPr txBox="1">
            <a:spLocks noChangeArrowheads="1"/>
          </p:cNvSpPr>
          <p:nvPr/>
        </p:nvSpPr>
        <p:spPr bwMode="auto">
          <a:xfrm>
            <a:off x="4592717" y="251200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65.8%</a:t>
            </a:r>
          </a:p>
        </p:txBody>
      </p:sp>
      <p:sp>
        <p:nvSpPr>
          <p:cNvPr id="35" name="Text Box 51">
            <a:extLst>
              <a:ext uri="{FF2B5EF4-FFF2-40B4-BE49-F238E27FC236}">
                <a16:creationId xmlns:a16="http://schemas.microsoft.com/office/drawing/2014/main" id="{BCDFFCF2-5E1B-4CD3-AF9D-360CA7BF2A01}"/>
              </a:ext>
            </a:extLst>
          </p:cNvPr>
          <p:cNvSpPr txBox="1">
            <a:spLocks noChangeArrowheads="1"/>
          </p:cNvSpPr>
          <p:nvPr/>
        </p:nvSpPr>
        <p:spPr bwMode="auto">
          <a:xfrm>
            <a:off x="5257720" y="237388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6D2077"/>
                </a:solidFill>
                <a:latin typeface="Arial" panose="020B0604020202020204" pitchFamily="34" charset="0"/>
                <a:cs typeface="Arial" panose="020B0604020202020204" pitchFamily="34" charset="0"/>
              </a:rPr>
              <a:t>58.7</a:t>
            </a: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a:t>
            </a:r>
          </a:p>
        </p:txBody>
      </p:sp>
      <p:sp>
        <p:nvSpPr>
          <p:cNvPr id="36" name="Text Box 51">
            <a:extLst>
              <a:ext uri="{FF2B5EF4-FFF2-40B4-BE49-F238E27FC236}">
                <a16:creationId xmlns:a16="http://schemas.microsoft.com/office/drawing/2014/main" id="{6E585DE7-9DEE-4329-926E-01B60F89867A}"/>
              </a:ext>
            </a:extLst>
          </p:cNvPr>
          <p:cNvSpPr txBox="1">
            <a:spLocks noChangeArrowheads="1"/>
          </p:cNvSpPr>
          <p:nvPr/>
        </p:nvSpPr>
        <p:spPr bwMode="auto">
          <a:xfrm>
            <a:off x="5930801" y="2267748"/>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6D2077"/>
                </a:solidFill>
                <a:latin typeface="Arial" panose="020B0604020202020204" pitchFamily="34" charset="0"/>
                <a:cs typeface="Arial" panose="020B0604020202020204" pitchFamily="34" charset="0"/>
              </a:rPr>
              <a:t>57.4</a:t>
            </a: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a:t>
            </a:r>
          </a:p>
        </p:txBody>
      </p:sp>
      <p:sp>
        <p:nvSpPr>
          <p:cNvPr id="37" name="Text Box 51">
            <a:extLst>
              <a:ext uri="{FF2B5EF4-FFF2-40B4-BE49-F238E27FC236}">
                <a16:creationId xmlns:a16="http://schemas.microsoft.com/office/drawing/2014/main" id="{F9CA5A48-2F9D-4A28-9B78-85F267991E82}"/>
              </a:ext>
            </a:extLst>
          </p:cNvPr>
          <p:cNvSpPr txBox="1">
            <a:spLocks noChangeArrowheads="1"/>
          </p:cNvSpPr>
          <p:nvPr/>
        </p:nvSpPr>
        <p:spPr bwMode="auto">
          <a:xfrm>
            <a:off x="5934966" y="2665597"/>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32.5%</a:t>
            </a:r>
          </a:p>
        </p:txBody>
      </p:sp>
      <p:sp>
        <p:nvSpPr>
          <p:cNvPr id="38" name="Text Box 51">
            <a:extLst>
              <a:ext uri="{FF2B5EF4-FFF2-40B4-BE49-F238E27FC236}">
                <a16:creationId xmlns:a16="http://schemas.microsoft.com/office/drawing/2014/main" id="{F47E6667-CC44-4938-A6BE-513BD5AD9930}"/>
              </a:ext>
            </a:extLst>
          </p:cNvPr>
          <p:cNvSpPr txBox="1">
            <a:spLocks noChangeArrowheads="1"/>
          </p:cNvSpPr>
          <p:nvPr/>
        </p:nvSpPr>
        <p:spPr bwMode="auto">
          <a:xfrm>
            <a:off x="5257720" y="2716417"/>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33.3%</a:t>
            </a:r>
          </a:p>
        </p:txBody>
      </p:sp>
      <p:sp>
        <p:nvSpPr>
          <p:cNvPr id="39" name="Text Box 51">
            <a:extLst>
              <a:ext uri="{FF2B5EF4-FFF2-40B4-BE49-F238E27FC236}">
                <a16:creationId xmlns:a16="http://schemas.microsoft.com/office/drawing/2014/main" id="{427B3DED-4607-48FF-984D-0F9F882F9AB7}"/>
              </a:ext>
            </a:extLst>
          </p:cNvPr>
          <p:cNvSpPr txBox="1">
            <a:spLocks noChangeArrowheads="1"/>
          </p:cNvSpPr>
          <p:nvPr/>
        </p:nvSpPr>
        <p:spPr bwMode="auto">
          <a:xfrm>
            <a:off x="4592716" y="2742247"/>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23.5</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40" name="Text Box 51">
            <a:extLst>
              <a:ext uri="{FF2B5EF4-FFF2-40B4-BE49-F238E27FC236}">
                <a16:creationId xmlns:a16="http://schemas.microsoft.com/office/drawing/2014/main" id="{6DBCF510-FBFE-4C97-B945-A47678C7D1FB}"/>
              </a:ext>
            </a:extLst>
          </p:cNvPr>
          <p:cNvSpPr txBox="1">
            <a:spLocks noChangeArrowheads="1"/>
          </p:cNvSpPr>
          <p:nvPr/>
        </p:nvSpPr>
        <p:spPr bwMode="auto">
          <a:xfrm>
            <a:off x="4593675" y="2848802"/>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10.7%</a:t>
            </a:r>
          </a:p>
        </p:txBody>
      </p:sp>
      <p:sp>
        <p:nvSpPr>
          <p:cNvPr id="41" name="Text Box 51">
            <a:extLst>
              <a:ext uri="{FF2B5EF4-FFF2-40B4-BE49-F238E27FC236}">
                <a16:creationId xmlns:a16="http://schemas.microsoft.com/office/drawing/2014/main" id="{B2049022-0668-4FD7-9E04-8BE727466B71}"/>
              </a:ext>
            </a:extLst>
          </p:cNvPr>
          <p:cNvSpPr txBox="1">
            <a:spLocks noChangeArrowheads="1"/>
          </p:cNvSpPr>
          <p:nvPr/>
        </p:nvSpPr>
        <p:spPr bwMode="auto">
          <a:xfrm>
            <a:off x="5281643" y="2855450"/>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338D"/>
                </a:solidFill>
                <a:latin typeface="Arial" panose="020B0604020202020204" pitchFamily="34" charset="0"/>
                <a:cs typeface="Arial" panose="020B0604020202020204" pitchFamily="34" charset="0"/>
              </a:rPr>
              <a:t>7.9</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p:txBody>
      </p:sp>
      <p:sp>
        <p:nvSpPr>
          <p:cNvPr id="42" name="Text Box 51">
            <a:extLst>
              <a:ext uri="{FF2B5EF4-FFF2-40B4-BE49-F238E27FC236}">
                <a16:creationId xmlns:a16="http://schemas.microsoft.com/office/drawing/2014/main" id="{932BDEEA-FA08-4004-B714-9E90FC461197}"/>
              </a:ext>
            </a:extLst>
          </p:cNvPr>
          <p:cNvSpPr txBox="1">
            <a:spLocks noChangeArrowheads="1"/>
          </p:cNvSpPr>
          <p:nvPr/>
        </p:nvSpPr>
        <p:spPr bwMode="auto">
          <a:xfrm>
            <a:off x="5937064" y="2841106"/>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10.</a:t>
            </a:r>
            <a:r>
              <a:rPr lang="en-US" altLang="ko-KR" sz="600" b="1" dirty="0">
                <a:solidFill>
                  <a:srgbClr val="00338D"/>
                </a:solidFill>
                <a:latin typeface="Arial" panose="020B0604020202020204" pitchFamily="34" charset="0"/>
                <a:cs typeface="Arial" panose="020B0604020202020204" pitchFamily="34" charset="0"/>
              </a:rPr>
              <a:t>1</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p:txBody>
      </p:sp>
      <p:sp>
        <p:nvSpPr>
          <p:cNvPr id="43" name="Text Box 51">
            <a:extLst>
              <a:ext uri="{FF2B5EF4-FFF2-40B4-BE49-F238E27FC236}">
                <a16:creationId xmlns:a16="http://schemas.microsoft.com/office/drawing/2014/main" id="{FD0A0688-0390-4541-8625-489D43CDE232}"/>
              </a:ext>
            </a:extLst>
          </p:cNvPr>
          <p:cNvSpPr txBox="1">
            <a:spLocks noChangeArrowheads="1"/>
          </p:cNvSpPr>
          <p:nvPr/>
        </p:nvSpPr>
        <p:spPr bwMode="auto">
          <a:xfrm>
            <a:off x="7663413" y="2262041"/>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6D2077"/>
                </a:solidFill>
                <a:latin typeface="Arial" panose="020B0604020202020204" pitchFamily="34" charset="0"/>
                <a:cs typeface="Arial" panose="020B0604020202020204" pitchFamily="34" charset="0"/>
              </a:rPr>
              <a:t>13.8</a:t>
            </a: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a:t>
            </a:r>
          </a:p>
        </p:txBody>
      </p:sp>
      <p:sp>
        <p:nvSpPr>
          <p:cNvPr id="44" name="Text Box 51">
            <a:extLst>
              <a:ext uri="{FF2B5EF4-FFF2-40B4-BE49-F238E27FC236}">
                <a16:creationId xmlns:a16="http://schemas.microsoft.com/office/drawing/2014/main" id="{CC955800-E138-4B93-AEE8-9DA8654A3BFB}"/>
              </a:ext>
            </a:extLst>
          </p:cNvPr>
          <p:cNvSpPr txBox="1">
            <a:spLocks noChangeArrowheads="1"/>
          </p:cNvSpPr>
          <p:nvPr/>
        </p:nvSpPr>
        <p:spPr bwMode="auto">
          <a:xfrm>
            <a:off x="8323813" y="2098370"/>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6D2077"/>
                </a:solidFill>
                <a:latin typeface="Arial" panose="020B0604020202020204" pitchFamily="34" charset="0"/>
                <a:cs typeface="Arial" panose="020B0604020202020204" pitchFamily="34" charset="0"/>
              </a:rPr>
              <a:t>15.5</a:t>
            </a: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a:t>
            </a:r>
          </a:p>
        </p:txBody>
      </p:sp>
      <p:sp>
        <p:nvSpPr>
          <p:cNvPr id="45" name="Text Box 51">
            <a:extLst>
              <a:ext uri="{FF2B5EF4-FFF2-40B4-BE49-F238E27FC236}">
                <a16:creationId xmlns:a16="http://schemas.microsoft.com/office/drawing/2014/main" id="{7287E36A-EB6D-4D95-81B5-229D6281FA26}"/>
              </a:ext>
            </a:extLst>
          </p:cNvPr>
          <p:cNvSpPr txBox="1">
            <a:spLocks noChangeArrowheads="1"/>
          </p:cNvSpPr>
          <p:nvPr/>
        </p:nvSpPr>
        <p:spPr bwMode="auto">
          <a:xfrm>
            <a:off x="8990563" y="2021633"/>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6D2077"/>
                </a:solidFill>
                <a:effectLst/>
                <a:uLnTx/>
                <a:uFillTx/>
                <a:latin typeface="Arial" panose="020B0604020202020204" pitchFamily="34" charset="0"/>
                <a:ea typeface="+mn-ea"/>
                <a:cs typeface="Arial" panose="020B0604020202020204" pitchFamily="34" charset="0"/>
              </a:rPr>
              <a:t>12.0%</a:t>
            </a:r>
          </a:p>
        </p:txBody>
      </p:sp>
      <p:sp>
        <p:nvSpPr>
          <p:cNvPr id="46" name="Text Box 51">
            <a:extLst>
              <a:ext uri="{FF2B5EF4-FFF2-40B4-BE49-F238E27FC236}">
                <a16:creationId xmlns:a16="http://schemas.microsoft.com/office/drawing/2014/main" id="{FD30600F-252E-4273-9652-85640B616D5C}"/>
              </a:ext>
            </a:extLst>
          </p:cNvPr>
          <p:cNvSpPr txBox="1">
            <a:spLocks noChangeArrowheads="1"/>
          </p:cNvSpPr>
          <p:nvPr/>
        </p:nvSpPr>
        <p:spPr bwMode="auto">
          <a:xfrm>
            <a:off x="7663412" y="2472160"/>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46.2</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47" name="Text Box 51">
            <a:extLst>
              <a:ext uri="{FF2B5EF4-FFF2-40B4-BE49-F238E27FC236}">
                <a16:creationId xmlns:a16="http://schemas.microsoft.com/office/drawing/2014/main" id="{D6E0D6AF-51DF-480E-86B5-6D5D8D0F2177}"/>
              </a:ext>
            </a:extLst>
          </p:cNvPr>
          <p:cNvSpPr txBox="1">
            <a:spLocks noChangeArrowheads="1"/>
          </p:cNvSpPr>
          <p:nvPr/>
        </p:nvSpPr>
        <p:spPr bwMode="auto">
          <a:xfrm>
            <a:off x="8331430" y="2373889"/>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50.6%</a:t>
            </a:r>
          </a:p>
        </p:txBody>
      </p:sp>
      <p:sp>
        <p:nvSpPr>
          <p:cNvPr id="48" name="Text Box 51">
            <a:extLst>
              <a:ext uri="{FF2B5EF4-FFF2-40B4-BE49-F238E27FC236}">
                <a16:creationId xmlns:a16="http://schemas.microsoft.com/office/drawing/2014/main" id="{62218460-D6F0-45C0-8E27-BF2D000FA100}"/>
              </a:ext>
            </a:extLst>
          </p:cNvPr>
          <p:cNvSpPr txBox="1">
            <a:spLocks noChangeArrowheads="1"/>
          </p:cNvSpPr>
          <p:nvPr/>
        </p:nvSpPr>
        <p:spPr bwMode="auto">
          <a:xfrm>
            <a:off x="8999447" y="2325256"/>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91DA"/>
                </a:solidFill>
                <a:latin typeface="Arial" panose="020B0604020202020204" pitchFamily="34" charset="0"/>
                <a:cs typeface="Arial" panose="020B0604020202020204" pitchFamily="34" charset="0"/>
              </a:rPr>
              <a:t>52.6</a:t>
            </a:r>
            <a:r>
              <a:rPr kumimoji="0" lang="en-US" altLang="ko-KR" sz="600" b="1" u="none" strike="noStrike" kern="1200" cap="none" spc="0" normalizeH="0" baseline="0" noProof="0" dirty="0">
                <a:ln>
                  <a:noFill/>
                </a:ln>
                <a:solidFill>
                  <a:srgbClr val="0091DA"/>
                </a:solidFill>
                <a:effectLst/>
                <a:uLnTx/>
                <a:uFillTx/>
                <a:latin typeface="Arial" panose="020B0604020202020204" pitchFamily="34" charset="0"/>
                <a:ea typeface="+mn-ea"/>
                <a:cs typeface="Arial" panose="020B0604020202020204" pitchFamily="34" charset="0"/>
              </a:rPr>
              <a:t>%</a:t>
            </a:r>
          </a:p>
        </p:txBody>
      </p:sp>
      <p:sp>
        <p:nvSpPr>
          <p:cNvPr id="49" name="Text Box 51">
            <a:extLst>
              <a:ext uri="{FF2B5EF4-FFF2-40B4-BE49-F238E27FC236}">
                <a16:creationId xmlns:a16="http://schemas.microsoft.com/office/drawing/2014/main" id="{20746308-6BC8-43A2-BC84-279F6453D46A}"/>
              </a:ext>
            </a:extLst>
          </p:cNvPr>
          <p:cNvSpPr txBox="1">
            <a:spLocks noChangeArrowheads="1"/>
          </p:cNvSpPr>
          <p:nvPr/>
        </p:nvSpPr>
        <p:spPr bwMode="auto">
          <a:xfrm>
            <a:off x="7655397" y="2762476"/>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338D"/>
                </a:solidFill>
                <a:latin typeface="Arial" panose="020B0604020202020204" pitchFamily="34" charset="0"/>
                <a:cs typeface="Arial" panose="020B0604020202020204" pitchFamily="34" charset="0"/>
              </a:rPr>
              <a:t>40.0</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p:txBody>
      </p:sp>
      <p:sp>
        <p:nvSpPr>
          <p:cNvPr id="50" name="Text Box 51">
            <a:extLst>
              <a:ext uri="{FF2B5EF4-FFF2-40B4-BE49-F238E27FC236}">
                <a16:creationId xmlns:a16="http://schemas.microsoft.com/office/drawing/2014/main" id="{87384941-1566-4C58-AE43-7AA62B8C9891}"/>
              </a:ext>
            </a:extLst>
          </p:cNvPr>
          <p:cNvSpPr txBox="1">
            <a:spLocks noChangeArrowheads="1"/>
          </p:cNvSpPr>
          <p:nvPr/>
        </p:nvSpPr>
        <p:spPr bwMode="auto">
          <a:xfrm>
            <a:off x="8323812" y="2762476"/>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34.0%</a:t>
            </a:r>
          </a:p>
        </p:txBody>
      </p:sp>
      <p:sp>
        <p:nvSpPr>
          <p:cNvPr id="51" name="Text Box 51">
            <a:extLst>
              <a:ext uri="{FF2B5EF4-FFF2-40B4-BE49-F238E27FC236}">
                <a16:creationId xmlns:a16="http://schemas.microsoft.com/office/drawing/2014/main" id="{D2F4BF04-AB89-4FC7-AAB4-54C57033EB79}"/>
              </a:ext>
            </a:extLst>
          </p:cNvPr>
          <p:cNvSpPr txBox="1">
            <a:spLocks noChangeArrowheads="1"/>
          </p:cNvSpPr>
          <p:nvPr/>
        </p:nvSpPr>
        <p:spPr bwMode="auto">
          <a:xfrm>
            <a:off x="8999447" y="2730868"/>
            <a:ext cx="274675"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lang="en-US" altLang="ko-KR" sz="600" b="1" dirty="0">
                <a:solidFill>
                  <a:srgbClr val="00338D"/>
                </a:solidFill>
                <a:latin typeface="Arial" panose="020B0604020202020204" pitchFamily="34" charset="0"/>
                <a:cs typeface="Arial" panose="020B0604020202020204" pitchFamily="34" charset="0"/>
              </a:rPr>
              <a:t>35.4</a:t>
            </a:r>
            <a:r>
              <a:rPr kumimoji="0" lang="en-US" altLang="ko-KR" sz="600" b="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p:txBody>
      </p:sp>
      <p:graphicFrame>
        <p:nvGraphicFramePr>
          <p:cNvPr id="52" name="Chart4">
            <a:extLst>
              <a:ext uri="{FF2B5EF4-FFF2-40B4-BE49-F238E27FC236}">
                <a16:creationId xmlns:a16="http://schemas.microsoft.com/office/drawing/2014/main" id="{6A180513-8409-4B28-A990-5A3FF6056166}"/>
              </a:ext>
            </a:extLst>
          </p:cNvPr>
          <p:cNvGraphicFramePr>
            <a:graphicFrameLocks/>
          </p:cNvGraphicFramePr>
          <p:nvPr>
            <p:extLst>
              <p:ext uri="{D42A27DB-BD31-4B8C-83A1-F6EECF244321}">
                <p14:modId xmlns:p14="http://schemas.microsoft.com/office/powerpoint/2010/main" val="307230637"/>
              </p:ext>
            </p:extLst>
          </p:nvPr>
        </p:nvGraphicFramePr>
        <p:xfrm>
          <a:off x="408111" y="4775818"/>
          <a:ext cx="3079788" cy="129904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4">
            <a:extLst>
              <a:ext uri="{FF2B5EF4-FFF2-40B4-BE49-F238E27FC236}">
                <a16:creationId xmlns:a16="http://schemas.microsoft.com/office/drawing/2014/main" id="{B2E7EFB9-BAA6-4C5E-8DD7-EB34B0A7642F}"/>
              </a:ext>
            </a:extLst>
          </p:cNvPr>
          <p:cNvGraphicFramePr>
            <a:graphicFrameLocks/>
          </p:cNvGraphicFramePr>
          <p:nvPr>
            <p:extLst>
              <p:ext uri="{D42A27DB-BD31-4B8C-83A1-F6EECF244321}">
                <p14:modId xmlns:p14="http://schemas.microsoft.com/office/powerpoint/2010/main" val="3209789167"/>
              </p:ext>
            </p:extLst>
          </p:nvPr>
        </p:nvGraphicFramePr>
        <p:xfrm>
          <a:off x="3463745" y="4737082"/>
          <a:ext cx="3083691" cy="129559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5" name="Chart4">
            <a:extLst>
              <a:ext uri="{FF2B5EF4-FFF2-40B4-BE49-F238E27FC236}">
                <a16:creationId xmlns:a16="http://schemas.microsoft.com/office/drawing/2014/main" id="{8AD6AA18-9B1C-407D-9000-171DA68AB29F}"/>
              </a:ext>
            </a:extLst>
          </p:cNvPr>
          <p:cNvGraphicFramePr>
            <a:graphicFrameLocks/>
          </p:cNvGraphicFramePr>
          <p:nvPr>
            <p:extLst>
              <p:ext uri="{D42A27DB-BD31-4B8C-83A1-F6EECF244321}">
                <p14:modId xmlns:p14="http://schemas.microsoft.com/office/powerpoint/2010/main" val="642071038"/>
              </p:ext>
            </p:extLst>
          </p:nvPr>
        </p:nvGraphicFramePr>
        <p:xfrm>
          <a:off x="6527577" y="4756821"/>
          <a:ext cx="3083691" cy="1438239"/>
        </p:xfrm>
        <a:graphic>
          <a:graphicData uri="http://schemas.openxmlformats.org/drawingml/2006/chart">
            <c:chart xmlns:c="http://schemas.openxmlformats.org/drawingml/2006/chart" xmlns:r="http://schemas.openxmlformats.org/officeDocument/2006/relationships" r:id="rId9"/>
          </a:graphicData>
        </a:graphic>
      </p:graphicFrame>
      <p:sp>
        <p:nvSpPr>
          <p:cNvPr id="54" name="Text Box 51">
            <a:extLst>
              <a:ext uri="{FF2B5EF4-FFF2-40B4-BE49-F238E27FC236}">
                <a16:creationId xmlns:a16="http://schemas.microsoft.com/office/drawing/2014/main" id="{5574B744-F865-4030-9C28-D4180EEAB851}"/>
              </a:ext>
            </a:extLst>
          </p:cNvPr>
          <p:cNvSpPr txBox="1">
            <a:spLocks noChangeArrowheads="1"/>
          </p:cNvSpPr>
          <p:nvPr/>
        </p:nvSpPr>
        <p:spPr bwMode="auto">
          <a:xfrm>
            <a:off x="8654718" y="6157290"/>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56" name="Text Box 51">
            <a:extLst>
              <a:ext uri="{FF2B5EF4-FFF2-40B4-BE49-F238E27FC236}">
                <a16:creationId xmlns:a16="http://schemas.microsoft.com/office/drawing/2014/main" id="{65F006B2-F2D2-485F-93BC-5E9FB2BCF510}"/>
              </a:ext>
            </a:extLst>
          </p:cNvPr>
          <p:cNvSpPr txBox="1">
            <a:spLocks noChangeArrowheads="1"/>
          </p:cNvSpPr>
          <p:nvPr/>
        </p:nvSpPr>
        <p:spPr bwMode="auto">
          <a:xfrm>
            <a:off x="5600406" y="6153013"/>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57" name="Text Box 51">
            <a:extLst>
              <a:ext uri="{FF2B5EF4-FFF2-40B4-BE49-F238E27FC236}">
                <a16:creationId xmlns:a16="http://schemas.microsoft.com/office/drawing/2014/main" id="{312D6459-3617-49E3-BB82-111C9A636075}"/>
              </a:ext>
            </a:extLst>
          </p:cNvPr>
          <p:cNvSpPr txBox="1">
            <a:spLocks noChangeArrowheads="1"/>
          </p:cNvSpPr>
          <p:nvPr/>
        </p:nvSpPr>
        <p:spPr bwMode="auto">
          <a:xfrm>
            <a:off x="2548936" y="6150422"/>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graphicFrame>
        <p:nvGraphicFramePr>
          <p:cNvPr id="58" name="Chart2">
            <a:extLst>
              <a:ext uri="{FF2B5EF4-FFF2-40B4-BE49-F238E27FC236}">
                <a16:creationId xmlns:a16="http://schemas.microsoft.com/office/drawing/2014/main" id="{A994AC00-0598-4AFD-A05D-068D952D8B2C}"/>
              </a:ext>
            </a:extLst>
          </p:cNvPr>
          <p:cNvGraphicFramePr>
            <a:graphicFrameLocks/>
          </p:cNvGraphicFramePr>
          <p:nvPr>
            <p:extLst>
              <p:ext uri="{D42A27DB-BD31-4B8C-83A1-F6EECF244321}">
                <p14:modId xmlns:p14="http://schemas.microsoft.com/office/powerpoint/2010/main" val="1403998908"/>
              </p:ext>
            </p:extLst>
          </p:nvPr>
        </p:nvGraphicFramePr>
        <p:xfrm>
          <a:off x="415635" y="1635618"/>
          <a:ext cx="3153409" cy="16966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9" name="Chart2">
            <a:extLst>
              <a:ext uri="{FF2B5EF4-FFF2-40B4-BE49-F238E27FC236}">
                <a16:creationId xmlns:a16="http://schemas.microsoft.com/office/drawing/2014/main" id="{7293027E-C890-46B9-A0A8-A69FFA5C01EA}"/>
              </a:ext>
            </a:extLst>
          </p:cNvPr>
          <p:cNvGraphicFramePr>
            <a:graphicFrameLocks/>
          </p:cNvGraphicFramePr>
          <p:nvPr>
            <p:extLst>
              <p:ext uri="{D42A27DB-BD31-4B8C-83A1-F6EECF244321}">
                <p14:modId xmlns:p14="http://schemas.microsoft.com/office/powerpoint/2010/main" val="825507514"/>
              </p:ext>
            </p:extLst>
          </p:nvPr>
        </p:nvGraphicFramePr>
        <p:xfrm>
          <a:off x="437069" y="3178545"/>
          <a:ext cx="3148927" cy="1696669"/>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4407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866E0D11-26C2-4FDB-9C26-404A17AB9A05}"/>
              </a:ext>
            </a:extLst>
          </p:cNvPr>
          <p:cNvSpPr/>
          <p:nvPr/>
        </p:nvSpPr>
        <p:spPr>
          <a:xfrm>
            <a:off x="415635" y="756762"/>
            <a:ext cx="9077499" cy="808269"/>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ko-KR" altLang="en-US" sz="900" dirty="0">
                <a:solidFill>
                  <a:srgbClr val="00338D"/>
                </a:solidFill>
                <a:latin typeface="Arial" panose="020B0604020202020204" pitchFamily="34" charset="0"/>
                <a:ea typeface="맑은 고딕" panose="020B0503020000020004" pitchFamily="50" charset="-127"/>
              </a:rPr>
              <a:t>영국의 전동 및 </a:t>
            </a:r>
            <a:r>
              <a:rPr lang="en-US" altLang="ko-KR" sz="900" dirty="0">
                <a:solidFill>
                  <a:srgbClr val="00338D"/>
                </a:solidFill>
                <a:latin typeface="Arial" panose="020B0604020202020204" pitchFamily="34" charset="0"/>
                <a:ea typeface="맑은 고딕" panose="020B0503020000020004" pitchFamily="50" charset="-127"/>
              </a:rPr>
              <a:t>LP </a:t>
            </a:r>
            <a:r>
              <a:rPr lang="ko-KR" altLang="en-US" sz="900" dirty="0" err="1">
                <a:solidFill>
                  <a:srgbClr val="00338D"/>
                </a:solidFill>
                <a:latin typeface="Arial" panose="020B0604020202020204" pitchFamily="34" charset="0"/>
                <a:ea typeface="맑은 고딕" panose="020B0503020000020004" pitchFamily="50" charset="-127"/>
              </a:rPr>
              <a:t>완성차</a:t>
            </a:r>
            <a:r>
              <a:rPr lang="en-US" altLang="ko-KR" sz="900" dirty="0">
                <a:solidFill>
                  <a:srgbClr val="00338D"/>
                </a:solidFill>
                <a:latin typeface="Arial" panose="020B0604020202020204" pitchFamily="34" charset="0"/>
                <a:ea typeface="맑은 고딕" panose="020B0503020000020004" pitchFamily="50" charset="-127"/>
              </a:rPr>
              <a:t> ASP</a:t>
            </a:r>
            <a:r>
              <a:rPr lang="ko-KR" altLang="en-US" sz="900" dirty="0">
                <a:solidFill>
                  <a:srgbClr val="00338D"/>
                </a:solidFill>
                <a:latin typeface="Arial" panose="020B0604020202020204" pitchFamily="34" charset="0"/>
                <a:ea typeface="맑은 고딕" panose="020B0503020000020004" pitchFamily="50" charset="-127"/>
              </a:rPr>
              <a:t>는</a:t>
            </a:r>
            <a:r>
              <a:rPr lang="en-US" altLang="ko-KR" sz="900" dirty="0">
                <a:solidFill>
                  <a:srgbClr val="00338D"/>
                </a:solidFill>
                <a:latin typeface="Arial" panose="020B0604020202020204" pitchFamily="34" charset="0"/>
                <a:ea typeface="맑은 고딕" panose="020B0503020000020004" pitchFamily="50" charset="-127"/>
              </a:rPr>
              <a:t> mix </a:t>
            </a:r>
            <a:r>
              <a:rPr lang="ko-KR" altLang="en-US" sz="900" dirty="0">
                <a:solidFill>
                  <a:srgbClr val="00338D"/>
                </a:solidFill>
                <a:latin typeface="Arial" panose="020B0604020202020204" pitchFamily="34" charset="0"/>
                <a:ea typeface="맑은 고딕" panose="020B0503020000020004" pitchFamily="50" charset="-127"/>
              </a:rPr>
              <a:t>변동으로 인해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하락하는 모습을 보임</a:t>
            </a:r>
            <a:r>
              <a:rPr lang="en-US" altLang="ko-KR" sz="900" dirty="0">
                <a:solidFill>
                  <a:srgbClr val="00338D"/>
                </a:solidFill>
                <a:latin typeface="Arial" panose="020B0604020202020204" pitchFamily="34" charset="0"/>
                <a:ea typeface="맑은 고딕" panose="020B0503020000020004" pitchFamily="50" charset="-127"/>
              </a:rPr>
              <a:t>. 2019</a:t>
            </a:r>
            <a:r>
              <a:rPr lang="ko-KR" altLang="en-US" sz="900" dirty="0">
                <a:solidFill>
                  <a:srgbClr val="00338D"/>
                </a:solidFill>
                <a:latin typeface="Arial" panose="020B0604020202020204" pitchFamily="34" charset="0"/>
                <a:ea typeface="맑은 고딕" panose="020B0503020000020004" pitchFamily="50" charset="-127"/>
              </a:rPr>
              <a:t>년 디젤 </a:t>
            </a: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는 판가 인상과 초대형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판매량 증가로 인해 전년 대비 약 </a:t>
            </a:r>
            <a:r>
              <a:rPr lang="en-US" altLang="ko-KR" sz="900" dirty="0">
                <a:solidFill>
                  <a:srgbClr val="00338D"/>
                </a:solidFill>
                <a:latin typeface="Arial" panose="020B0604020202020204" pitchFamily="34" charset="0"/>
                <a:ea typeface="맑은 고딕" panose="020B0503020000020004" pitchFamily="50" charset="-127"/>
              </a:rPr>
              <a:t>7</a:t>
            </a:r>
            <a:r>
              <a:rPr lang="ko-KR" altLang="en-US" sz="900" dirty="0">
                <a:solidFill>
                  <a:srgbClr val="00338D"/>
                </a:solidFill>
                <a:latin typeface="Arial" panose="020B0604020202020204" pitchFamily="34" charset="0"/>
                <a:ea typeface="맑은 고딕" panose="020B0503020000020004" pitchFamily="50" charset="-127"/>
              </a:rPr>
              <a:t>백만원 상승하였음</a:t>
            </a:r>
            <a:r>
              <a:rPr lang="en-US" altLang="ko-KR" sz="900" dirty="0">
                <a:solidFill>
                  <a:srgbClr val="00338D"/>
                </a:solidFill>
                <a:latin typeface="Arial" panose="020B0604020202020204" pitchFamily="34" charset="0"/>
                <a:ea typeface="맑은 고딕" panose="020B0503020000020004" pitchFamily="50" charset="-127"/>
              </a:rPr>
              <a:t>.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ko-KR" altLang="en-US" sz="900" dirty="0">
                <a:solidFill>
                  <a:srgbClr val="00338D"/>
                </a:solidFill>
                <a:latin typeface="Arial" panose="020B0604020202020204" pitchFamily="34" charset="0"/>
                <a:ea typeface="맑은 고딕" panose="020B0503020000020004" pitchFamily="50" charset="-127"/>
              </a:rPr>
              <a:t>중국 내수의 경우 저가제품 생산에 주력하고 있어 </a:t>
            </a: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가 상대적으로 낮은 편임</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 전동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판매량이 전년 대비 </a:t>
            </a:r>
            <a:r>
              <a:rPr lang="en-US" altLang="ko-KR" sz="900" dirty="0">
                <a:solidFill>
                  <a:srgbClr val="00338D"/>
                </a:solidFill>
                <a:latin typeface="Arial" panose="020B0604020202020204" pitchFamily="34" charset="0"/>
                <a:ea typeface="맑은 고딕" panose="020B0503020000020004" pitchFamily="50" charset="-127"/>
              </a:rPr>
              <a:t>198% </a:t>
            </a:r>
            <a:r>
              <a:rPr lang="ko-KR" altLang="en-US" sz="900" dirty="0">
                <a:solidFill>
                  <a:srgbClr val="00338D"/>
                </a:solidFill>
                <a:latin typeface="Arial" panose="020B0604020202020204" pitchFamily="34" charset="0"/>
                <a:ea typeface="맑은 고딕" panose="020B0503020000020004" pitchFamily="50" charset="-127"/>
              </a:rPr>
              <a:t>상승</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디젤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판매량이 </a:t>
            </a:r>
            <a:r>
              <a:rPr lang="en-US" altLang="ko-KR" sz="900" dirty="0">
                <a:solidFill>
                  <a:srgbClr val="00338D"/>
                </a:solidFill>
                <a:latin typeface="Arial" panose="020B0604020202020204" pitchFamily="34" charset="0"/>
                <a:ea typeface="맑은 고딕" panose="020B0503020000020004" pitchFamily="50" charset="-127"/>
              </a:rPr>
              <a:t>35% </a:t>
            </a:r>
            <a:r>
              <a:rPr lang="ko-KR" altLang="en-US" sz="900" dirty="0">
                <a:solidFill>
                  <a:srgbClr val="00338D"/>
                </a:solidFill>
                <a:latin typeface="Arial" panose="020B0604020202020204" pitchFamily="34" charset="0"/>
                <a:ea typeface="맑은 고딕" panose="020B0503020000020004" pitchFamily="50" charset="-127"/>
              </a:rPr>
              <a:t>하락하였음</a:t>
            </a:r>
            <a:r>
              <a:rPr lang="en-US" altLang="ko-KR" sz="900" dirty="0">
                <a:solidFill>
                  <a:srgbClr val="00338D"/>
                </a:solidFill>
                <a:latin typeface="Arial" panose="020B0604020202020204" pitchFamily="34" charset="0"/>
                <a:ea typeface="맑은 고딕" panose="020B0503020000020004" pitchFamily="50" charset="-127"/>
              </a:rPr>
              <a: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신흥국의 경우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대양주</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지역의 </a:t>
            </a:r>
            <a:r>
              <a:rPr lang="en-US" altLang="ko-KR" sz="900" dirty="0">
                <a:solidFill>
                  <a:srgbClr val="00338D"/>
                </a:solidFill>
                <a:latin typeface="Arial" panose="020B0604020202020204" pitchFamily="34" charset="0"/>
                <a:ea typeface="맑은 고딕" panose="020B0503020000020004" pitchFamily="50" charset="-127"/>
              </a:rPr>
              <a:t>LP </a:t>
            </a:r>
            <a:r>
              <a:rPr lang="ko-KR" altLang="en-US" sz="900" dirty="0">
                <a:solidFill>
                  <a:srgbClr val="00338D"/>
                </a:solidFill>
                <a:latin typeface="Arial" panose="020B0604020202020204" pitchFamily="34" charset="0"/>
                <a:ea typeface="맑은 고딕" panose="020B0503020000020004" pitchFamily="50" charset="-127"/>
              </a:rPr>
              <a:t>판매량 감소 영향으로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 매출액이 하락하였음</a:t>
            </a:r>
            <a:r>
              <a:rPr lang="en-US" altLang="ko-KR" sz="900" dirty="0">
                <a:solidFill>
                  <a:srgbClr val="00338D"/>
                </a:solidFill>
                <a:latin typeface="Arial" panose="020B0604020202020204" pitchFamily="34" charset="0"/>
                <a:ea typeface="맑은 고딕" panose="020B0503020000020004" pitchFamily="50" charset="-127"/>
              </a:rPr>
              <a:t>. </a:t>
            </a:r>
            <a:endParaRPr kumimoji="0" lang="ko-KR" altLang="en-US" sz="1000" b="0" i="0" u="none" strike="noStrike" kern="1200" cap="none" spc="0" normalizeH="0" baseline="0" noProof="0" dirty="0">
              <a:ln>
                <a:noFill/>
              </a:ln>
              <a:solidFill>
                <a:srgbClr val="FF0000"/>
              </a:solidFill>
              <a:effectLst/>
              <a:uLnTx/>
              <a:uFillTx/>
              <a:latin typeface="Arial"/>
              <a:ea typeface="+mn-ea"/>
              <a:cs typeface="+mn-cs"/>
            </a:endParaRPr>
          </a:p>
        </p:txBody>
      </p:sp>
      <p:sp>
        <p:nvSpPr>
          <p:cNvPr id="17" name="직사각형 16">
            <a:extLst>
              <a:ext uri="{FF2B5EF4-FFF2-40B4-BE49-F238E27FC236}">
                <a16:creationId xmlns:a16="http://schemas.microsoft.com/office/drawing/2014/main" id="{4B0D02BF-1A6B-4ABE-8472-78F612D0DB00}"/>
              </a:ext>
            </a:extLst>
          </p:cNvPr>
          <p:cNvSpPr/>
          <p:nvPr/>
        </p:nvSpPr>
        <p:spPr>
          <a:xfrm>
            <a:off x="415635" y="1664288"/>
            <a:ext cx="2959601" cy="4631004"/>
          </a:xfrm>
          <a:prstGeom prst="rect">
            <a:avLst/>
          </a:prstGeom>
          <a:solidFill>
            <a:srgbClr val="DBE8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dirty="0">
                <a:solidFill>
                  <a:schemeClr val="tx1"/>
                </a:solidFill>
              </a:rPr>
              <a:t>영국</a:t>
            </a:r>
          </a:p>
        </p:txBody>
      </p:sp>
      <p:sp>
        <p:nvSpPr>
          <p:cNvPr id="23" name="직사각형 22">
            <a:extLst>
              <a:ext uri="{FF2B5EF4-FFF2-40B4-BE49-F238E27FC236}">
                <a16:creationId xmlns:a16="http://schemas.microsoft.com/office/drawing/2014/main" id="{59389867-2EA5-4A0B-91AD-9B924D008D5A}"/>
              </a:ext>
            </a:extLst>
          </p:cNvPr>
          <p:cNvSpPr/>
          <p:nvPr/>
        </p:nvSpPr>
        <p:spPr>
          <a:xfrm>
            <a:off x="3460945" y="1664288"/>
            <a:ext cx="2959601" cy="4631004"/>
          </a:xfrm>
          <a:prstGeom prst="rect">
            <a:avLst/>
          </a:prstGeom>
          <a:solidFill>
            <a:schemeClr val="accent2">
              <a:lumMod val="60000"/>
              <a:lumOff val="4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dirty="0">
                <a:solidFill>
                  <a:schemeClr val="tx1"/>
                </a:solidFill>
              </a:rPr>
              <a:t>중국</a:t>
            </a:r>
          </a:p>
        </p:txBody>
      </p:sp>
      <p:sp>
        <p:nvSpPr>
          <p:cNvPr id="24" name="직사각형 23">
            <a:extLst>
              <a:ext uri="{FF2B5EF4-FFF2-40B4-BE49-F238E27FC236}">
                <a16:creationId xmlns:a16="http://schemas.microsoft.com/office/drawing/2014/main" id="{A0C73B8C-CFA6-4C98-AFBE-8D8903176C90}"/>
              </a:ext>
            </a:extLst>
          </p:cNvPr>
          <p:cNvSpPr/>
          <p:nvPr/>
        </p:nvSpPr>
        <p:spPr>
          <a:xfrm>
            <a:off x="6515257" y="1664288"/>
            <a:ext cx="2959601" cy="4631004"/>
          </a:xfrm>
          <a:prstGeom prst="rect">
            <a:avLst/>
          </a:prstGeom>
          <a:solidFill>
            <a:srgbClr val="FFF8E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pPr algn="ctr"/>
            <a:r>
              <a:rPr lang="ko-KR" altLang="en-US" sz="900" b="1" dirty="0">
                <a:solidFill>
                  <a:schemeClr val="tx1"/>
                </a:solidFill>
              </a:rPr>
              <a:t>신흥</a:t>
            </a:r>
          </a:p>
        </p:txBody>
      </p:sp>
      <p:graphicFrame>
        <p:nvGraphicFramePr>
          <p:cNvPr id="16" name="Chart2">
            <a:extLst>
              <a:ext uri="{FF2B5EF4-FFF2-40B4-BE49-F238E27FC236}">
                <a16:creationId xmlns:a16="http://schemas.microsoft.com/office/drawing/2014/main" id="{D511EFD2-8A85-41A7-AFBA-3F439E152B4B}"/>
              </a:ext>
            </a:extLst>
          </p:cNvPr>
          <p:cNvGraphicFramePr>
            <a:graphicFrameLocks/>
          </p:cNvGraphicFramePr>
          <p:nvPr>
            <p:extLst>
              <p:ext uri="{D42A27DB-BD31-4B8C-83A1-F6EECF244321}">
                <p14:modId xmlns:p14="http://schemas.microsoft.com/office/powerpoint/2010/main" val="614552277"/>
              </p:ext>
            </p:extLst>
          </p:nvPr>
        </p:nvGraphicFramePr>
        <p:xfrm>
          <a:off x="431142" y="1613176"/>
          <a:ext cx="3176381" cy="17120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2">
            <a:extLst>
              <a:ext uri="{FF2B5EF4-FFF2-40B4-BE49-F238E27FC236}">
                <a16:creationId xmlns:a16="http://schemas.microsoft.com/office/drawing/2014/main" id="{3DE99414-0F5B-41F2-B476-0AA511929762}"/>
              </a:ext>
            </a:extLst>
          </p:cNvPr>
          <p:cNvGraphicFramePr>
            <a:graphicFrameLocks/>
          </p:cNvGraphicFramePr>
          <p:nvPr>
            <p:extLst>
              <p:ext uri="{D42A27DB-BD31-4B8C-83A1-F6EECF244321}">
                <p14:modId xmlns:p14="http://schemas.microsoft.com/office/powerpoint/2010/main" val="3773850925"/>
              </p:ext>
            </p:extLst>
          </p:nvPr>
        </p:nvGraphicFramePr>
        <p:xfrm>
          <a:off x="415635" y="3164601"/>
          <a:ext cx="3168587" cy="1706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2">
            <a:extLst>
              <a:ext uri="{FF2B5EF4-FFF2-40B4-BE49-F238E27FC236}">
                <a16:creationId xmlns:a16="http://schemas.microsoft.com/office/drawing/2014/main" id="{9ACC6A35-F9BA-444D-8F9C-89E4520F7855}"/>
              </a:ext>
            </a:extLst>
          </p:cNvPr>
          <p:cNvGraphicFramePr>
            <a:graphicFrameLocks/>
          </p:cNvGraphicFramePr>
          <p:nvPr>
            <p:extLst>
              <p:ext uri="{D42A27DB-BD31-4B8C-83A1-F6EECF244321}">
                <p14:modId xmlns:p14="http://schemas.microsoft.com/office/powerpoint/2010/main" val="2113906633"/>
              </p:ext>
            </p:extLst>
          </p:nvPr>
        </p:nvGraphicFramePr>
        <p:xfrm>
          <a:off x="3451906" y="1595592"/>
          <a:ext cx="3172366" cy="17091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F0CC6AA4-1372-4117-B35D-59998130EE12}"/>
              </a:ext>
            </a:extLst>
          </p:cNvPr>
          <p:cNvGraphicFramePr>
            <a:graphicFrameLocks/>
          </p:cNvGraphicFramePr>
          <p:nvPr>
            <p:extLst>
              <p:ext uri="{D42A27DB-BD31-4B8C-83A1-F6EECF244321}">
                <p14:modId xmlns:p14="http://schemas.microsoft.com/office/powerpoint/2010/main" val="2599274766"/>
              </p:ext>
            </p:extLst>
          </p:nvPr>
        </p:nvGraphicFramePr>
        <p:xfrm>
          <a:off x="3440414" y="3147019"/>
          <a:ext cx="3164572" cy="16996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2">
            <a:extLst>
              <a:ext uri="{FF2B5EF4-FFF2-40B4-BE49-F238E27FC236}">
                <a16:creationId xmlns:a16="http://schemas.microsoft.com/office/drawing/2014/main" id="{97817805-6360-4900-8D5B-71BA47B11203}"/>
              </a:ext>
            </a:extLst>
          </p:cNvPr>
          <p:cNvGraphicFramePr>
            <a:graphicFrameLocks/>
          </p:cNvGraphicFramePr>
          <p:nvPr>
            <p:extLst>
              <p:ext uri="{D42A27DB-BD31-4B8C-83A1-F6EECF244321}">
                <p14:modId xmlns:p14="http://schemas.microsoft.com/office/powerpoint/2010/main" val="1419799567"/>
              </p:ext>
            </p:extLst>
          </p:nvPr>
        </p:nvGraphicFramePr>
        <p:xfrm>
          <a:off x="6463015" y="1605818"/>
          <a:ext cx="3173100" cy="170914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5" name="Chart2">
            <a:extLst>
              <a:ext uri="{FF2B5EF4-FFF2-40B4-BE49-F238E27FC236}">
                <a16:creationId xmlns:a16="http://schemas.microsoft.com/office/drawing/2014/main" id="{AA23B1EE-D8E5-4A7E-A2CB-69373FE04971}"/>
              </a:ext>
            </a:extLst>
          </p:cNvPr>
          <p:cNvGraphicFramePr>
            <a:graphicFrameLocks/>
          </p:cNvGraphicFramePr>
          <p:nvPr>
            <p:extLst>
              <p:ext uri="{D42A27DB-BD31-4B8C-83A1-F6EECF244321}">
                <p14:modId xmlns:p14="http://schemas.microsoft.com/office/powerpoint/2010/main" val="2284418120"/>
              </p:ext>
            </p:extLst>
          </p:nvPr>
        </p:nvGraphicFramePr>
        <p:xfrm>
          <a:off x="6477437" y="3129967"/>
          <a:ext cx="3161993" cy="1699646"/>
        </p:xfrm>
        <a:graphic>
          <a:graphicData uri="http://schemas.openxmlformats.org/drawingml/2006/chart">
            <c:chart xmlns:c="http://schemas.openxmlformats.org/drawingml/2006/chart" xmlns:r="http://schemas.openxmlformats.org/officeDocument/2006/relationships" r:id="rId8"/>
          </a:graphicData>
        </a:graphic>
      </p:graphicFrame>
      <p:sp>
        <p:nvSpPr>
          <p:cNvPr id="38" name="Rectangle 2">
            <a:extLst>
              <a:ext uri="{FF2B5EF4-FFF2-40B4-BE49-F238E27FC236}">
                <a16:creationId xmlns:a16="http://schemas.microsoft.com/office/drawing/2014/main" id="{62D4C481-2F63-4310-A663-B169057A163D}"/>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(2) </a:t>
            </a:r>
            <a:r>
              <a:rPr lang="en-US" altLang="ko-KR" sz="3200" b="1" dirty="0">
                <a:solidFill>
                  <a:srgbClr val="00338D"/>
                </a:solidFill>
                <a:cs typeface="KPMG Extralight"/>
              </a:rPr>
              <a:t>– </a:t>
            </a:r>
            <a:r>
              <a:rPr lang="en-US" altLang="ko-KR" sz="2400" b="1" dirty="0">
                <a:solidFill>
                  <a:srgbClr val="00338D"/>
                </a:solidFill>
                <a:cs typeface="KPMG Extralight"/>
              </a:rPr>
              <a:t>(</a:t>
            </a:r>
            <a:r>
              <a:rPr lang="ko-KR" altLang="en-US" sz="2400" dirty="0">
                <a:solidFill>
                  <a:srgbClr val="00338D"/>
                </a:solidFill>
                <a:cs typeface="KPMG Extralight"/>
              </a:rPr>
              <a:t>연결</a:t>
            </a:r>
            <a:r>
              <a:rPr lang="en-US" altLang="ko-KR" sz="2400" b="1" dirty="0">
                <a:solidFill>
                  <a:srgbClr val="00338D"/>
                </a:solidFill>
                <a:cs typeface="KPMG Extralight"/>
              </a:rPr>
              <a:t>)</a:t>
            </a:r>
            <a:r>
              <a:rPr lang="en-US" altLang="ko-KR" sz="2400" dirty="0">
                <a:solidFill>
                  <a:srgbClr val="00338D"/>
                </a:solidFill>
                <a:cs typeface="KPMG Extralight"/>
              </a:rPr>
              <a:t> </a:t>
            </a:r>
            <a:r>
              <a:rPr lang="ko-KR" altLang="en-US" sz="2400" dirty="0">
                <a:solidFill>
                  <a:srgbClr val="00338D"/>
                </a:solidFill>
                <a:cs typeface="KPMG Extralight"/>
              </a:rPr>
              <a:t>지역별 매출액</a:t>
            </a:r>
            <a:r>
              <a:rPr lang="en-US" altLang="ko-KR" sz="2400" dirty="0">
                <a:solidFill>
                  <a:srgbClr val="00338D"/>
                </a:solidFill>
                <a:cs typeface="KPMG Extralight"/>
              </a:rPr>
              <a:t>, </a:t>
            </a:r>
            <a:r>
              <a:rPr lang="ko-KR" altLang="en-US" sz="2400" dirty="0">
                <a:solidFill>
                  <a:srgbClr val="00338D"/>
                </a:solidFill>
                <a:cs typeface="KPMG Extralight"/>
              </a:rPr>
              <a:t>판매량 및 </a:t>
            </a:r>
            <a:r>
              <a:rPr lang="en-US" altLang="ko-KR" sz="3000" b="1" dirty="0">
                <a:solidFill>
                  <a:srgbClr val="00338D"/>
                </a:solidFill>
                <a:cs typeface="KPMG Extralight"/>
              </a:rPr>
              <a:t>ASP (2/2)</a:t>
            </a:r>
          </a:p>
        </p:txBody>
      </p:sp>
      <p:graphicFrame>
        <p:nvGraphicFramePr>
          <p:cNvPr id="18" name="Chart4">
            <a:extLst>
              <a:ext uri="{FF2B5EF4-FFF2-40B4-BE49-F238E27FC236}">
                <a16:creationId xmlns:a16="http://schemas.microsoft.com/office/drawing/2014/main" id="{E57BF422-B06C-47C6-A6C2-8D2359B21A7D}"/>
              </a:ext>
            </a:extLst>
          </p:cNvPr>
          <p:cNvGraphicFramePr>
            <a:graphicFrameLocks/>
          </p:cNvGraphicFramePr>
          <p:nvPr>
            <p:extLst>
              <p:ext uri="{D42A27DB-BD31-4B8C-83A1-F6EECF244321}">
                <p14:modId xmlns:p14="http://schemas.microsoft.com/office/powerpoint/2010/main" val="1604248839"/>
              </p:ext>
            </p:extLst>
          </p:nvPr>
        </p:nvGraphicFramePr>
        <p:xfrm>
          <a:off x="6480047" y="4703063"/>
          <a:ext cx="3084406" cy="1398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 name="Chart4">
            <a:extLst>
              <a:ext uri="{FF2B5EF4-FFF2-40B4-BE49-F238E27FC236}">
                <a16:creationId xmlns:a16="http://schemas.microsoft.com/office/drawing/2014/main" id="{43B7D64E-CA26-4CCA-8C6D-6380C35B0C50}"/>
              </a:ext>
            </a:extLst>
          </p:cNvPr>
          <p:cNvGraphicFramePr>
            <a:graphicFrameLocks/>
          </p:cNvGraphicFramePr>
          <p:nvPr>
            <p:extLst>
              <p:ext uri="{D42A27DB-BD31-4B8C-83A1-F6EECF244321}">
                <p14:modId xmlns:p14="http://schemas.microsoft.com/office/powerpoint/2010/main" val="2918782504"/>
              </p:ext>
            </p:extLst>
          </p:nvPr>
        </p:nvGraphicFramePr>
        <p:xfrm>
          <a:off x="3464898" y="4662984"/>
          <a:ext cx="3083690" cy="143825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Chart4">
            <a:extLst>
              <a:ext uri="{FF2B5EF4-FFF2-40B4-BE49-F238E27FC236}">
                <a16:creationId xmlns:a16="http://schemas.microsoft.com/office/drawing/2014/main" id="{CAC65269-64A4-4D11-87D6-7D15FEE245C6}"/>
              </a:ext>
            </a:extLst>
          </p:cNvPr>
          <p:cNvGraphicFramePr>
            <a:graphicFrameLocks/>
          </p:cNvGraphicFramePr>
          <p:nvPr>
            <p:extLst>
              <p:ext uri="{D42A27DB-BD31-4B8C-83A1-F6EECF244321}">
                <p14:modId xmlns:p14="http://schemas.microsoft.com/office/powerpoint/2010/main" val="3713301748"/>
              </p:ext>
            </p:extLst>
          </p:nvPr>
        </p:nvGraphicFramePr>
        <p:xfrm>
          <a:off x="415635" y="4678327"/>
          <a:ext cx="3022009" cy="1422911"/>
        </p:xfrm>
        <a:graphic>
          <a:graphicData uri="http://schemas.openxmlformats.org/drawingml/2006/chart">
            <c:chart xmlns:c="http://schemas.openxmlformats.org/drawingml/2006/chart" xmlns:r="http://schemas.openxmlformats.org/officeDocument/2006/relationships" r:id="rId11"/>
          </a:graphicData>
        </a:graphic>
      </p:graphicFrame>
      <p:sp>
        <p:nvSpPr>
          <p:cNvPr id="21" name="Text Box 51">
            <a:extLst>
              <a:ext uri="{FF2B5EF4-FFF2-40B4-BE49-F238E27FC236}">
                <a16:creationId xmlns:a16="http://schemas.microsoft.com/office/drawing/2014/main" id="{3E862484-86C0-4F9D-B35C-AD1A9D003369}"/>
              </a:ext>
            </a:extLst>
          </p:cNvPr>
          <p:cNvSpPr txBox="1">
            <a:spLocks noChangeArrowheads="1"/>
          </p:cNvSpPr>
          <p:nvPr/>
        </p:nvSpPr>
        <p:spPr bwMode="auto">
          <a:xfrm>
            <a:off x="2548936" y="6150422"/>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26" name="Text Box 51">
            <a:extLst>
              <a:ext uri="{FF2B5EF4-FFF2-40B4-BE49-F238E27FC236}">
                <a16:creationId xmlns:a16="http://schemas.microsoft.com/office/drawing/2014/main" id="{77BF5079-F516-4D3E-8C36-D940CF49B4ED}"/>
              </a:ext>
            </a:extLst>
          </p:cNvPr>
          <p:cNvSpPr txBox="1">
            <a:spLocks noChangeArrowheads="1"/>
          </p:cNvSpPr>
          <p:nvPr/>
        </p:nvSpPr>
        <p:spPr bwMode="auto">
          <a:xfrm>
            <a:off x="5596219" y="6150422"/>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27" name="Text Box 51">
            <a:extLst>
              <a:ext uri="{FF2B5EF4-FFF2-40B4-BE49-F238E27FC236}">
                <a16:creationId xmlns:a16="http://schemas.microsoft.com/office/drawing/2014/main" id="{19275FA9-BBD3-4948-BEFB-ED783FA71B9D}"/>
              </a:ext>
            </a:extLst>
          </p:cNvPr>
          <p:cNvSpPr txBox="1">
            <a:spLocks noChangeArrowheads="1"/>
          </p:cNvSpPr>
          <p:nvPr/>
        </p:nvSpPr>
        <p:spPr bwMode="auto">
          <a:xfrm>
            <a:off x="8657905" y="6150421"/>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77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a:extLst>
              <a:ext uri="{FF2B5EF4-FFF2-40B4-BE49-F238E27FC236}">
                <a16:creationId xmlns:a16="http://schemas.microsoft.com/office/drawing/2014/main" id="{62D4C481-2F63-4310-A663-B169057A163D}"/>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(3) </a:t>
            </a:r>
            <a:r>
              <a:rPr lang="en-US" altLang="ko-KR" sz="3200" b="1" dirty="0">
                <a:solidFill>
                  <a:srgbClr val="00338D"/>
                </a:solidFill>
                <a:cs typeface="KPMG Extralight"/>
              </a:rPr>
              <a:t>– </a:t>
            </a:r>
            <a:r>
              <a:rPr lang="en-US" altLang="ko-KR" sz="2400" b="1" dirty="0">
                <a:solidFill>
                  <a:srgbClr val="00338D"/>
                </a:solidFill>
                <a:cs typeface="KPMG Extralight"/>
              </a:rPr>
              <a:t>(</a:t>
            </a:r>
            <a:r>
              <a:rPr lang="ko-KR" altLang="en-US" sz="2400" dirty="0">
                <a:solidFill>
                  <a:srgbClr val="00338D"/>
                </a:solidFill>
                <a:cs typeface="KPMG Extralight"/>
              </a:rPr>
              <a:t>연결</a:t>
            </a:r>
            <a:r>
              <a:rPr lang="en-US" altLang="ko-KR" sz="2400" b="1" dirty="0">
                <a:solidFill>
                  <a:srgbClr val="00338D"/>
                </a:solidFill>
                <a:cs typeface="KPMG Extralight"/>
              </a:rPr>
              <a:t>)</a:t>
            </a:r>
            <a:r>
              <a:rPr lang="en-US" altLang="ko-KR" sz="2400" dirty="0">
                <a:solidFill>
                  <a:srgbClr val="00338D"/>
                </a:solidFill>
                <a:cs typeface="KPMG Extralight"/>
              </a:rPr>
              <a:t> </a:t>
            </a:r>
            <a:r>
              <a:rPr lang="ko-KR" altLang="en-US" sz="2400" dirty="0">
                <a:solidFill>
                  <a:srgbClr val="00338D"/>
                </a:solidFill>
                <a:cs typeface="KPMG Extralight"/>
              </a:rPr>
              <a:t>지역별 영업이익</a:t>
            </a:r>
            <a:r>
              <a:rPr lang="en-US" altLang="ko-KR" sz="2400" dirty="0">
                <a:solidFill>
                  <a:srgbClr val="00338D"/>
                </a:solidFill>
                <a:cs typeface="KPMG Extralight"/>
              </a:rPr>
              <a:t>% </a:t>
            </a:r>
            <a:r>
              <a:rPr lang="en-US" altLang="ko-KR" sz="3000" b="1" dirty="0">
                <a:solidFill>
                  <a:srgbClr val="00338D"/>
                </a:solidFill>
                <a:cs typeface="KPMG Extralight"/>
              </a:rPr>
              <a:t>(1/2)</a:t>
            </a:r>
          </a:p>
        </p:txBody>
      </p:sp>
      <p:graphicFrame>
        <p:nvGraphicFramePr>
          <p:cNvPr id="10" name="Chart2">
            <a:extLst>
              <a:ext uri="{FF2B5EF4-FFF2-40B4-BE49-F238E27FC236}">
                <a16:creationId xmlns:a16="http://schemas.microsoft.com/office/drawing/2014/main" id="{5A5E4532-8B42-4608-8ED6-7003635B3C8E}"/>
              </a:ext>
            </a:extLst>
          </p:cNvPr>
          <p:cNvGraphicFramePr>
            <a:graphicFrameLocks/>
          </p:cNvGraphicFramePr>
          <p:nvPr>
            <p:extLst>
              <p:ext uri="{D42A27DB-BD31-4B8C-83A1-F6EECF244321}">
                <p14:modId xmlns:p14="http://schemas.microsoft.com/office/powerpoint/2010/main" val="3171487185"/>
              </p:ext>
            </p:extLst>
          </p:nvPr>
        </p:nvGraphicFramePr>
        <p:xfrm>
          <a:off x="296847" y="1594339"/>
          <a:ext cx="3886533" cy="21928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2">
            <a:extLst>
              <a:ext uri="{FF2B5EF4-FFF2-40B4-BE49-F238E27FC236}">
                <a16:creationId xmlns:a16="http://schemas.microsoft.com/office/drawing/2014/main" id="{A7CD2DCF-D98D-4700-B911-ACE2056F1237}"/>
              </a:ext>
            </a:extLst>
          </p:cNvPr>
          <p:cNvGraphicFramePr>
            <a:graphicFrameLocks/>
          </p:cNvGraphicFramePr>
          <p:nvPr>
            <p:extLst>
              <p:ext uri="{D42A27DB-BD31-4B8C-83A1-F6EECF244321}">
                <p14:modId xmlns:p14="http://schemas.microsoft.com/office/powerpoint/2010/main" val="2991729853"/>
              </p:ext>
            </p:extLst>
          </p:nvPr>
        </p:nvGraphicFramePr>
        <p:xfrm>
          <a:off x="3330958" y="1565031"/>
          <a:ext cx="3828622" cy="24049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2">
            <a:extLst>
              <a:ext uri="{FF2B5EF4-FFF2-40B4-BE49-F238E27FC236}">
                <a16:creationId xmlns:a16="http://schemas.microsoft.com/office/drawing/2014/main" id="{7374D625-F774-41ED-968E-021E6DAB184B}"/>
              </a:ext>
            </a:extLst>
          </p:cNvPr>
          <p:cNvGraphicFramePr>
            <a:graphicFrameLocks/>
          </p:cNvGraphicFramePr>
          <p:nvPr>
            <p:extLst>
              <p:ext uri="{D42A27DB-BD31-4B8C-83A1-F6EECF244321}">
                <p14:modId xmlns:p14="http://schemas.microsoft.com/office/powerpoint/2010/main" val="3435369604"/>
              </p:ext>
            </p:extLst>
          </p:nvPr>
        </p:nvGraphicFramePr>
        <p:xfrm>
          <a:off x="6362709" y="1557412"/>
          <a:ext cx="3954771" cy="22754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2">
            <a:extLst>
              <a:ext uri="{FF2B5EF4-FFF2-40B4-BE49-F238E27FC236}">
                <a16:creationId xmlns:a16="http://schemas.microsoft.com/office/drawing/2014/main" id="{8DB4F8F5-0853-4D17-96FC-478289894994}"/>
              </a:ext>
            </a:extLst>
          </p:cNvPr>
          <p:cNvGraphicFramePr>
            <a:graphicFrameLocks/>
          </p:cNvGraphicFramePr>
          <p:nvPr>
            <p:extLst>
              <p:ext uri="{D42A27DB-BD31-4B8C-83A1-F6EECF244321}">
                <p14:modId xmlns:p14="http://schemas.microsoft.com/office/powerpoint/2010/main" val="3991215345"/>
              </p:ext>
            </p:extLst>
          </p:nvPr>
        </p:nvGraphicFramePr>
        <p:xfrm>
          <a:off x="322937" y="3864954"/>
          <a:ext cx="3391233" cy="24596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2">
            <a:extLst>
              <a:ext uri="{FF2B5EF4-FFF2-40B4-BE49-F238E27FC236}">
                <a16:creationId xmlns:a16="http://schemas.microsoft.com/office/drawing/2014/main" id="{1FA72320-DA59-4815-8AA0-45603318B1E5}"/>
              </a:ext>
            </a:extLst>
          </p:cNvPr>
          <p:cNvGraphicFramePr>
            <a:graphicFrameLocks/>
          </p:cNvGraphicFramePr>
          <p:nvPr>
            <p:extLst>
              <p:ext uri="{D42A27DB-BD31-4B8C-83A1-F6EECF244321}">
                <p14:modId xmlns:p14="http://schemas.microsoft.com/office/powerpoint/2010/main" val="507461008"/>
              </p:ext>
            </p:extLst>
          </p:nvPr>
        </p:nvGraphicFramePr>
        <p:xfrm>
          <a:off x="3362538" y="3840480"/>
          <a:ext cx="3886534" cy="24049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Chart2">
            <a:extLst>
              <a:ext uri="{FF2B5EF4-FFF2-40B4-BE49-F238E27FC236}">
                <a16:creationId xmlns:a16="http://schemas.microsoft.com/office/drawing/2014/main" id="{7888051E-0C5E-4CFC-B1A7-6A75D5E99AAE}"/>
              </a:ext>
            </a:extLst>
          </p:cNvPr>
          <p:cNvGraphicFramePr>
            <a:graphicFrameLocks/>
          </p:cNvGraphicFramePr>
          <p:nvPr>
            <p:extLst>
              <p:ext uri="{D42A27DB-BD31-4B8C-83A1-F6EECF244321}">
                <p14:modId xmlns:p14="http://schemas.microsoft.com/office/powerpoint/2010/main" val="1696609084"/>
              </p:ext>
            </p:extLst>
          </p:nvPr>
        </p:nvGraphicFramePr>
        <p:xfrm>
          <a:off x="6451562" y="3840480"/>
          <a:ext cx="3925964" cy="2459646"/>
        </p:xfrm>
        <a:graphic>
          <a:graphicData uri="http://schemas.openxmlformats.org/drawingml/2006/chart">
            <c:chart xmlns:c="http://schemas.openxmlformats.org/drawingml/2006/chart" xmlns:r="http://schemas.openxmlformats.org/officeDocument/2006/relationships" r:id="rId8"/>
          </a:graphicData>
        </a:graphic>
      </p:graphicFrame>
      <p:sp>
        <p:nvSpPr>
          <p:cNvPr id="17" name="직사각형 16">
            <a:extLst>
              <a:ext uri="{FF2B5EF4-FFF2-40B4-BE49-F238E27FC236}">
                <a16:creationId xmlns:a16="http://schemas.microsoft.com/office/drawing/2014/main" id="{93D493A8-019E-4702-9A01-344404300650}"/>
              </a:ext>
            </a:extLst>
          </p:cNvPr>
          <p:cNvSpPr/>
          <p:nvPr/>
        </p:nvSpPr>
        <p:spPr>
          <a:xfrm>
            <a:off x="415635" y="756762"/>
            <a:ext cx="9077499" cy="808269"/>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일반적으로 전동에 비해 디젤 엔진 완성차의 영업이익률이 높음</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이는 </a:t>
            </a:r>
            <a:r>
              <a:rPr lang="en-US" altLang="ko-KR" sz="900" dirty="0">
                <a:solidFill>
                  <a:srgbClr val="00338D"/>
                </a:solidFill>
                <a:latin typeface="Arial" panose="020B0604020202020204" pitchFamily="34" charset="0"/>
                <a:ea typeface="맑은 고딕" panose="020B0503020000020004" pitchFamily="50" charset="-127"/>
              </a:rPr>
              <a:t>Falcon</a:t>
            </a:r>
            <a:r>
              <a:rPr lang="ko-KR" altLang="en-US" sz="900" dirty="0">
                <a:solidFill>
                  <a:srgbClr val="00338D"/>
                </a:solidFill>
                <a:latin typeface="Arial" panose="020B0604020202020204" pitchFamily="34" charset="0"/>
                <a:ea typeface="맑은 고딕" panose="020B0503020000020004" pitchFamily="50" charset="-127"/>
              </a:rPr>
              <a:t>이 엔진에 특화되어 엔진 완성차의 경우 대량 생산으로 인한 매입 측면에서의 이점과 제공하는 </a:t>
            </a:r>
            <a:r>
              <a:rPr lang="en-US" altLang="ko-KR" sz="900" dirty="0">
                <a:solidFill>
                  <a:srgbClr val="00338D"/>
                </a:solidFill>
                <a:latin typeface="Arial" panose="020B0604020202020204" pitchFamily="34" charset="0"/>
                <a:ea typeface="맑은 고딕" panose="020B0503020000020004" pitchFamily="50" charset="-127"/>
              </a:rPr>
              <a:t>DC</a:t>
            </a:r>
            <a:r>
              <a:rPr lang="ko-KR" altLang="en-US" sz="900" dirty="0">
                <a:solidFill>
                  <a:srgbClr val="00338D"/>
                </a:solidFill>
                <a:latin typeface="Arial" panose="020B0604020202020204" pitchFamily="34" charset="0"/>
                <a:ea typeface="맑은 고딕" panose="020B0503020000020004" pitchFamily="50" charset="-127"/>
              </a:rPr>
              <a:t>율이 더 낮아</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내수의 경우 일반적으로 엔진 </a:t>
            </a:r>
            <a:r>
              <a:rPr lang="en-US" altLang="ko-KR" sz="900" dirty="0">
                <a:solidFill>
                  <a:srgbClr val="00338D"/>
                </a:solidFill>
                <a:latin typeface="Arial" panose="020B0604020202020204" pitchFamily="34" charset="0"/>
                <a:ea typeface="맑은 고딕" panose="020B0503020000020004" pitchFamily="50" charset="-127"/>
              </a:rPr>
              <a:t>15%, </a:t>
            </a:r>
            <a:r>
              <a:rPr lang="ko-KR" altLang="en-US" sz="900" dirty="0">
                <a:solidFill>
                  <a:srgbClr val="00338D"/>
                </a:solidFill>
                <a:latin typeface="Arial" panose="020B0604020202020204" pitchFamily="34" charset="0"/>
                <a:ea typeface="맑은 고딕" panose="020B0503020000020004" pitchFamily="50" charset="-127"/>
              </a:rPr>
              <a:t>전동</a:t>
            </a:r>
            <a:r>
              <a:rPr lang="en-US" altLang="ko-KR" sz="900" dirty="0">
                <a:solidFill>
                  <a:srgbClr val="00338D"/>
                </a:solidFill>
                <a:latin typeface="Arial" panose="020B0604020202020204" pitchFamily="34" charset="0"/>
                <a:ea typeface="맑은 고딕" panose="020B0503020000020004" pitchFamily="50" charset="-127"/>
              </a:rPr>
              <a:t> 18%)</a:t>
            </a:r>
            <a:r>
              <a:rPr lang="ko-KR" altLang="en-US" sz="900" dirty="0">
                <a:solidFill>
                  <a:srgbClr val="00338D"/>
                </a:solidFill>
                <a:latin typeface="Arial" panose="020B0604020202020204" pitchFamily="34" charset="0"/>
                <a:ea typeface="맑은 고딕" panose="020B0503020000020004" pitchFamily="50" charset="-127"/>
              </a:rPr>
              <a:t> 마진에 긍정적인 영향을 주었기 때문임</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내수의 경우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이후 전동 완성차의 영업이익</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가 상승하는 추세로</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전동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물량 증가 및 이에 따른 </a:t>
            </a:r>
            <a:r>
              <a:rPr lang="en-US" altLang="ko-KR" sz="900" dirty="0">
                <a:solidFill>
                  <a:srgbClr val="00338D"/>
                </a:solidFill>
                <a:latin typeface="Arial" panose="020B0604020202020204" pitchFamily="34" charset="0"/>
                <a:ea typeface="맑은 고딕" panose="020B0503020000020004" pitchFamily="50" charset="-127"/>
              </a:rPr>
              <a:t>DC</a:t>
            </a:r>
            <a:r>
              <a:rPr lang="ko-KR" altLang="en-US" sz="900" dirty="0">
                <a:solidFill>
                  <a:srgbClr val="00338D"/>
                </a:solidFill>
                <a:latin typeface="Arial" panose="020B0604020202020204" pitchFamily="34" charset="0"/>
                <a:ea typeface="맑은 고딕" panose="020B0503020000020004" pitchFamily="50" charset="-127"/>
              </a:rPr>
              <a:t>율이 하락한 영향임</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북미 및 신흥국의 경우 초대형 디젤 엔진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판매의 영향으로 디젤의 영업이익</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가 높은 편임</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북미는 </a:t>
            </a:r>
            <a:r>
              <a:rPr lang="en-US" altLang="ko-KR" sz="900" dirty="0">
                <a:solidFill>
                  <a:srgbClr val="00338D"/>
                </a:solidFill>
                <a:latin typeface="Arial" panose="020B0604020202020204" pitchFamily="34" charset="0"/>
                <a:ea typeface="맑은 고딕" panose="020B0503020000020004" pitchFamily="50" charset="-127"/>
              </a:rPr>
              <a:t>LP </a:t>
            </a:r>
            <a:r>
              <a:rPr lang="ko-KR" altLang="en-US" sz="900" dirty="0">
                <a:solidFill>
                  <a:srgbClr val="00338D"/>
                </a:solidFill>
                <a:latin typeface="Arial" panose="020B0604020202020204" pitchFamily="34" charset="0"/>
                <a:ea typeface="맑은 고딕" panose="020B0503020000020004" pitchFamily="50" charset="-127"/>
              </a:rPr>
              <a:t>판매량이 높은 것에 비해 영업이익률이 낮은데 이는 해당 기종이 시장 가격 자체가 낮은 편이며 경쟁사 가격을 고려한 판가 설정으로 인한 것임</a:t>
            </a:r>
            <a:r>
              <a:rPr lang="en-US" altLang="ko-KR" sz="900" dirty="0">
                <a:solidFill>
                  <a:srgbClr val="00338D"/>
                </a:solidFill>
                <a:latin typeface="Arial" panose="020B0604020202020204" pitchFamily="34" charset="0"/>
                <a:ea typeface="맑은 고딕" panose="020B0503020000020004" pitchFamily="50" charset="-127"/>
              </a:rPr>
              <a:t>. </a:t>
            </a:r>
            <a:endParaRPr lang="ko-KR" altLang="en-US" sz="900" dirty="0">
              <a:solidFill>
                <a:srgbClr val="00338D"/>
              </a:solidFill>
              <a:latin typeface="Arial" panose="020B0604020202020204" pitchFamily="34" charset="0"/>
              <a:ea typeface="맑은 고딕" panose="020B0503020000020004" pitchFamily="50" charset="-127"/>
            </a:endParaRPr>
          </a:p>
        </p:txBody>
      </p:sp>
      <p:sp>
        <p:nvSpPr>
          <p:cNvPr id="14" name="Text Box 51">
            <a:extLst>
              <a:ext uri="{FF2B5EF4-FFF2-40B4-BE49-F238E27FC236}">
                <a16:creationId xmlns:a16="http://schemas.microsoft.com/office/drawing/2014/main" id="{56F78E96-3394-47C1-B83D-8E1851782EEE}"/>
              </a:ext>
            </a:extLst>
          </p:cNvPr>
          <p:cNvSpPr txBox="1">
            <a:spLocks noChangeArrowheads="1"/>
          </p:cNvSpPr>
          <p:nvPr/>
        </p:nvSpPr>
        <p:spPr bwMode="auto">
          <a:xfrm>
            <a:off x="8657905" y="6150421"/>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96612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a:extLst>
              <a:ext uri="{FF2B5EF4-FFF2-40B4-BE49-F238E27FC236}">
                <a16:creationId xmlns:a16="http://schemas.microsoft.com/office/drawing/2014/main" id="{62D4C481-2F63-4310-A663-B169057A163D}"/>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(3) </a:t>
            </a:r>
            <a:r>
              <a:rPr lang="en-US" altLang="ko-KR" sz="3200" b="1" dirty="0">
                <a:solidFill>
                  <a:srgbClr val="00338D"/>
                </a:solidFill>
                <a:cs typeface="KPMG Extralight"/>
              </a:rPr>
              <a:t>– </a:t>
            </a:r>
            <a:r>
              <a:rPr lang="en-US" altLang="ko-KR" sz="2400" b="1" dirty="0">
                <a:solidFill>
                  <a:srgbClr val="00338D"/>
                </a:solidFill>
                <a:cs typeface="KPMG Extralight"/>
              </a:rPr>
              <a:t>(</a:t>
            </a:r>
            <a:r>
              <a:rPr lang="ko-KR" altLang="en-US" sz="2400" dirty="0">
                <a:solidFill>
                  <a:srgbClr val="00338D"/>
                </a:solidFill>
                <a:cs typeface="KPMG Extralight"/>
              </a:rPr>
              <a:t>연결</a:t>
            </a:r>
            <a:r>
              <a:rPr lang="en-US" altLang="ko-KR" sz="2400" b="1" dirty="0">
                <a:solidFill>
                  <a:srgbClr val="00338D"/>
                </a:solidFill>
                <a:cs typeface="KPMG Extralight"/>
              </a:rPr>
              <a:t>)</a:t>
            </a:r>
            <a:r>
              <a:rPr lang="en-US" altLang="ko-KR" sz="2400" dirty="0">
                <a:solidFill>
                  <a:srgbClr val="00338D"/>
                </a:solidFill>
                <a:cs typeface="KPMG Extralight"/>
              </a:rPr>
              <a:t> </a:t>
            </a:r>
            <a:r>
              <a:rPr lang="ko-KR" altLang="en-US" sz="2400" dirty="0">
                <a:solidFill>
                  <a:srgbClr val="00338D"/>
                </a:solidFill>
                <a:cs typeface="KPMG Extralight"/>
              </a:rPr>
              <a:t>지역별 영업이익</a:t>
            </a:r>
            <a:r>
              <a:rPr lang="en-US" altLang="ko-KR" sz="2400" dirty="0">
                <a:solidFill>
                  <a:srgbClr val="00338D"/>
                </a:solidFill>
                <a:cs typeface="KPMG Extralight"/>
              </a:rPr>
              <a:t>% </a:t>
            </a:r>
            <a:r>
              <a:rPr lang="en-US" altLang="ko-KR" sz="3000" b="1" dirty="0">
                <a:solidFill>
                  <a:srgbClr val="00338D"/>
                </a:solidFill>
                <a:cs typeface="KPMG Extralight"/>
              </a:rPr>
              <a:t>(2/2)</a:t>
            </a:r>
          </a:p>
        </p:txBody>
      </p:sp>
      <p:graphicFrame>
        <p:nvGraphicFramePr>
          <p:cNvPr id="10" name="Chart2">
            <a:extLst>
              <a:ext uri="{FF2B5EF4-FFF2-40B4-BE49-F238E27FC236}">
                <a16:creationId xmlns:a16="http://schemas.microsoft.com/office/drawing/2014/main" id="{5A5E4532-8B42-4608-8ED6-7003635B3C8E}"/>
              </a:ext>
            </a:extLst>
          </p:cNvPr>
          <p:cNvGraphicFramePr>
            <a:graphicFrameLocks/>
          </p:cNvGraphicFramePr>
          <p:nvPr/>
        </p:nvGraphicFramePr>
        <p:xfrm>
          <a:off x="296847" y="1594339"/>
          <a:ext cx="3886533" cy="21928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2">
            <a:extLst>
              <a:ext uri="{FF2B5EF4-FFF2-40B4-BE49-F238E27FC236}">
                <a16:creationId xmlns:a16="http://schemas.microsoft.com/office/drawing/2014/main" id="{A7CD2DCF-D98D-4700-B911-ACE2056F1237}"/>
              </a:ext>
            </a:extLst>
          </p:cNvPr>
          <p:cNvGraphicFramePr>
            <a:graphicFrameLocks/>
          </p:cNvGraphicFramePr>
          <p:nvPr>
            <p:extLst>
              <p:ext uri="{D42A27DB-BD31-4B8C-83A1-F6EECF244321}">
                <p14:modId xmlns:p14="http://schemas.microsoft.com/office/powerpoint/2010/main" val="866474080"/>
              </p:ext>
            </p:extLst>
          </p:nvPr>
        </p:nvGraphicFramePr>
        <p:xfrm>
          <a:off x="3330958" y="1565031"/>
          <a:ext cx="3828622" cy="24049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2">
            <a:extLst>
              <a:ext uri="{FF2B5EF4-FFF2-40B4-BE49-F238E27FC236}">
                <a16:creationId xmlns:a16="http://schemas.microsoft.com/office/drawing/2014/main" id="{7374D625-F774-41ED-968E-021E6DAB184B}"/>
              </a:ext>
            </a:extLst>
          </p:cNvPr>
          <p:cNvGraphicFramePr>
            <a:graphicFrameLocks/>
          </p:cNvGraphicFramePr>
          <p:nvPr/>
        </p:nvGraphicFramePr>
        <p:xfrm>
          <a:off x="6362709" y="1557412"/>
          <a:ext cx="3954771" cy="22754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2">
            <a:extLst>
              <a:ext uri="{FF2B5EF4-FFF2-40B4-BE49-F238E27FC236}">
                <a16:creationId xmlns:a16="http://schemas.microsoft.com/office/drawing/2014/main" id="{8DB4F8F5-0853-4D17-96FC-478289894994}"/>
              </a:ext>
            </a:extLst>
          </p:cNvPr>
          <p:cNvGraphicFramePr>
            <a:graphicFrameLocks/>
          </p:cNvGraphicFramePr>
          <p:nvPr/>
        </p:nvGraphicFramePr>
        <p:xfrm>
          <a:off x="322937" y="3864954"/>
          <a:ext cx="3391233" cy="24596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2">
            <a:extLst>
              <a:ext uri="{FF2B5EF4-FFF2-40B4-BE49-F238E27FC236}">
                <a16:creationId xmlns:a16="http://schemas.microsoft.com/office/drawing/2014/main" id="{1FA72320-DA59-4815-8AA0-45603318B1E5}"/>
              </a:ext>
            </a:extLst>
          </p:cNvPr>
          <p:cNvGraphicFramePr>
            <a:graphicFrameLocks/>
          </p:cNvGraphicFramePr>
          <p:nvPr/>
        </p:nvGraphicFramePr>
        <p:xfrm>
          <a:off x="3362538" y="3840480"/>
          <a:ext cx="3886534" cy="24049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Chart2">
            <a:extLst>
              <a:ext uri="{FF2B5EF4-FFF2-40B4-BE49-F238E27FC236}">
                <a16:creationId xmlns:a16="http://schemas.microsoft.com/office/drawing/2014/main" id="{7888051E-0C5E-4CFC-B1A7-6A75D5E99AAE}"/>
              </a:ext>
            </a:extLst>
          </p:cNvPr>
          <p:cNvGraphicFramePr>
            <a:graphicFrameLocks/>
          </p:cNvGraphicFramePr>
          <p:nvPr/>
        </p:nvGraphicFramePr>
        <p:xfrm>
          <a:off x="6451562" y="3840480"/>
          <a:ext cx="3925964" cy="2459646"/>
        </p:xfrm>
        <a:graphic>
          <a:graphicData uri="http://schemas.openxmlformats.org/drawingml/2006/chart">
            <c:chart xmlns:c="http://schemas.openxmlformats.org/drawingml/2006/chart" xmlns:r="http://schemas.openxmlformats.org/officeDocument/2006/relationships" r:id="rId8"/>
          </a:graphicData>
        </a:graphic>
      </p:graphicFrame>
      <p:sp>
        <p:nvSpPr>
          <p:cNvPr id="17" name="직사각형 16">
            <a:extLst>
              <a:ext uri="{FF2B5EF4-FFF2-40B4-BE49-F238E27FC236}">
                <a16:creationId xmlns:a16="http://schemas.microsoft.com/office/drawing/2014/main" id="{F517B193-788C-4B5B-B247-1722ED060BD3}"/>
              </a:ext>
            </a:extLst>
          </p:cNvPr>
          <p:cNvSpPr/>
          <p:nvPr/>
        </p:nvSpPr>
        <p:spPr>
          <a:xfrm>
            <a:off x="415635" y="756762"/>
            <a:ext cx="9077499" cy="808269"/>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서유럽의 경우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물량 증대에 따라 매출액이 증가하였고</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이에 따른 고정비 레버리지 효과로 영업이익률이 상승하였음</a:t>
            </a:r>
            <a:r>
              <a:rPr lang="en-US" altLang="ko-KR" sz="900" dirty="0">
                <a:solidFill>
                  <a:srgbClr val="00338D"/>
                </a:solidFill>
                <a:latin typeface="Arial" panose="020B0604020202020204" pitchFamily="34" charset="0"/>
                <a:ea typeface="맑은 고딕" panose="020B0503020000020004" pitchFamily="50" charset="-127"/>
              </a:rPr>
              <a:t>. 2017</a:t>
            </a:r>
            <a:r>
              <a:rPr lang="ko-KR" altLang="en-US" sz="900" dirty="0">
                <a:solidFill>
                  <a:srgbClr val="00338D"/>
                </a:solidFill>
                <a:latin typeface="Arial" panose="020B0604020202020204" pitchFamily="34" charset="0"/>
                <a:ea typeface="맑은 고딕" panose="020B0503020000020004" pitchFamily="50" charset="-127"/>
              </a:rPr>
              <a:t>년과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년에 영업손실을 기록한 것은 판매 물량 증대를 위한 패키징 판매 때문임</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신흥국에서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영업이익률이 하락한 이유는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USD </a:t>
            </a:r>
            <a:r>
              <a:rPr lang="ko-KR" altLang="en-US" sz="900" dirty="0">
                <a:solidFill>
                  <a:srgbClr val="00338D"/>
                </a:solidFill>
                <a:latin typeface="Arial" panose="020B0604020202020204" pitchFamily="34" charset="0"/>
                <a:ea typeface="맑은 고딕" panose="020B0503020000020004" pitchFamily="50" charset="-127"/>
              </a:rPr>
              <a:t>환율 하락으로 인한 영향이며 중국 내수 판매의 경우 영업손실을 기록하고 있으나 </a:t>
            </a:r>
            <a:r>
              <a:rPr lang="en-US" altLang="ko-KR" sz="900" dirty="0">
                <a:solidFill>
                  <a:srgbClr val="00338D"/>
                </a:solidFill>
                <a:latin typeface="Arial" panose="020B0604020202020204" pitchFamily="34" charset="0"/>
                <a:ea typeface="맑은 고딕" panose="020B0503020000020004" pitchFamily="50" charset="-127"/>
              </a:rPr>
              <a:t>Falcon</a:t>
            </a:r>
            <a:r>
              <a:rPr lang="ko-KR" altLang="en-US" sz="900" dirty="0">
                <a:solidFill>
                  <a:srgbClr val="00338D"/>
                </a:solidFill>
                <a:latin typeface="Arial" panose="020B0604020202020204" pitchFamily="34" charset="0"/>
                <a:ea typeface="맑은 고딕" panose="020B0503020000020004" pitchFamily="50" charset="-127"/>
              </a:rPr>
              <a:t>은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년부터 신기종 출시로 수익성 개선을 계획하고 있음</a:t>
            </a:r>
            <a:r>
              <a:rPr lang="en-US" altLang="ko-KR" sz="900" dirty="0">
                <a:solidFill>
                  <a:srgbClr val="00338D"/>
                </a:solidFill>
                <a:latin typeface="Arial" panose="020B0604020202020204" pitchFamily="34" charset="0"/>
                <a:ea typeface="맑은 고딕" panose="020B0503020000020004" pitchFamily="50" charset="-127"/>
              </a:rPr>
              <a:t>.</a:t>
            </a:r>
            <a:endParaRPr lang="ko-KR" altLang="en-US" sz="900" dirty="0">
              <a:solidFill>
                <a:srgbClr val="00338D"/>
              </a:solidFill>
              <a:latin typeface="Arial" panose="020B0604020202020204" pitchFamily="34" charset="0"/>
              <a:ea typeface="맑은 고딕" panose="020B0503020000020004" pitchFamily="50" charset="-127"/>
            </a:endParaRPr>
          </a:p>
        </p:txBody>
      </p:sp>
      <p:sp>
        <p:nvSpPr>
          <p:cNvPr id="14" name="Text Box 51">
            <a:extLst>
              <a:ext uri="{FF2B5EF4-FFF2-40B4-BE49-F238E27FC236}">
                <a16:creationId xmlns:a16="http://schemas.microsoft.com/office/drawing/2014/main" id="{95419124-6E7F-47ED-AEDE-6E6037AAE200}"/>
              </a:ext>
            </a:extLst>
          </p:cNvPr>
          <p:cNvSpPr txBox="1">
            <a:spLocks noChangeArrowheads="1"/>
          </p:cNvSpPr>
          <p:nvPr/>
        </p:nvSpPr>
        <p:spPr bwMode="auto">
          <a:xfrm>
            <a:off x="8657905" y="6150421"/>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2334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Key finding (4) – </a:t>
            </a:r>
            <a:r>
              <a:rPr lang="ko-KR" altLang="en-US" sz="2400" dirty="0" err="1">
                <a:solidFill>
                  <a:srgbClr val="00338D"/>
                </a:solidFill>
                <a:cs typeface="KPMG Extralight"/>
              </a:rPr>
              <a:t>완성차</a:t>
            </a:r>
            <a:r>
              <a:rPr lang="ko-KR" altLang="en-US" sz="2400" dirty="0">
                <a:solidFill>
                  <a:srgbClr val="00338D"/>
                </a:solidFill>
                <a:cs typeface="KPMG Extralight"/>
              </a:rPr>
              <a:t> 내수 매출 및 마진</a:t>
            </a:r>
            <a:r>
              <a:rPr lang="en-US" altLang="ko-KR" sz="3000" dirty="0">
                <a:solidFill>
                  <a:srgbClr val="00338D"/>
                </a:solidFill>
                <a:cs typeface="KPMG Extralight"/>
              </a:rPr>
              <a:t> </a:t>
            </a:r>
          </a:p>
        </p:txBody>
      </p:sp>
      <p:graphicFrame>
        <p:nvGraphicFramePr>
          <p:cNvPr id="20" name="Chart1">
            <a:extLst>
              <a:ext uri="{FF2B5EF4-FFF2-40B4-BE49-F238E27FC236}">
                <a16:creationId xmlns:a16="http://schemas.microsoft.com/office/drawing/2014/main" id="{8906D588-B669-474C-B8B5-4818CBE5F704}"/>
              </a:ext>
            </a:extLst>
          </p:cNvPr>
          <p:cNvGraphicFramePr>
            <a:graphicFrameLocks/>
          </p:cNvGraphicFramePr>
          <p:nvPr/>
        </p:nvGraphicFramePr>
        <p:xfrm>
          <a:off x="235829" y="1652896"/>
          <a:ext cx="3670828" cy="25526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3">
            <a:extLst>
              <a:ext uri="{FF2B5EF4-FFF2-40B4-BE49-F238E27FC236}">
                <a16:creationId xmlns:a16="http://schemas.microsoft.com/office/drawing/2014/main" id="{38F0F605-C32E-4FDC-9689-5549B277128E}"/>
              </a:ext>
            </a:extLst>
          </p:cNvPr>
          <p:cNvGraphicFramePr>
            <a:graphicFrameLocks/>
          </p:cNvGraphicFramePr>
          <p:nvPr/>
        </p:nvGraphicFramePr>
        <p:xfrm>
          <a:off x="3141255" y="1676326"/>
          <a:ext cx="3678088" cy="25292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4">
            <a:extLst>
              <a:ext uri="{FF2B5EF4-FFF2-40B4-BE49-F238E27FC236}">
                <a16:creationId xmlns:a16="http://schemas.microsoft.com/office/drawing/2014/main" id="{F6176542-FCDB-4EC1-8C86-5789F806BBE9}"/>
              </a:ext>
            </a:extLst>
          </p:cNvPr>
          <p:cNvGraphicFramePr>
            <a:graphicFrameLocks/>
          </p:cNvGraphicFramePr>
          <p:nvPr/>
        </p:nvGraphicFramePr>
        <p:xfrm>
          <a:off x="6259355" y="1682151"/>
          <a:ext cx="3688980" cy="2395955"/>
        </p:xfrm>
        <a:graphic>
          <a:graphicData uri="http://schemas.openxmlformats.org/drawingml/2006/chart">
            <c:chart xmlns:c="http://schemas.openxmlformats.org/drawingml/2006/chart" xmlns:r="http://schemas.openxmlformats.org/officeDocument/2006/relationships" r:id="rId5"/>
          </a:graphicData>
        </a:graphic>
      </p:graphicFrame>
      <p:sp>
        <p:nvSpPr>
          <p:cNvPr id="40" name="직사각형 39"/>
          <p:cNvSpPr/>
          <p:nvPr/>
        </p:nvSpPr>
        <p:spPr>
          <a:xfrm>
            <a:off x="415635" y="756762"/>
            <a:ext cx="9077499" cy="96653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10000"/>
              </a:lnSpc>
              <a:buFont typeface="Arial" panose="020B0604020202020204" pitchFamily="34" charset="0"/>
              <a:buChar char="•"/>
            </a:pP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내수 매출은 </a:t>
            </a:r>
            <a:r>
              <a:rPr lang="en-US" altLang="ko-KR" sz="900" dirty="0">
                <a:solidFill>
                  <a:srgbClr val="00338D"/>
                </a:solidFill>
                <a:latin typeface="Arial" panose="020B0604020202020204" pitchFamily="34" charset="0"/>
                <a:ea typeface="맑은 고딕" panose="020B0503020000020004" pitchFamily="50" charset="-127"/>
              </a:rPr>
              <a:t>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a:t>
            </a:r>
            <a:r>
              <a:rPr lang="ko-KR" altLang="en-US" sz="900" dirty="0">
                <a:solidFill>
                  <a:srgbClr val="00338D"/>
                </a:solidFill>
                <a:latin typeface="Arial" panose="020B0604020202020204" pitchFamily="34" charset="0"/>
                <a:ea typeface="맑은 고딕" panose="020B0503020000020004" pitchFamily="50" charset="-127"/>
              </a:rPr>
              <a:t> 동안 </a:t>
            </a:r>
            <a:r>
              <a:rPr lang="en-US" altLang="ko-KR" sz="900" dirty="0">
                <a:solidFill>
                  <a:srgbClr val="00338D"/>
                </a:solidFill>
                <a:latin typeface="Arial" panose="020B0604020202020204" pitchFamily="34" charset="0"/>
                <a:ea typeface="맑은 고딕" panose="020B0503020000020004" pitchFamily="50" charset="-127"/>
              </a:rPr>
              <a:t>CAGR 7.5% </a:t>
            </a:r>
            <a:r>
              <a:rPr lang="ko-KR" altLang="en-US" sz="900" dirty="0">
                <a:solidFill>
                  <a:srgbClr val="00338D"/>
                </a:solidFill>
                <a:latin typeface="Arial" panose="020B0604020202020204" pitchFamily="34" charset="0"/>
                <a:ea typeface="맑은 고딕" panose="020B0503020000020004" pitchFamily="50" charset="-127"/>
              </a:rPr>
              <a:t>감소하였으며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디젤 엔진 </a:t>
            </a:r>
            <a:r>
              <a:rPr lang="ko-KR" altLang="en-US" sz="900" dirty="0" err="1">
                <a:solidFill>
                  <a:srgbClr val="00338D"/>
                </a:solidFill>
                <a:latin typeface="Arial" panose="020B0604020202020204" pitchFamily="34" charset="0"/>
                <a:ea typeface="맑은 고딕" panose="020B0503020000020004" pitchFamily="50" charset="-127"/>
              </a:rPr>
              <a:t>완성차</a:t>
            </a:r>
            <a:r>
              <a:rPr lang="ko-KR" altLang="en-US" sz="900" dirty="0">
                <a:solidFill>
                  <a:srgbClr val="00338D"/>
                </a:solidFill>
                <a:latin typeface="Arial" panose="020B0604020202020204" pitchFamily="34" charset="0"/>
                <a:ea typeface="맑은 고딕" panose="020B0503020000020004" pitchFamily="50" charset="-127"/>
              </a:rPr>
              <a:t> 판매량 감소가 주된 원인임</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디젤 엔진의 경우 </a:t>
            </a:r>
            <a:r>
              <a:rPr lang="en-US" altLang="ko-KR" sz="900" dirty="0">
                <a:solidFill>
                  <a:srgbClr val="00338D"/>
                </a:solidFill>
                <a:latin typeface="Arial" panose="020B0604020202020204" pitchFamily="34" charset="0"/>
                <a:ea typeface="맑은 고딕" panose="020B0503020000020004" pitchFamily="50" charset="-127"/>
              </a:rPr>
              <a:t>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6,374</a:t>
            </a:r>
            <a:r>
              <a:rPr lang="ko-KR" altLang="en-US" sz="900" dirty="0">
                <a:solidFill>
                  <a:srgbClr val="00338D"/>
                </a:solidFill>
                <a:latin typeface="Arial" panose="020B0604020202020204" pitchFamily="34" charset="0"/>
                <a:ea typeface="맑은 고딕" panose="020B0503020000020004" pitchFamily="50" charset="-127"/>
              </a:rPr>
              <a:t>대가 판매되며 내수 전체 판매량 중 </a:t>
            </a:r>
            <a:r>
              <a:rPr lang="en-US" altLang="ko-KR" sz="900" dirty="0">
                <a:solidFill>
                  <a:srgbClr val="00338D"/>
                </a:solidFill>
                <a:latin typeface="Arial" panose="020B0604020202020204" pitchFamily="34" charset="0"/>
                <a:ea typeface="맑은 고딕" panose="020B0503020000020004" pitchFamily="50" charset="-127"/>
              </a:rPr>
              <a:t>73.8%</a:t>
            </a:r>
            <a:r>
              <a:rPr lang="ko-KR" altLang="en-US" sz="900" dirty="0">
                <a:solidFill>
                  <a:srgbClr val="00338D"/>
                </a:solidFill>
                <a:latin typeface="Arial" panose="020B0604020202020204" pitchFamily="34" charset="0"/>
                <a:ea typeface="맑은 고딕" panose="020B0503020000020004" pitchFamily="50" charset="-127"/>
              </a:rPr>
              <a:t>를 차지하였으나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dirty="0">
                <a:solidFill>
                  <a:srgbClr val="00338D"/>
                </a:solidFill>
                <a:latin typeface="Arial" panose="020B0604020202020204" pitchFamily="34" charset="0"/>
                <a:ea typeface="맑은 고딕" panose="020B0503020000020004" pitchFamily="50" charset="-127"/>
              </a:rPr>
              <a:t>기준 </a:t>
            </a:r>
            <a:r>
              <a:rPr lang="en-US" altLang="ko-KR" sz="900" dirty="0">
                <a:solidFill>
                  <a:srgbClr val="00338D"/>
                </a:solidFill>
                <a:latin typeface="Arial" panose="020B0604020202020204" pitchFamily="34" charset="0"/>
                <a:ea typeface="맑은 고딕" panose="020B0503020000020004" pitchFamily="50" charset="-127"/>
              </a:rPr>
              <a:t>4,513</a:t>
            </a:r>
            <a:r>
              <a:rPr lang="ko-KR" altLang="en-US" sz="900" dirty="0">
                <a:solidFill>
                  <a:srgbClr val="00338D"/>
                </a:solidFill>
                <a:latin typeface="Arial" panose="020B0604020202020204" pitchFamily="34" charset="0"/>
                <a:ea typeface="맑은 고딕" panose="020B0503020000020004" pitchFamily="50" charset="-127"/>
              </a:rPr>
              <a:t>대로 감소하여 판매량 비중 또한 </a:t>
            </a:r>
            <a:r>
              <a:rPr lang="en-US" altLang="ko-KR" sz="900" dirty="0">
                <a:solidFill>
                  <a:srgbClr val="00338D"/>
                </a:solidFill>
                <a:latin typeface="Arial" panose="020B0604020202020204" pitchFamily="34" charset="0"/>
                <a:ea typeface="맑은 고딕" panose="020B0503020000020004" pitchFamily="50" charset="-127"/>
              </a:rPr>
              <a:t>64.8%</a:t>
            </a:r>
            <a:r>
              <a:rPr lang="ko-KR" altLang="en-US" sz="900" dirty="0">
                <a:solidFill>
                  <a:srgbClr val="00338D"/>
                </a:solidFill>
                <a:latin typeface="Arial" panose="020B0604020202020204" pitchFamily="34" charset="0"/>
                <a:ea typeface="맑은 고딕" panose="020B0503020000020004" pitchFamily="50" charset="-127"/>
              </a:rPr>
              <a:t>로 감소하였음</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1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매출이익</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의 경우 </a:t>
            </a:r>
            <a:r>
              <a:rPr lang="en-US" altLang="ko-KR" sz="900" dirty="0">
                <a:solidFill>
                  <a:srgbClr val="00338D"/>
                </a:solidFill>
                <a:latin typeface="Arial" panose="020B0604020202020204" pitchFamily="34" charset="0"/>
                <a:ea typeface="맑은 고딕" panose="020B0503020000020004" pitchFamily="50" charset="-127"/>
              </a:rPr>
              <a:t>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19.5%</a:t>
            </a:r>
            <a:r>
              <a:rPr lang="ko-KR" altLang="en-US" sz="900" dirty="0">
                <a:solidFill>
                  <a:srgbClr val="00338D"/>
                </a:solidFill>
                <a:latin typeface="Arial" panose="020B0604020202020204" pitchFamily="34" charset="0"/>
                <a:ea typeface="맑은 고딕" panose="020B0503020000020004" pitchFamily="50" charset="-127"/>
              </a:rPr>
              <a:t>에서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 기준 </a:t>
            </a:r>
            <a:r>
              <a:rPr lang="en-US" altLang="ko-KR" sz="900" dirty="0">
                <a:solidFill>
                  <a:srgbClr val="00338D"/>
                </a:solidFill>
                <a:latin typeface="Arial" panose="020B0604020202020204" pitchFamily="34" charset="0"/>
                <a:ea typeface="맑은 고딕" panose="020B0503020000020004" pitchFamily="50" charset="-127"/>
              </a:rPr>
              <a:t>18.9%</a:t>
            </a:r>
            <a:r>
              <a:rPr lang="ko-KR" altLang="en-US" sz="900" dirty="0">
                <a:solidFill>
                  <a:srgbClr val="00338D"/>
                </a:solidFill>
                <a:latin typeface="Arial" panose="020B0604020202020204" pitchFamily="34" charset="0"/>
                <a:ea typeface="맑은 고딕" panose="020B0503020000020004" pitchFamily="50" charset="-127"/>
              </a:rPr>
              <a:t>로 하락하는 추세에 있으며 이는 연간 </a:t>
            </a:r>
            <a:r>
              <a:rPr lang="en-US" altLang="ko-KR" sz="900" dirty="0">
                <a:solidFill>
                  <a:srgbClr val="00338D"/>
                </a:solidFill>
                <a:latin typeface="Arial" panose="020B0604020202020204" pitchFamily="34" charset="0"/>
                <a:ea typeface="맑은 고딕" panose="020B0503020000020004" pitchFamily="50" charset="-127"/>
              </a:rPr>
              <a:t>1~2%</a:t>
            </a:r>
            <a:r>
              <a:rPr lang="ko-KR" altLang="en-US" sz="900" dirty="0">
                <a:solidFill>
                  <a:srgbClr val="00338D"/>
                </a:solidFill>
                <a:latin typeface="Arial" panose="020B0604020202020204" pitchFamily="34" charset="0"/>
                <a:ea typeface="맑은 고딕" panose="020B0503020000020004" pitchFamily="50" charset="-127"/>
              </a:rPr>
              <a:t>의 전사적 판가 인상으로 인해 </a:t>
            </a:r>
            <a:r>
              <a:rPr lang="en-US" altLang="ko-KR" sz="900" dirty="0">
                <a:solidFill>
                  <a:srgbClr val="00338D"/>
                </a:solidFill>
                <a:latin typeface="Arial" panose="020B0604020202020204" pitchFamily="34" charset="0"/>
                <a:ea typeface="맑은 고딕" panose="020B0503020000020004" pitchFamily="50" charset="-127"/>
              </a:rPr>
              <a:t>ASP</a:t>
            </a:r>
            <a:r>
              <a:rPr lang="ko-KR" altLang="en-US" sz="900" dirty="0">
                <a:solidFill>
                  <a:srgbClr val="00338D"/>
                </a:solidFill>
                <a:latin typeface="Arial" panose="020B0604020202020204" pitchFamily="34" charset="0"/>
                <a:ea typeface="맑은 고딕" panose="020B0503020000020004" pitchFamily="50" charset="-127"/>
              </a:rPr>
              <a:t>는 소폭 상승하였으나 원재료 가격 상승으로 인한 재료비 증가로 제조원가 증가가 더 컸기 때문임</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1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영업이익</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은 </a:t>
            </a:r>
            <a:r>
              <a:rPr lang="en-US" altLang="ko-KR" sz="900" dirty="0">
                <a:solidFill>
                  <a:srgbClr val="00338D"/>
                </a:solidFill>
                <a:latin typeface="Arial" panose="020B0604020202020204" pitchFamily="34" charset="0"/>
                <a:ea typeface="맑은 고딕" panose="020B0503020000020004" pitchFamily="50" charset="-127"/>
              </a:rPr>
              <a:t>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7.8%</a:t>
            </a:r>
            <a:r>
              <a:rPr lang="ko-KR" altLang="en-US" sz="900" dirty="0">
                <a:solidFill>
                  <a:srgbClr val="00338D"/>
                </a:solidFill>
                <a:latin typeface="Arial" panose="020B0604020202020204" pitchFamily="34" charset="0"/>
                <a:ea typeface="맑은 고딕" panose="020B0503020000020004" pitchFamily="50" charset="-127"/>
              </a:rPr>
              <a:t>에서 딜러에게 지급하는 판매수수료 증가로 인해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5.5%</a:t>
            </a:r>
            <a:r>
              <a:rPr lang="ko-KR" altLang="en-US" sz="900" dirty="0">
                <a:solidFill>
                  <a:srgbClr val="00338D"/>
                </a:solidFill>
                <a:latin typeface="Arial" panose="020B0604020202020204" pitchFamily="34" charset="0"/>
                <a:ea typeface="맑은 고딕" panose="020B0503020000020004" pitchFamily="50" charset="-127"/>
              </a:rPr>
              <a:t>로 감소하였으며</a:t>
            </a:r>
            <a:r>
              <a:rPr lang="en-US" altLang="ko-KR" sz="900" dirty="0">
                <a:solidFill>
                  <a:srgbClr val="00338D"/>
                </a:solidFill>
                <a:latin typeface="Arial" panose="020B0604020202020204" pitchFamily="34" charset="0"/>
                <a:ea typeface="맑은 고딕" panose="020B0503020000020004" pitchFamily="50" charset="-127"/>
              </a:rPr>
              <a:t>, 2019</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5.6%</a:t>
            </a:r>
            <a:r>
              <a:rPr lang="ko-KR" altLang="en-US" sz="900" dirty="0">
                <a:solidFill>
                  <a:srgbClr val="00338D"/>
                </a:solidFill>
                <a:latin typeface="Arial" panose="020B0604020202020204" pitchFamily="34" charset="0"/>
                <a:ea typeface="맑은 고딕" panose="020B0503020000020004" pitchFamily="50" charset="-127"/>
              </a:rPr>
              <a:t>로 비슷한 수준을 유지하다 공통비용 증가와 매출액 감소에 따른 고정비 레버리지 효과로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a:t>
            </a:r>
            <a:r>
              <a:rPr lang="ko-KR" altLang="en-US" sz="900" dirty="0">
                <a:solidFill>
                  <a:srgbClr val="00338D"/>
                </a:solidFill>
                <a:latin typeface="Arial" panose="020B0604020202020204" pitchFamily="34" charset="0"/>
                <a:ea typeface="맑은 고딕" panose="020B0503020000020004" pitchFamily="50" charset="-127"/>
              </a:rPr>
              <a:t>기준 </a:t>
            </a:r>
            <a:r>
              <a:rPr lang="en-US" altLang="ko-KR" sz="900" dirty="0">
                <a:solidFill>
                  <a:srgbClr val="00338D"/>
                </a:solidFill>
                <a:latin typeface="Arial" panose="020B0604020202020204" pitchFamily="34" charset="0"/>
                <a:ea typeface="맑은 고딕" panose="020B0503020000020004" pitchFamily="50" charset="-127"/>
              </a:rPr>
              <a:t>1.3%</a:t>
            </a:r>
            <a:r>
              <a:rPr lang="ko-KR" altLang="en-US" sz="900" dirty="0">
                <a:solidFill>
                  <a:srgbClr val="00338D"/>
                </a:solidFill>
                <a:latin typeface="Arial" panose="020B0604020202020204" pitchFamily="34" charset="0"/>
                <a:ea typeface="맑은 고딕" panose="020B0503020000020004" pitchFamily="50" charset="-127"/>
              </a:rPr>
              <a:t>로 하락하였음</a:t>
            </a:r>
            <a:r>
              <a:rPr lang="en-US" altLang="ko-KR" sz="900" dirty="0">
                <a:solidFill>
                  <a:srgbClr val="00338D"/>
                </a:solidFill>
                <a:latin typeface="Arial" panose="020B0604020202020204" pitchFamily="34" charset="0"/>
                <a:ea typeface="맑은 고딕" panose="020B0503020000020004" pitchFamily="50" charset="-127"/>
              </a:rPr>
              <a:t>.</a:t>
            </a:r>
          </a:p>
        </p:txBody>
      </p:sp>
      <p:graphicFrame>
        <p:nvGraphicFramePr>
          <p:cNvPr id="10" name="Chart3">
            <a:extLst>
              <a:ext uri="{FF2B5EF4-FFF2-40B4-BE49-F238E27FC236}">
                <a16:creationId xmlns:a16="http://schemas.microsoft.com/office/drawing/2014/main" id="{072D0726-0556-4351-B9A6-475AA316F080}"/>
              </a:ext>
            </a:extLst>
          </p:cNvPr>
          <p:cNvGraphicFramePr>
            <a:graphicFrameLocks/>
          </p:cNvGraphicFramePr>
          <p:nvPr/>
        </p:nvGraphicFramePr>
        <p:xfrm>
          <a:off x="3158839" y="3939442"/>
          <a:ext cx="3697200" cy="2491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4">
            <a:extLst>
              <a:ext uri="{FF2B5EF4-FFF2-40B4-BE49-F238E27FC236}">
                <a16:creationId xmlns:a16="http://schemas.microsoft.com/office/drawing/2014/main" id="{AF7B418F-1773-4ED8-A30D-09F7DF40EAA7}"/>
              </a:ext>
            </a:extLst>
          </p:cNvPr>
          <p:cNvGraphicFramePr>
            <a:graphicFrameLocks/>
          </p:cNvGraphicFramePr>
          <p:nvPr/>
        </p:nvGraphicFramePr>
        <p:xfrm>
          <a:off x="6265950" y="3955013"/>
          <a:ext cx="3697200" cy="2491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8">
            <a:extLst>
              <a:ext uri="{FF2B5EF4-FFF2-40B4-BE49-F238E27FC236}">
                <a16:creationId xmlns:a16="http://schemas.microsoft.com/office/drawing/2014/main" id="{86064215-E86C-412E-8A62-EDA346BD2C74}"/>
              </a:ext>
            </a:extLst>
          </p:cNvPr>
          <p:cNvGraphicFramePr>
            <a:graphicFrameLocks/>
          </p:cNvGraphicFramePr>
          <p:nvPr/>
        </p:nvGraphicFramePr>
        <p:xfrm>
          <a:off x="270110" y="3948730"/>
          <a:ext cx="3681271" cy="2493529"/>
        </p:xfrm>
        <a:graphic>
          <a:graphicData uri="http://schemas.openxmlformats.org/drawingml/2006/chart">
            <c:chart xmlns:c="http://schemas.openxmlformats.org/drawingml/2006/chart" xmlns:r="http://schemas.openxmlformats.org/officeDocument/2006/relationships" r:id="rId8"/>
          </a:graphicData>
        </a:graphic>
      </p:graphicFrame>
      <p:sp>
        <p:nvSpPr>
          <p:cNvPr id="11" name="Text Box 51">
            <a:extLst>
              <a:ext uri="{FF2B5EF4-FFF2-40B4-BE49-F238E27FC236}">
                <a16:creationId xmlns:a16="http://schemas.microsoft.com/office/drawing/2014/main" id="{8C4FBE7F-ABD7-4204-9210-FAE18CB1EC89}"/>
              </a:ext>
            </a:extLst>
          </p:cNvPr>
          <p:cNvSpPr txBox="1">
            <a:spLocks noChangeArrowheads="1"/>
          </p:cNvSpPr>
          <p:nvPr/>
        </p:nvSpPr>
        <p:spPr bwMode="auto">
          <a:xfrm>
            <a:off x="752865" y="6185256"/>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370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그림 41">
            <a:extLst>
              <a:ext uri="{FF2B5EF4-FFF2-40B4-BE49-F238E27FC236}">
                <a16:creationId xmlns:a16="http://schemas.microsoft.com/office/drawing/2014/main" id="{AB8658F3-02EC-4A16-AF13-F8F685613576}"/>
              </a:ext>
            </a:extLst>
          </p:cNvPr>
          <p:cNvPicPr>
            <a:picLocks noChangeAspect="1" noChangeArrowheads="1"/>
            <a:extLst>
              <a:ext uri="{84589F7E-364E-4C9E-8A38-B11213B215E9}">
                <a14:cameraTool xmlns:a14="http://schemas.microsoft.com/office/drawing/2010/main" cellRange="$D$4:$P$31" spid="_x0000_s61550"/>
              </a:ext>
            </a:extLst>
          </p:cNvPicPr>
          <p:nvPr/>
        </p:nvPicPr>
        <p:blipFill>
          <a:blip r:embed="rId3"/>
          <a:srcRect/>
          <a:stretch>
            <a:fillRect/>
          </a:stretch>
        </p:blipFill>
        <p:spPr bwMode="auto">
          <a:xfrm>
            <a:off x="415625" y="1518269"/>
            <a:ext cx="7314372" cy="4280038"/>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39" name="Rounded Rectangle 2">
            <a:extLst>
              <a:ext uri="{FF2B5EF4-FFF2-40B4-BE49-F238E27FC236}">
                <a16:creationId xmlns:a16="http://schemas.microsoft.com/office/drawing/2014/main" id="{6BDF8E88-0C5A-4DE6-89B0-27E23C8F6B10}"/>
              </a:ext>
            </a:extLst>
          </p:cNvPr>
          <p:cNvSpPr/>
          <p:nvPr/>
        </p:nvSpPr>
        <p:spPr>
          <a:xfrm rot="5400000">
            <a:off x="7980749" y="3953483"/>
            <a:ext cx="1328251" cy="1708348"/>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중고차 비즈니스의 경우 사업초기인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로지피아와</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DMHS</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가 사세 확장을 위해 타사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렌탈계약을</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인수하는 과정에서 중고차 인수를 하는데</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이에 대해 높은 비용을 지불하여 재료비 원가가 높은 경향이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또한 유동성 부족 시 중고차를 도매업자에게 묶어서 저렴하게 판매를 하여 수익이 저하되는 경우가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마지막으로 사업초기 특성 상 고정비 부담 효과를 매출이 충분히 커버하지 못하는 요인이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23" name="Rounded Rectangle 2">
            <a:extLst>
              <a:ext uri="{FF2B5EF4-FFF2-40B4-BE49-F238E27FC236}">
                <a16:creationId xmlns:a16="http://schemas.microsoft.com/office/drawing/2014/main" id="{8D4A2F21-E00C-45A8-A113-9E77AEFB13EC}"/>
              </a:ext>
            </a:extLst>
          </p:cNvPr>
          <p:cNvSpPr/>
          <p:nvPr/>
        </p:nvSpPr>
        <p:spPr>
          <a:xfrm rot="5400000">
            <a:off x="8322860" y="1148879"/>
            <a:ext cx="623796" cy="1708348"/>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신차</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부문의 경우 플랫폼</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앱을 통한 신차 판매 비즈니스를 영위하며 서비스 부문의 경우 지게차 등을 수리</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(maintenance)</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하는</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비즈니스를 영위하고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Key finding (5) – Rental business (1/2)</a:t>
            </a:r>
          </a:p>
        </p:txBody>
      </p:sp>
      <p:sp>
        <p:nvSpPr>
          <p:cNvPr id="6" name="직사각형 5">
            <a:extLst>
              <a:ext uri="{FF2B5EF4-FFF2-40B4-BE49-F238E27FC236}">
                <a16:creationId xmlns:a16="http://schemas.microsoft.com/office/drawing/2014/main" id="{A90D2758-D3E4-4D97-AC5E-9A23C02BA05D}"/>
              </a:ext>
            </a:extLst>
          </p:cNvPr>
          <p:cNvSpPr/>
          <p:nvPr/>
        </p:nvSpPr>
        <p:spPr>
          <a:xfrm>
            <a:off x="415635" y="756762"/>
            <a:ext cx="9077499" cy="71008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Falcon DS</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사업부는 크게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렌탈</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중고 및 신차</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서비스 부문으로 구성되어 있으며</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국내의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로지피아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해외의 </a:t>
            </a:r>
            <a:r>
              <a:rPr kumimoji="0" lang="en-US" altLang="ko-KR"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Rushlift</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및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DMHS</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로 구성되어 있음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2019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아직 사업 초기 단계인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로지피아와</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DMHS</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의 초기 고정비 효과 및 </a:t>
            </a:r>
            <a:r>
              <a:rPr kumimoji="0" lang="en-US" altLang="ko-KR"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Rushlift</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신차 매출 감소로 인해 전년 대비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2019</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매출이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14.1%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상승하였음에도 불구하고</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EBIT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64.2%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감소하였음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년에 들어 점차 사업이 안정화됨에 따라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년에는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2018</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수준으로 영업이익을 회복하였으며</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EBITDA</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의 경우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2018</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대비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17.8%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상승하였음</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p>
        </p:txBody>
      </p:sp>
      <p:sp>
        <p:nvSpPr>
          <p:cNvPr id="29" name="Rounded Rectangle 2">
            <a:extLst>
              <a:ext uri="{FF2B5EF4-FFF2-40B4-BE49-F238E27FC236}">
                <a16:creationId xmlns:a16="http://schemas.microsoft.com/office/drawing/2014/main" id="{6145D9DD-C46A-4468-B5DB-C7145EC730B7}"/>
              </a:ext>
            </a:extLst>
          </p:cNvPr>
          <p:cNvSpPr/>
          <p:nvPr/>
        </p:nvSpPr>
        <p:spPr>
          <a:xfrm rot="5400000">
            <a:off x="3756974" y="1825666"/>
            <a:ext cx="154717" cy="1464467"/>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Rounded Rectangle 2">
            <a:extLst>
              <a:ext uri="{FF2B5EF4-FFF2-40B4-BE49-F238E27FC236}">
                <a16:creationId xmlns:a16="http://schemas.microsoft.com/office/drawing/2014/main" id="{FD41F4B5-908A-4868-B261-FBC6A4E95E0A}"/>
              </a:ext>
            </a:extLst>
          </p:cNvPr>
          <p:cNvSpPr/>
          <p:nvPr/>
        </p:nvSpPr>
        <p:spPr>
          <a:xfrm rot="5400000">
            <a:off x="8394922" y="1882913"/>
            <a:ext cx="499906" cy="1708348"/>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렌탈사업부의</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경우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렌탈차량상각비가</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가장 큰 비중을 가지며</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총 비용의 평균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43.5%</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를 차지합니다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31" name="타원 30">
            <a:extLst>
              <a:ext uri="{FF2B5EF4-FFF2-40B4-BE49-F238E27FC236}">
                <a16:creationId xmlns:a16="http://schemas.microsoft.com/office/drawing/2014/main" id="{9ED07E19-7707-4774-B7B6-5692C99B41F0}"/>
              </a:ext>
            </a:extLst>
          </p:cNvPr>
          <p:cNvSpPr/>
          <p:nvPr/>
        </p:nvSpPr>
        <p:spPr>
          <a:xfrm>
            <a:off x="3033211" y="2422437"/>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3" name="Rounded Rectangle 2">
            <a:extLst>
              <a:ext uri="{FF2B5EF4-FFF2-40B4-BE49-F238E27FC236}">
                <a16:creationId xmlns:a16="http://schemas.microsoft.com/office/drawing/2014/main" id="{8460BF62-A489-4515-A9B8-B8692572F553}"/>
              </a:ext>
            </a:extLst>
          </p:cNvPr>
          <p:cNvSpPr/>
          <p:nvPr/>
        </p:nvSpPr>
        <p:spPr>
          <a:xfrm rot="5400000">
            <a:off x="8224391" y="2711112"/>
            <a:ext cx="820733" cy="1708347"/>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로지피아의</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경우 자체 인력이 아닌 외주</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도급을 통한 중고차 사업부 제조인력을 충당하고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해당금액은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19, 20</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평균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148</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백만원이며</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나머지 금액의 경우 </a:t>
            </a:r>
            <a:r>
              <a:rPr kumimoji="0" lang="en-US" altLang="ko-KR" sz="700" b="0" i="0" u="none" strike="noStrike" kern="1200" cap="none" spc="0" normalizeH="0" baseline="0" noProof="0" dirty="0" err="1">
                <a:ln>
                  <a:noFill/>
                </a:ln>
                <a:solidFill>
                  <a:srgbClr val="000000"/>
                </a:solidFill>
                <a:effectLst/>
                <a:uLnTx/>
                <a:uFillTx/>
                <a:latin typeface="Arial"/>
                <a:ea typeface="+mn-ea"/>
                <a:cs typeface="+mn-cs"/>
              </a:rPr>
              <a:t>Rushlift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로부터 발생하고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34" name="Rounded Rectangle 2">
            <a:extLst>
              <a:ext uri="{FF2B5EF4-FFF2-40B4-BE49-F238E27FC236}">
                <a16:creationId xmlns:a16="http://schemas.microsoft.com/office/drawing/2014/main" id="{05A68C91-47CD-454E-BCEB-E9D82F15DB2E}"/>
              </a:ext>
            </a:extLst>
          </p:cNvPr>
          <p:cNvSpPr/>
          <p:nvPr/>
        </p:nvSpPr>
        <p:spPr>
          <a:xfrm rot="5400000">
            <a:off x="5358132" y="2156567"/>
            <a:ext cx="129394" cy="142786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35" name="타원 34">
            <a:extLst>
              <a:ext uri="{FF2B5EF4-FFF2-40B4-BE49-F238E27FC236}">
                <a16:creationId xmlns:a16="http://schemas.microsoft.com/office/drawing/2014/main" id="{8098CBB3-9E58-403A-B60C-C401638F45FB}"/>
              </a:ext>
            </a:extLst>
          </p:cNvPr>
          <p:cNvSpPr/>
          <p:nvPr/>
        </p:nvSpPr>
        <p:spPr>
          <a:xfrm>
            <a:off x="4632173" y="271753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6" name="타원 35">
            <a:extLst>
              <a:ext uri="{FF2B5EF4-FFF2-40B4-BE49-F238E27FC236}">
                <a16:creationId xmlns:a16="http://schemas.microsoft.com/office/drawing/2014/main" id="{A8D2BBD3-4D37-4D8A-8CB9-360F5E2D3C35}"/>
              </a:ext>
            </a:extLst>
          </p:cNvPr>
          <p:cNvSpPr/>
          <p:nvPr/>
        </p:nvSpPr>
        <p:spPr>
          <a:xfrm>
            <a:off x="7741427" y="3088693"/>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7" name="Rounded Rectangle 2">
            <a:extLst>
              <a:ext uri="{FF2B5EF4-FFF2-40B4-BE49-F238E27FC236}">
                <a16:creationId xmlns:a16="http://schemas.microsoft.com/office/drawing/2014/main" id="{2B5DC13F-A14B-4162-9806-FBBF7DE1179A}"/>
              </a:ext>
            </a:extLst>
          </p:cNvPr>
          <p:cNvSpPr/>
          <p:nvPr/>
        </p:nvSpPr>
        <p:spPr>
          <a:xfrm rot="5400000">
            <a:off x="5533241" y="4263342"/>
            <a:ext cx="558216" cy="3832420"/>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코로나로 인해 전년 대비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2020</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중고차와 신차</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서비스의 대수 당 수익이 크게 감소하였지만</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렌탈부문의</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대수 당 수익의 증가로 전체 대수 당 수익은 전년과 비슷한 수준입니다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또한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부문의 경우 총 비용의 평균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56%</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가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현금성</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비용이기 때문에  대수 당 비용으로 지출되는 현금이 다른 부문에 비해 작은 것을 볼 수 있습니다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19" name="Rounded Rectangle 2">
            <a:extLst>
              <a:ext uri="{FF2B5EF4-FFF2-40B4-BE49-F238E27FC236}">
                <a16:creationId xmlns:a16="http://schemas.microsoft.com/office/drawing/2014/main" id="{5ACF0CB2-55AD-4D74-A319-5A3BB5EDDF7C}"/>
              </a:ext>
            </a:extLst>
          </p:cNvPr>
          <p:cNvSpPr/>
          <p:nvPr/>
        </p:nvSpPr>
        <p:spPr>
          <a:xfrm rot="5400000">
            <a:off x="4186384" y="2275346"/>
            <a:ext cx="760364" cy="6284817"/>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타원 20">
            <a:extLst>
              <a:ext uri="{FF2B5EF4-FFF2-40B4-BE49-F238E27FC236}">
                <a16:creationId xmlns:a16="http://schemas.microsoft.com/office/drawing/2014/main" id="{EFE3A540-DAB3-4D9C-B6BE-35536DB38B14}"/>
              </a:ext>
            </a:extLst>
          </p:cNvPr>
          <p:cNvSpPr/>
          <p:nvPr/>
        </p:nvSpPr>
        <p:spPr>
          <a:xfrm>
            <a:off x="1359460" y="4986524"/>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5</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2" name="Text Box 51">
            <a:extLst>
              <a:ext uri="{FF2B5EF4-FFF2-40B4-BE49-F238E27FC236}">
                <a16:creationId xmlns:a16="http://schemas.microsoft.com/office/drawing/2014/main" id="{EE9C8375-4F3E-44AB-8F88-31D5D3BD30E4}"/>
              </a:ext>
            </a:extLst>
          </p:cNvPr>
          <p:cNvSpPr txBox="1">
            <a:spLocks noChangeArrowheads="1"/>
          </p:cNvSpPr>
          <p:nvPr/>
        </p:nvSpPr>
        <p:spPr bwMode="auto">
          <a:xfrm>
            <a:off x="415625" y="5786289"/>
            <a:ext cx="3233091" cy="558216"/>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Note:  1) DMHS-EU</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의 경우 </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DS</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사업 비중이 작아</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해당  </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PL</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에 포함하지 않음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2)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운영 및 판매 대수의 경우 </a:t>
            </a:r>
            <a:r>
              <a:rPr kumimoji="0" lang="ko-KR" altLang="en-US" sz="600" b="0"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렌탈의</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경우 연평균 운영대수</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중고차와 신차</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서비스 부문은 신차 판매 대수이며</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2019</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년 </a:t>
            </a:r>
            <a:r>
              <a:rPr kumimoji="0" lang="ko-KR" altLang="en-US" sz="600" b="0"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로지피아</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a:t>
            </a:r>
            <a:r>
              <a:rPr kumimoji="0" lang="ko-KR" altLang="en-US" sz="600" b="0"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렌탈과</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중고차의 경우 자료가 존재하지 않아 </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19</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년 대수 당 수익으로 역산하였음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24" name="Rounded Rectangle 2">
            <a:extLst>
              <a:ext uri="{FF2B5EF4-FFF2-40B4-BE49-F238E27FC236}">
                <a16:creationId xmlns:a16="http://schemas.microsoft.com/office/drawing/2014/main" id="{E0871ADD-D89F-4441-9A76-2515676E9CE5}"/>
              </a:ext>
            </a:extLst>
          </p:cNvPr>
          <p:cNvSpPr/>
          <p:nvPr/>
        </p:nvSpPr>
        <p:spPr>
          <a:xfrm rot="5400000">
            <a:off x="6849122" y="1067570"/>
            <a:ext cx="121427" cy="1570199"/>
          </a:xfrm>
          <a:prstGeom prst="roundRect">
            <a:avLst>
              <a:gd name="adj" fmla="val 5000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타원 24">
            <a:extLst>
              <a:ext uri="{FF2B5EF4-FFF2-40B4-BE49-F238E27FC236}">
                <a16:creationId xmlns:a16="http://schemas.microsoft.com/office/drawing/2014/main" id="{1BEE557F-8551-4517-816B-ADE65284B036}"/>
              </a:ext>
            </a:extLst>
          </p:cNvPr>
          <p:cNvSpPr/>
          <p:nvPr/>
        </p:nvSpPr>
        <p:spPr>
          <a:xfrm>
            <a:off x="7742866" y="241670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6" name="타원 25">
            <a:extLst>
              <a:ext uri="{FF2B5EF4-FFF2-40B4-BE49-F238E27FC236}">
                <a16:creationId xmlns:a16="http://schemas.microsoft.com/office/drawing/2014/main" id="{28E514A8-9876-4EF9-891E-9B378ECEEFFE}"/>
              </a:ext>
            </a:extLst>
          </p:cNvPr>
          <p:cNvSpPr/>
          <p:nvPr/>
        </p:nvSpPr>
        <p:spPr>
          <a:xfrm>
            <a:off x="3836623" y="584956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5</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7" name="Rounded Rectangle 2">
            <a:extLst>
              <a:ext uri="{FF2B5EF4-FFF2-40B4-BE49-F238E27FC236}">
                <a16:creationId xmlns:a16="http://schemas.microsoft.com/office/drawing/2014/main" id="{A52D23E0-5EFA-4711-B954-36DD1C3AB067}"/>
              </a:ext>
            </a:extLst>
          </p:cNvPr>
          <p:cNvSpPr/>
          <p:nvPr/>
        </p:nvSpPr>
        <p:spPr>
          <a:xfrm rot="5400000">
            <a:off x="5349706" y="2752974"/>
            <a:ext cx="122194" cy="1427867"/>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38" name="타원 37">
            <a:extLst>
              <a:ext uri="{FF2B5EF4-FFF2-40B4-BE49-F238E27FC236}">
                <a16:creationId xmlns:a16="http://schemas.microsoft.com/office/drawing/2014/main" id="{B5A02774-67FA-473F-AAA0-DDED675DEDEB}"/>
              </a:ext>
            </a:extLst>
          </p:cNvPr>
          <p:cNvSpPr/>
          <p:nvPr/>
        </p:nvSpPr>
        <p:spPr>
          <a:xfrm>
            <a:off x="7741427" y="4078834"/>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37" name="Rounded Rectangle 2">
            <a:extLst>
              <a:ext uri="{FF2B5EF4-FFF2-40B4-BE49-F238E27FC236}">
                <a16:creationId xmlns:a16="http://schemas.microsoft.com/office/drawing/2014/main" id="{CDE77619-B575-4885-8C38-779BB44770CB}"/>
              </a:ext>
            </a:extLst>
          </p:cNvPr>
          <p:cNvSpPr/>
          <p:nvPr/>
        </p:nvSpPr>
        <p:spPr>
          <a:xfrm rot="5400000">
            <a:off x="5346106" y="3785307"/>
            <a:ext cx="129394" cy="1427866"/>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타원 19">
            <a:extLst>
              <a:ext uri="{FF2B5EF4-FFF2-40B4-BE49-F238E27FC236}">
                <a16:creationId xmlns:a16="http://schemas.microsoft.com/office/drawing/2014/main" id="{A42EB653-062D-4202-8140-60FEFE7DB26A}"/>
              </a:ext>
            </a:extLst>
          </p:cNvPr>
          <p:cNvSpPr/>
          <p:nvPr/>
        </p:nvSpPr>
        <p:spPr>
          <a:xfrm>
            <a:off x="4637773" y="3328795"/>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40" name="타원 39">
            <a:extLst>
              <a:ext uri="{FF2B5EF4-FFF2-40B4-BE49-F238E27FC236}">
                <a16:creationId xmlns:a16="http://schemas.microsoft.com/office/drawing/2014/main" id="{7971E4E9-4698-4063-8645-58AAF9DEB95A}"/>
              </a:ext>
            </a:extLst>
          </p:cNvPr>
          <p:cNvSpPr/>
          <p:nvPr/>
        </p:nvSpPr>
        <p:spPr>
          <a:xfrm>
            <a:off x="4632173" y="4378641"/>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41" name="Rounded Rectangle 2">
            <a:extLst>
              <a:ext uri="{FF2B5EF4-FFF2-40B4-BE49-F238E27FC236}">
                <a16:creationId xmlns:a16="http://schemas.microsoft.com/office/drawing/2014/main" id="{82C66406-3D2E-47A3-A02B-60D6423B5EF5}"/>
              </a:ext>
            </a:extLst>
          </p:cNvPr>
          <p:cNvSpPr/>
          <p:nvPr/>
        </p:nvSpPr>
        <p:spPr>
          <a:xfrm rot="5400000">
            <a:off x="8355650" y="5064596"/>
            <a:ext cx="558216" cy="1708348"/>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신차</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서비스 부문 또한 사업초기 특성 상 고정비 부담을 매출이 충분히 커버하지 못하는 요인으로 인해 영업이익이 적자 상태입니다</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p>
        </p:txBody>
      </p:sp>
      <p:sp>
        <p:nvSpPr>
          <p:cNvPr id="43" name="Rounded Rectangle 2">
            <a:extLst>
              <a:ext uri="{FF2B5EF4-FFF2-40B4-BE49-F238E27FC236}">
                <a16:creationId xmlns:a16="http://schemas.microsoft.com/office/drawing/2014/main" id="{B0B85476-5052-40C9-8D3A-87F009A03BEB}"/>
              </a:ext>
            </a:extLst>
          </p:cNvPr>
          <p:cNvSpPr/>
          <p:nvPr/>
        </p:nvSpPr>
        <p:spPr>
          <a:xfrm rot="5400000">
            <a:off x="6900756" y="3801295"/>
            <a:ext cx="129394" cy="1427866"/>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44" name="타원 43">
            <a:extLst>
              <a:ext uri="{FF2B5EF4-FFF2-40B4-BE49-F238E27FC236}">
                <a16:creationId xmlns:a16="http://schemas.microsoft.com/office/drawing/2014/main" id="{4F5FB7CF-28BC-49B3-9642-00FE26329BCD}"/>
              </a:ext>
            </a:extLst>
          </p:cNvPr>
          <p:cNvSpPr/>
          <p:nvPr/>
        </p:nvSpPr>
        <p:spPr>
          <a:xfrm>
            <a:off x="6186823" y="4394629"/>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45" name="타원 44">
            <a:extLst>
              <a:ext uri="{FF2B5EF4-FFF2-40B4-BE49-F238E27FC236}">
                <a16:creationId xmlns:a16="http://schemas.microsoft.com/office/drawing/2014/main" id="{4E5B59A0-9312-441A-B64F-BF0F8E18DB40}"/>
              </a:ext>
            </a:extLst>
          </p:cNvPr>
          <p:cNvSpPr/>
          <p:nvPr/>
        </p:nvSpPr>
        <p:spPr>
          <a:xfrm>
            <a:off x="7741427" y="5574965"/>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Tree>
    <p:extLst>
      <p:ext uri="{BB962C8B-B14F-4D97-AF65-F5344CB8AC3E}">
        <p14:creationId xmlns:p14="http://schemas.microsoft.com/office/powerpoint/2010/main" val="677812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Key finding (5) – Rental business (2/2)</a:t>
            </a:r>
          </a:p>
        </p:txBody>
      </p:sp>
      <p:cxnSp>
        <p:nvCxnSpPr>
          <p:cNvPr id="3" name="직선 연결선 2">
            <a:extLst>
              <a:ext uri="{FF2B5EF4-FFF2-40B4-BE49-F238E27FC236}">
                <a16:creationId xmlns:a16="http://schemas.microsoft.com/office/drawing/2014/main" id="{4B65BF35-F3DF-4012-A5C6-FE395D5FAF90}"/>
              </a:ext>
            </a:extLst>
          </p:cNvPr>
          <p:cNvCxnSpPr>
            <a:cxnSpLocks/>
          </p:cNvCxnSpPr>
          <p:nvPr/>
        </p:nvCxnSpPr>
        <p:spPr>
          <a:xfrm>
            <a:off x="1509206" y="2113048"/>
            <a:ext cx="5679942" cy="0"/>
          </a:xfrm>
          <a:prstGeom prst="line">
            <a:avLst/>
          </a:prstGeom>
          <a:ln w="25400">
            <a:solidFill>
              <a:srgbClr val="00338D"/>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542F20A-B461-4FC0-8B12-EE4CFB4C5A73}"/>
              </a:ext>
            </a:extLst>
          </p:cNvPr>
          <p:cNvSpPr txBox="1"/>
          <p:nvPr/>
        </p:nvSpPr>
        <p:spPr>
          <a:xfrm>
            <a:off x="1364426" y="1882314"/>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t=0</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5" name="직사각형 4">
            <a:extLst>
              <a:ext uri="{FF2B5EF4-FFF2-40B4-BE49-F238E27FC236}">
                <a16:creationId xmlns:a16="http://schemas.microsoft.com/office/drawing/2014/main" id="{EAACC7C0-B196-4084-9D45-32D67D091745}"/>
              </a:ext>
            </a:extLst>
          </p:cNvPr>
          <p:cNvSpPr/>
          <p:nvPr/>
        </p:nvSpPr>
        <p:spPr>
          <a:xfrm>
            <a:off x="357897" y="2708568"/>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err="1">
                <a:ln>
                  <a:noFill/>
                </a:ln>
                <a:solidFill>
                  <a:prstClr val="white"/>
                </a:solidFill>
                <a:effectLst/>
                <a:uLnTx/>
                <a:uFillTx/>
                <a:latin typeface="Arial"/>
                <a:ea typeface="+mn-ea"/>
                <a:cs typeface="+mn-cs"/>
              </a:rPr>
              <a:t>렌탈수익</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87" name="직사각형 86">
            <a:extLst>
              <a:ext uri="{FF2B5EF4-FFF2-40B4-BE49-F238E27FC236}">
                <a16:creationId xmlns:a16="http://schemas.microsoft.com/office/drawing/2014/main" id="{05ACE294-C67D-4091-8C0E-6E02C883A117}"/>
              </a:ext>
            </a:extLst>
          </p:cNvPr>
          <p:cNvSpPr/>
          <p:nvPr/>
        </p:nvSpPr>
        <p:spPr>
          <a:xfrm>
            <a:off x="363984" y="2327433"/>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차량 </a:t>
            </a:r>
            <a:r>
              <a:rPr kumimoji="0" lang="en-US" altLang="ko-KR" sz="800" b="0" i="0" u="none" strike="noStrike" kern="1200" cap="none" spc="0" normalizeH="0" baseline="0" noProof="0" dirty="0">
                <a:ln>
                  <a:noFill/>
                </a:ln>
                <a:solidFill>
                  <a:prstClr val="white"/>
                </a:solidFill>
                <a:effectLst/>
                <a:uLnTx/>
                <a:uFillTx/>
                <a:latin typeface="Arial"/>
                <a:ea typeface="+mn-ea"/>
                <a:cs typeface="+mn-cs"/>
              </a:rPr>
              <a:t>Capex</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89" name="직사각형 88">
            <a:extLst>
              <a:ext uri="{FF2B5EF4-FFF2-40B4-BE49-F238E27FC236}">
                <a16:creationId xmlns:a16="http://schemas.microsoft.com/office/drawing/2014/main" id="{D62992C4-89F9-4941-8310-30C9D61D3EA0}"/>
              </a:ext>
            </a:extLst>
          </p:cNvPr>
          <p:cNvSpPr/>
          <p:nvPr/>
        </p:nvSpPr>
        <p:spPr>
          <a:xfrm>
            <a:off x="358072" y="3520064"/>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중고차 판매 수익</a:t>
            </a:r>
          </a:p>
        </p:txBody>
      </p:sp>
      <p:sp>
        <p:nvSpPr>
          <p:cNvPr id="104" name="직사각형 103">
            <a:extLst>
              <a:ext uri="{FF2B5EF4-FFF2-40B4-BE49-F238E27FC236}">
                <a16:creationId xmlns:a16="http://schemas.microsoft.com/office/drawing/2014/main" id="{86AC2172-6E18-4D5F-8F14-1B5DAF0ABD47}"/>
              </a:ext>
            </a:extLst>
          </p:cNvPr>
          <p:cNvSpPr/>
          <p:nvPr/>
        </p:nvSpPr>
        <p:spPr>
          <a:xfrm>
            <a:off x="358071" y="3100914"/>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err="1">
                <a:ln>
                  <a:noFill/>
                </a:ln>
                <a:solidFill>
                  <a:prstClr val="white"/>
                </a:solidFill>
                <a:effectLst/>
                <a:uLnTx/>
                <a:uFillTx/>
                <a:latin typeface="Arial"/>
                <a:ea typeface="+mn-ea"/>
                <a:cs typeface="+mn-cs"/>
              </a:rPr>
              <a:t>렌탈</a:t>
            </a:r>
            <a:r>
              <a:rPr kumimoji="0" lang="ko-KR" altLang="en-US" sz="800" b="0" i="0" u="none" strike="noStrike" kern="1200" cap="none" spc="0" normalizeH="0" baseline="0" noProof="0" dirty="0">
                <a:ln>
                  <a:noFill/>
                </a:ln>
                <a:solidFill>
                  <a:prstClr val="white"/>
                </a:solidFill>
                <a:effectLst/>
                <a:uLnTx/>
                <a:uFillTx/>
                <a:latin typeface="Arial"/>
                <a:ea typeface="+mn-ea"/>
                <a:cs typeface="+mn-cs"/>
              </a:rPr>
              <a:t> </a:t>
            </a:r>
            <a:r>
              <a:rPr kumimoji="0" lang="en-US" altLang="ko-KR" sz="800" b="0" i="0" u="none" strike="noStrike" kern="1200" cap="none" spc="0" normalizeH="0" baseline="0" noProof="0" dirty="0">
                <a:ln>
                  <a:noFill/>
                </a:ln>
                <a:solidFill>
                  <a:prstClr val="white"/>
                </a:solidFill>
                <a:effectLst/>
                <a:uLnTx/>
                <a:uFillTx/>
                <a:latin typeface="Arial"/>
                <a:ea typeface="+mn-ea"/>
                <a:cs typeface="+mn-cs"/>
              </a:rPr>
              <a:t>Cash </a:t>
            </a:r>
            <a:r>
              <a:rPr kumimoji="0" lang="ko-KR" altLang="en-US" sz="800" b="0" i="0" u="none" strike="noStrike" kern="1200" cap="none" spc="0" normalizeH="0" baseline="0" noProof="0" dirty="0">
                <a:ln>
                  <a:noFill/>
                </a:ln>
                <a:solidFill>
                  <a:prstClr val="white"/>
                </a:solidFill>
                <a:effectLst/>
                <a:uLnTx/>
                <a:uFillTx/>
                <a:latin typeface="Arial"/>
                <a:ea typeface="+mn-ea"/>
                <a:cs typeface="+mn-cs"/>
              </a:rPr>
              <a:t>비용</a:t>
            </a:r>
          </a:p>
        </p:txBody>
      </p:sp>
      <p:sp>
        <p:nvSpPr>
          <p:cNvPr id="106" name="직사각형 105">
            <a:extLst>
              <a:ext uri="{FF2B5EF4-FFF2-40B4-BE49-F238E27FC236}">
                <a16:creationId xmlns:a16="http://schemas.microsoft.com/office/drawing/2014/main" id="{16500863-36AD-4096-BC16-FA464AB54534}"/>
              </a:ext>
            </a:extLst>
          </p:cNvPr>
          <p:cNvSpPr/>
          <p:nvPr/>
        </p:nvSpPr>
        <p:spPr>
          <a:xfrm>
            <a:off x="415635" y="756762"/>
            <a:ext cx="9077499" cy="71008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로지피아의</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렌탈</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계약들의 평균치로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렌탈</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계약의 영업현금흐름을 추정 시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개월</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~60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개월 차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OCF</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의 경우 월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193</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61~95</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개월 차의 경우 월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171</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천원으로 나타나며</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마지막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96</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개월 차에 중고차 판매 및 리스부채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balloon payment</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로 인해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(-)2,322</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천원의 순현금흐름을 가지게 됨</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(-)5,324</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천원의 현금흐름에서 시작하여</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28</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개월 차에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68</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천원으로 처음으로 양의 누적현금흐름을 가지며</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r>
              <a:rPr kumimoji="0" lang="ko-KR" altLang="en-US" sz="900" b="0" i="0" u="none" strike="noStrike" kern="1200" cap="none" spc="0" normalizeH="0" baseline="0" noProof="0" dirty="0" err="1">
                <a:ln>
                  <a:noFill/>
                </a:ln>
                <a:solidFill>
                  <a:srgbClr val="00338D"/>
                </a:solidFill>
                <a:effectLst/>
                <a:uLnTx/>
                <a:uFillTx/>
                <a:latin typeface="Arial" panose="020B0604020202020204" pitchFamily="34" charset="0"/>
                <a:ea typeface="맑은 고딕" panose="020B0503020000020004" pitchFamily="50" charset="-127"/>
                <a:cs typeface="+mn-cs"/>
              </a:rPr>
              <a:t>렌탈</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계약 종료 시 총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9,886</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천원의 누적 순현금흐름이 발생함</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a:t>
            </a:r>
          </a:p>
        </p:txBody>
      </p:sp>
      <p:sp>
        <p:nvSpPr>
          <p:cNvPr id="107" name="직사각형 106">
            <a:extLst>
              <a:ext uri="{FF2B5EF4-FFF2-40B4-BE49-F238E27FC236}">
                <a16:creationId xmlns:a16="http://schemas.microsoft.com/office/drawing/2014/main" id="{6DC1DC9C-4383-40B7-9002-63BA935A04AE}"/>
              </a:ext>
            </a:extLst>
          </p:cNvPr>
          <p:cNvSpPr/>
          <p:nvPr/>
        </p:nvSpPr>
        <p:spPr>
          <a:xfrm>
            <a:off x="363983" y="5164799"/>
            <a:ext cx="692460"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NCF</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직사각형 5">
            <a:extLst>
              <a:ext uri="{FF2B5EF4-FFF2-40B4-BE49-F238E27FC236}">
                <a16:creationId xmlns:a16="http://schemas.microsoft.com/office/drawing/2014/main" id="{55F53A2E-BEA1-4768-B687-6EFC7146D26C}"/>
              </a:ext>
            </a:extLst>
          </p:cNvPr>
          <p:cNvSpPr/>
          <p:nvPr/>
        </p:nvSpPr>
        <p:spPr>
          <a:xfrm>
            <a:off x="1202119" y="2327433"/>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(26,622)</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1422C02-9BCF-498E-A590-F9C420C2EA5A}"/>
              </a:ext>
            </a:extLst>
          </p:cNvPr>
          <p:cNvSpPr txBox="1"/>
          <p:nvPr/>
        </p:nvSpPr>
        <p:spPr>
          <a:xfrm>
            <a:off x="442269" y="1878981"/>
            <a:ext cx="614174" cy="234067"/>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ko-KR" altLang="en-US" sz="800" b="0" i="0" u="none" strike="noStrike" kern="1200" cap="none" spc="0" normalizeH="0" baseline="0" noProof="0" dirty="0">
                <a:ln>
                  <a:noFill/>
                </a:ln>
                <a:solidFill>
                  <a:srgbClr val="00338D"/>
                </a:solidFill>
                <a:effectLst/>
                <a:uLnTx/>
                <a:uFillTx/>
                <a:latin typeface="Arial"/>
                <a:ea typeface="+mn-ea"/>
                <a:cs typeface="+mn-cs"/>
              </a:rPr>
              <a:t>단위</a:t>
            </a:r>
            <a:r>
              <a:rPr kumimoji="0" lang="en-US" altLang="ko-KR" sz="800" b="0" i="0" u="none" strike="noStrike" kern="1200" cap="none" spc="0" normalizeH="0" baseline="0" noProof="0" dirty="0">
                <a:ln>
                  <a:noFill/>
                </a:ln>
                <a:solidFill>
                  <a:srgbClr val="00338D"/>
                </a:solidFill>
                <a:effectLst/>
                <a:uLnTx/>
                <a:uFillTx/>
                <a:latin typeface="Arial"/>
                <a:ea typeface="+mn-ea"/>
                <a:cs typeface="+mn-cs"/>
              </a:rPr>
              <a:t>: </a:t>
            </a:r>
            <a:r>
              <a:rPr kumimoji="0" lang="ko-KR" altLang="en-US" sz="800" b="0" i="0" u="none" strike="noStrike" kern="1200" cap="none" spc="0" normalizeH="0" baseline="0" noProof="0" dirty="0">
                <a:ln>
                  <a:noFill/>
                </a:ln>
                <a:solidFill>
                  <a:srgbClr val="00338D"/>
                </a:solidFill>
                <a:effectLst/>
                <a:uLnTx/>
                <a:uFillTx/>
                <a:latin typeface="Arial"/>
                <a:ea typeface="+mn-ea"/>
                <a:cs typeface="+mn-cs"/>
              </a:rPr>
              <a:t>천원</a:t>
            </a:r>
            <a:endParaRPr kumimoji="0" lang="en-US" altLang="ko-KR" sz="800" b="0" i="0" u="none" strike="noStrike" kern="1200" cap="none" spc="0" normalizeH="0" baseline="0" noProof="0" dirty="0">
              <a:ln>
                <a:noFill/>
              </a:ln>
              <a:solidFill>
                <a:srgbClr val="00338D"/>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338D"/>
                </a:solidFill>
                <a:effectLst/>
                <a:uLnTx/>
                <a:uFillTx/>
                <a:latin typeface="Arial"/>
                <a:ea typeface="+mn-ea"/>
                <a:cs typeface="+mn-cs"/>
              </a:rPr>
              <a:t>t = month</a:t>
            </a:r>
            <a:endParaRPr kumimoji="0" lang="ko-KR" altLang="en-US" sz="800" b="0" i="0" u="none" strike="noStrike" kern="1200" cap="none" spc="0" normalizeH="0" baseline="0" noProof="0" dirty="0">
              <a:ln>
                <a:noFill/>
              </a:ln>
              <a:solidFill>
                <a:srgbClr val="00338D"/>
              </a:solidFill>
              <a:effectLst/>
              <a:uLnTx/>
              <a:uFillTx/>
              <a:latin typeface="Arial"/>
              <a:ea typeface="+mn-ea"/>
              <a:cs typeface="+mn-cs"/>
            </a:endParaRPr>
          </a:p>
        </p:txBody>
      </p:sp>
      <p:sp>
        <p:nvSpPr>
          <p:cNvPr id="108" name="직사각형 107">
            <a:extLst>
              <a:ext uri="{FF2B5EF4-FFF2-40B4-BE49-F238E27FC236}">
                <a16:creationId xmlns:a16="http://schemas.microsoft.com/office/drawing/2014/main" id="{A994FD09-780D-478A-A5DF-E1B72178CBA5}"/>
              </a:ext>
            </a:extLst>
          </p:cNvPr>
          <p:cNvSpPr/>
          <p:nvPr/>
        </p:nvSpPr>
        <p:spPr>
          <a:xfrm>
            <a:off x="1998954" y="2701316"/>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857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74C2DA25-FFB8-4602-8DFA-95BBC993D6D5}"/>
              </a:ext>
            </a:extLst>
          </p:cNvPr>
          <p:cNvSpPr txBox="1"/>
          <p:nvPr/>
        </p:nvSpPr>
        <p:spPr>
          <a:xfrm>
            <a:off x="2223405" y="1886395"/>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1</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11" name="직사각형 110">
            <a:extLst>
              <a:ext uri="{FF2B5EF4-FFF2-40B4-BE49-F238E27FC236}">
                <a16:creationId xmlns:a16="http://schemas.microsoft.com/office/drawing/2014/main" id="{7A94D7F3-790A-48EE-A985-3DB23B512848}"/>
              </a:ext>
            </a:extLst>
          </p:cNvPr>
          <p:cNvSpPr/>
          <p:nvPr/>
        </p:nvSpPr>
        <p:spPr>
          <a:xfrm>
            <a:off x="1998954" y="3085666"/>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(421)</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13" name="직사각형 112">
            <a:extLst>
              <a:ext uri="{FF2B5EF4-FFF2-40B4-BE49-F238E27FC236}">
                <a16:creationId xmlns:a16="http://schemas.microsoft.com/office/drawing/2014/main" id="{4DF0CB91-2099-40E2-A4A6-940F05CD1EC8}"/>
              </a:ext>
            </a:extLst>
          </p:cNvPr>
          <p:cNvSpPr/>
          <p:nvPr/>
        </p:nvSpPr>
        <p:spPr>
          <a:xfrm>
            <a:off x="2860354" y="2701312"/>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857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14" name="직사각형 113">
            <a:extLst>
              <a:ext uri="{FF2B5EF4-FFF2-40B4-BE49-F238E27FC236}">
                <a16:creationId xmlns:a16="http://schemas.microsoft.com/office/drawing/2014/main" id="{C99A3776-7C8B-4F7F-A305-14CA211EF7DF}"/>
              </a:ext>
            </a:extLst>
          </p:cNvPr>
          <p:cNvSpPr/>
          <p:nvPr/>
        </p:nvSpPr>
        <p:spPr>
          <a:xfrm>
            <a:off x="2860354" y="3085662"/>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(421)</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19" name="직사각형 118">
            <a:extLst>
              <a:ext uri="{FF2B5EF4-FFF2-40B4-BE49-F238E27FC236}">
                <a16:creationId xmlns:a16="http://schemas.microsoft.com/office/drawing/2014/main" id="{D430C80D-2022-4623-B69D-80874B547127}"/>
              </a:ext>
            </a:extLst>
          </p:cNvPr>
          <p:cNvSpPr/>
          <p:nvPr/>
        </p:nvSpPr>
        <p:spPr>
          <a:xfrm>
            <a:off x="4518267" y="2701312"/>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814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25" name="직사각형 124">
            <a:extLst>
              <a:ext uri="{FF2B5EF4-FFF2-40B4-BE49-F238E27FC236}">
                <a16:creationId xmlns:a16="http://schemas.microsoft.com/office/drawing/2014/main" id="{6EAD7455-0681-4093-973B-476F737D3491}"/>
              </a:ext>
            </a:extLst>
          </p:cNvPr>
          <p:cNvSpPr/>
          <p:nvPr/>
        </p:nvSpPr>
        <p:spPr>
          <a:xfrm>
            <a:off x="4518267" y="3085662"/>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(400)</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26" name="TextBox 125">
            <a:extLst>
              <a:ext uri="{FF2B5EF4-FFF2-40B4-BE49-F238E27FC236}">
                <a16:creationId xmlns:a16="http://schemas.microsoft.com/office/drawing/2014/main" id="{E3E29075-CE2E-4747-BE32-1C08590500EE}"/>
              </a:ext>
            </a:extLst>
          </p:cNvPr>
          <p:cNvSpPr txBox="1"/>
          <p:nvPr/>
        </p:nvSpPr>
        <p:spPr>
          <a:xfrm>
            <a:off x="3020374" y="1887941"/>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2</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50" name="TextBox 149">
            <a:extLst>
              <a:ext uri="{FF2B5EF4-FFF2-40B4-BE49-F238E27FC236}">
                <a16:creationId xmlns:a16="http://schemas.microsoft.com/office/drawing/2014/main" id="{F9697090-CD33-4CF8-B7BF-0697704CA5FB}"/>
              </a:ext>
            </a:extLst>
          </p:cNvPr>
          <p:cNvSpPr txBox="1"/>
          <p:nvPr/>
        </p:nvSpPr>
        <p:spPr>
          <a:xfrm>
            <a:off x="4722687" y="1903313"/>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61</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51" name="TextBox 150">
            <a:extLst>
              <a:ext uri="{FF2B5EF4-FFF2-40B4-BE49-F238E27FC236}">
                <a16:creationId xmlns:a16="http://schemas.microsoft.com/office/drawing/2014/main" id="{1D4F6768-76AE-4B64-94C8-05FE37370BA2}"/>
              </a:ext>
            </a:extLst>
          </p:cNvPr>
          <p:cNvSpPr txBox="1"/>
          <p:nvPr/>
        </p:nvSpPr>
        <p:spPr>
          <a:xfrm>
            <a:off x="5504011" y="1915491"/>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62</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52" name="TextBox 151">
            <a:extLst>
              <a:ext uri="{FF2B5EF4-FFF2-40B4-BE49-F238E27FC236}">
                <a16:creationId xmlns:a16="http://schemas.microsoft.com/office/drawing/2014/main" id="{2CDEFF6C-C01A-4B49-A3F8-DDDA85385BEC}"/>
              </a:ext>
            </a:extLst>
          </p:cNvPr>
          <p:cNvSpPr txBox="1"/>
          <p:nvPr/>
        </p:nvSpPr>
        <p:spPr>
          <a:xfrm>
            <a:off x="7056044" y="1889885"/>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a:ea typeface="+mn-ea"/>
                <a:cs typeface="+mn-cs"/>
              </a:rPr>
              <a:t>96</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54" name="직사각형 153">
            <a:extLst>
              <a:ext uri="{FF2B5EF4-FFF2-40B4-BE49-F238E27FC236}">
                <a16:creationId xmlns:a16="http://schemas.microsoft.com/office/drawing/2014/main" id="{448AF8A8-F83E-41CA-BFB0-7A20EFC9E47B}"/>
              </a:ext>
            </a:extLst>
          </p:cNvPr>
          <p:cNvSpPr/>
          <p:nvPr/>
        </p:nvSpPr>
        <p:spPr>
          <a:xfrm>
            <a:off x="5362721" y="2701311"/>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814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55" name="직사각형 154">
            <a:extLst>
              <a:ext uri="{FF2B5EF4-FFF2-40B4-BE49-F238E27FC236}">
                <a16:creationId xmlns:a16="http://schemas.microsoft.com/office/drawing/2014/main" id="{E5C66E82-444D-4934-9F28-4645D6DAD2FE}"/>
              </a:ext>
            </a:extLst>
          </p:cNvPr>
          <p:cNvSpPr/>
          <p:nvPr/>
        </p:nvSpPr>
        <p:spPr>
          <a:xfrm>
            <a:off x="5362721" y="3085661"/>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(400)</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2" name="직사각형 161">
            <a:extLst>
              <a:ext uri="{FF2B5EF4-FFF2-40B4-BE49-F238E27FC236}">
                <a16:creationId xmlns:a16="http://schemas.microsoft.com/office/drawing/2014/main" id="{11916F84-92E5-49B3-A7E7-3F14F2C5CCAD}"/>
              </a:ext>
            </a:extLst>
          </p:cNvPr>
          <p:cNvSpPr/>
          <p:nvPr/>
        </p:nvSpPr>
        <p:spPr>
          <a:xfrm>
            <a:off x="6884755" y="2699945"/>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814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3" name="직사각형 162">
            <a:extLst>
              <a:ext uri="{FF2B5EF4-FFF2-40B4-BE49-F238E27FC236}">
                <a16:creationId xmlns:a16="http://schemas.microsoft.com/office/drawing/2014/main" id="{9A0F3EDD-1BD8-4D9A-A923-F74DB307447A}"/>
              </a:ext>
            </a:extLst>
          </p:cNvPr>
          <p:cNvSpPr/>
          <p:nvPr/>
        </p:nvSpPr>
        <p:spPr>
          <a:xfrm>
            <a:off x="6884755" y="3084295"/>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(400)</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4" name="직사각형 163">
            <a:extLst>
              <a:ext uri="{FF2B5EF4-FFF2-40B4-BE49-F238E27FC236}">
                <a16:creationId xmlns:a16="http://schemas.microsoft.com/office/drawing/2014/main" id="{D92AF630-58F9-4D2D-B67F-88A2593B17EE}"/>
              </a:ext>
            </a:extLst>
          </p:cNvPr>
          <p:cNvSpPr/>
          <p:nvPr/>
        </p:nvSpPr>
        <p:spPr>
          <a:xfrm>
            <a:off x="6889194" y="3488630"/>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3,657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5" name="직사각형 164">
            <a:extLst>
              <a:ext uri="{FF2B5EF4-FFF2-40B4-BE49-F238E27FC236}">
                <a16:creationId xmlns:a16="http://schemas.microsoft.com/office/drawing/2014/main" id="{EDF0E288-AAAF-4C83-93A3-925A44A2AAC0}"/>
              </a:ext>
            </a:extLst>
          </p:cNvPr>
          <p:cNvSpPr/>
          <p:nvPr/>
        </p:nvSpPr>
        <p:spPr>
          <a:xfrm>
            <a:off x="6884755" y="3923845"/>
            <a:ext cx="609601"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(1,890)</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6" name="직사각형 165">
            <a:extLst>
              <a:ext uri="{FF2B5EF4-FFF2-40B4-BE49-F238E27FC236}">
                <a16:creationId xmlns:a16="http://schemas.microsoft.com/office/drawing/2014/main" id="{7999AE49-5D1E-4F0F-BD38-9656BE14DDD2}"/>
              </a:ext>
            </a:extLst>
          </p:cNvPr>
          <p:cNvSpPr/>
          <p:nvPr/>
        </p:nvSpPr>
        <p:spPr>
          <a:xfrm>
            <a:off x="1196731" y="5164798"/>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(5,324)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7" name="직사각형 166">
            <a:extLst>
              <a:ext uri="{FF2B5EF4-FFF2-40B4-BE49-F238E27FC236}">
                <a16:creationId xmlns:a16="http://schemas.microsoft.com/office/drawing/2014/main" id="{84690CFD-1813-4207-BDF3-B930F10943BC}"/>
              </a:ext>
            </a:extLst>
          </p:cNvPr>
          <p:cNvSpPr/>
          <p:nvPr/>
        </p:nvSpPr>
        <p:spPr>
          <a:xfrm>
            <a:off x="1993566" y="5164797"/>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193</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8" name="직사각형 167">
            <a:extLst>
              <a:ext uri="{FF2B5EF4-FFF2-40B4-BE49-F238E27FC236}">
                <a16:creationId xmlns:a16="http://schemas.microsoft.com/office/drawing/2014/main" id="{24480D0D-67A5-4A86-97F1-DC3ED9BBD1D5}"/>
              </a:ext>
            </a:extLst>
          </p:cNvPr>
          <p:cNvSpPr/>
          <p:nvPr/>
        </p:nvSpPr>
        <p:spPr>
          <a:xfrm>
            <a:off x="2850393" y="5164796"/>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193</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69" name="직사각형 168">
            <a:extLst>
              <a:ext uri="{FF2B5EF4-FFF2-40B4-BE49-F238E27FC236}">
                <a16:creationId xmlns:a16="http://schemas.microsoft.com/office/drawing/2014/main" id="{AF812A47-924C-475D-A51D-A17AAF974F15}"/>
              </a:ext>
            </a:extLst>
          </p:cNvPr>
          <p:cNvSpPr/>
          <p:nvPr/>
        </p:nvSpPr>
        <p:spPr>
          <a:xfrm>
            <a:off x="4510592" y="5164795"/>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171</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70" name="직사각형 169">
            <a:extLst>
              <a:ext uri="{FF2B5EF4-FFF2-40B4-BE49-F238E27FC236}">
                <a16:creationId xmlns:a16="http://schemas.microsoft.com/office/drawing/2014/main" id="{8AE896A3-6DC4-4A80-8A36-F87376C844A7}"/>
              </a:ext>
            </a:extLst>
          </p:cNvPr>
          <p:cNvSpPr/>
          <p:nvPr/>
        </p:nvSpPr>
        <p:spPr>
          <a:xfrm>
            <a:off x="5352760" y="5164793"/>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171</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73" name="직사각형 172">
            <a:extLst>
              <a:ext uri="{FF2B5EF4-FFF2-40B4-BE49-F238E27FC236}">
                <a16:creationId xmlns:a16="http://schemas.microsoft.com/office/drawing/2014/main" id="{BA1DA004-CC90-4085-B182-46149B5D9E81}"/>
              </a:ext>
            </a:extLst>
          </p:cNvPr>
          <p:cNvSpPr/>
          <p:nvPr/>
        </p:nvSpPr>
        <p:spPr>
          <a:xfrm>
            <a:off x="6901118" y="5150846"/>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(2,322)</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180" name="직사각형 179">
            <a:extLst>
              <a:ext uri="{FF2B5EF4-FFF2-40B4-BE49-F238E27FC236}">
                <a16:creationId xmlns:a16="http://schemas.microsoft.com/office/drawing/2014/main" id="{E03903DC-0694-4278-B767-2CE1C4D00E44}"/>
              </a:ext>
            </a:extLst>
          </p:cNvPr>
          <p:cNvSpPr/>
          <p:nvPr/>
        </p:nvSpPr>
        <p:spPr>
          <a:xfrm>
            <a:off x="358072" y="3923067"/>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중고차 판매 </a:t>
            </a:r>
            <a:r>
              <a:rPr kumimoji="0" lang="en-US" altLang="ko-KR" sz="800" b="0" i="0" u="none" strike="noStrike" kern="1200" cap="none" spc="0" normalizeH="0" baseline="0" noProof="0" dirty="0">
                <a:ln>
                  <a:noFill/>
                </a:ln>
                <a:solidFill>
                  <a:prstClr val="white"/>
                </a:solidFill>
                <a:effectLst/>
                <a:uLnTx/>
                <a:uFillTx/>
                <a:latin typeface="Arial"/>
                <a:ea typeface="+mn-ea"/>
                <a:cs typeface="+mn-cs"/>
              </a:rPr>
              <a:t>Cash </a:t>
            </a:r>
            <a:r>
              <a:rPr kumimoji="0" lang="ko-KR" altLang="en-US" sz="800" b="0" i="0" u="none" strike="noStrike" kern="1200" cap="none" spc="0" normalizeH="0" baseline="0" noProof="0" dirty="0">
                <a:ln>
                  <a:noFill/>
                </a:ln>
                <a:solidFill>
                  <a:prstClr val="white"/>
                </a:solidFill>
                <a:effectLst/>
                <a:uLnTx/>
                <a:uFillTx/>
                <a:latin typeface="Arial"/>
                <a:ea typeface="+mn-ea"/>
                <a:cs typeface="+mn-cs"/>
              </a:rPr>
              <a:t>비용</a:t>
            </a:r>
          </a:p>
        </p:txBody>
      </p:sp>
      <p:sp>
        <p:nvSpPr>
          <p:cNvPr id="182" name="Rounded Rectangle 2">
            <a:extLst>
              <a:ext uri="{FF2B5EF4-FFF2-40B4-BE49-F238E27FC236}">
                <a16:creationId xmlns:a16="http://schemas.microsoft.com/office/drawing/2014/main" id="{D5588751-9062-44C6-B218-DFD4920B58F0}"/>
              </a:ext>
            </a:extLst>
          </p:cNvPr>
          <p:cNvSpPr/>
          <p:nvPr/>
        </p:nvSpPr>
        <p:spPr>
          <a:xfrm rot="5400000">
            <a:off x="8519991" y="2588128"/>
            <a:ext cx="407545" cy="185833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DS</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사업부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부문의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3</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개년 평균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Cash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비용</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수익 비율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49%</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를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수익에 적용</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84" name="Rounded Rectangle 2">
            <a:extLst>
              <a:ext uri="{FF2B5EF4-FFF2-40B4-BE49-F238E27FC236}">
                <a16:creationId xmlns:a16="http://schemas.microsoft.com/office/drawing/2014/main" id="{1DF5A16C-FD89-4950-B557-A1EE3351FBA7}"/>
              </a:ext>
            </a:extLst>
          </p:cNvPr>
          <p:cNvSpPr/>
          <p:nvPr/>
        </p:nvSpPr>
        <p:spPr>
          <a:xfrm rot="5400000">
            <a:off x="8435727" y="1924678"/>
            <a:ext cx="576065" cy="1858335"/>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계약 스케줄 상 자산들의 취득가액 평균을 차량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Capex</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로 설정하였으며</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취득가액 대비 월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렌탈료</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비율을 취득가액으로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가중평균하여</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수익 산출</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85" name="타원 184">
            <a:extLst>
              <a:ext uri="{FF2B5EF4-FFF2-40B4-BE49-F238E27FC236}">
                <a16:creationId xmlns:a16="http://schemas.microsoft.com/office/drawing/2014/main" id="{2918FF91-700F-4AFC-BABB-411EC697240B}"/>
              </a:ext>
            </a:extLst>
          </p:cNvPr>
          <p:cNvSpPr/>
          <p:nvPr/>
        </p:nvSpPr>
        <p:spPr>
          <a:xfrm>
            <a:off x="299286" y="2274721"/>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86" name="타원 185">
            <a:extLst>
              <a:ext uri="{FF2B5EF4-FFF2-40B4-BE49-F238E27FC236}">
                <a16:creationId xmlns:a16="http://schemas.microsoft.com/office/drawing/2014/main" id="{F3D0766C-0C03-4554-ABDE-AD0C196BA2C4}"/>
              </a:ext>
            </a:extLst>
          </p:cNvPr>
          <p:cNvSpPr/>
          <p:nvPr/>
        </p:nvSpPr>
        <p:spPr>
          <a:xfrm>
            <a:off x="299286" y="2667067"/>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87" name="타원 186">
            <a:extLst>
              <a:ext uri="{FF2B5EF4-FFF2-40B4-BE49-F238E27FC236}">
                <a16:creationId xmlns:a16="http://schemas.microsoft.com/office/drawing/2014/main" id="{EC863898-DD05-4982-AF46-6FD7A79AAAF6}"/>
              </a:ext>
            </a:extLst>
          </p:cNvPr>
          <p:cNvSpPr/>
          <p:nvPr/>
        </p:nvSpPr>
        <p:spPr>
          <a:xfrm>
            <a:off x="7729896" y="2530548"/>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1</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88" name="타원 187">
            <a:extLst>
              <a:ext uri="{FF2B5EF4-FFF2-40B4-BE49-F238E27FC236}">
                <a16:creationId xmlns:a16="http://schemas.microsoft.com/office/drawing/2014/main" id="{B7C6CD76-C708-4F74-B0EA-DC4D60AECFD8}"/>
              </a:ext>
            </a:extLst>
          </p:cNvPr>
          <p:cNvSpPr/>
          <p:nvPr/>
        </p:nvSpPr>
        <p:spPr>
          <a:xfrm>
            <a:off x="299286" y="3061372"/>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89" name="타원 188">
            <a:extLst>
              <a:ext uri="{FF2B5EF4-FFF2-40B4-BE49-F238E27FC236}">
                <a16:creationId xmlns:a16="http://schemas.microsoft.com/office/drawing/2014/main" id="{E273C632-AECD-4048-B84F-7106856EF851}"/>
              </a:ext>
            </a:extLst>
          </p:cNvPr>
          <p:cNvSpPr/>
          <p:nvPr/>
        </p:nvSpPr>
        <p:spPr>
          <a:xfrm>
            <a:off x="7748068" y="3291167"/>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2</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90" name="Rounded Rectangle 2">
            <a:extLst>
              <a:ext uri="{FF2B5EF4-FFF2-40B4-BE49-F238E27FC236}">
                <a16:creationId xmlns:a16="http://schemas.microsoft.com/office/drawing/2014/main" id="{8DBB8B9E-C1D3-4201-A343-A5CE97486F61}"/>
              </a:ext>
            </a:extLst>
          </p:cNvPr>
          <p:cNvSpPr/>
          <p:nvPr/>
        </p:nvSpPr>
        <p:spPr>
          <a:xfrm rot="5400000">
            <a:off x="8279559" y="3447632"/>
            <a:ext cx="888399" cy="185833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중고차 판매수익의 경우 자산대장 상 차량구분별 판매가액을 취득가액으로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가중평균하여</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취득가액의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14%</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로 판매된다고 가정함</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중고차 판매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Cash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비용의 경우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DS</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사업부 중고차 부문의 재료비를 제외한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Cash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비용의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3</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개년 평균 비율인</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52%</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적용</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91" name="타원 190">
            <a:extLst>
              <a:ext uri="{FF2B5EF4-FFF2-40B4-BE49-F238E27FC236}">
                <a16:creationId xmlns:a16="http://schemas.microsoft.com/office/drawing/2014/main" id="{57FAB186-F367-43B7-B6B3-2349748251A5}"/>
              </a:ext>
            </a:extLst>
          </p:cNvPr>
          <p:cNvSpPr/>
          <p:nvPr/>
        </p:nvSpPr>
        <p:spPr>
          <a:xfrm>
            <a:off x="7748068" y="3879333"/>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92" name="TextBox 191">
            <a:extLst>
              <a:ext uri="{FF2B5EF4-FFF2-40B4-BE49-F238E27FC236}">
                <a16:creationId xmlns:a16="http://schemas.microsoft.com/office/drawing/2014/main" id="{C84FC720-4756-4D6F-8B95-F10C6E0321C2}"/>
              </a:ext>
            </a:extLst>
          </p:cNvPr>
          <p:cNvSpPr txBox="1"/>
          <p:nvPr/>
        </p:nvSpPr>
        <p:spPr>
          <a:xfrm>
            <a:off x="3863708" y="1904378"/>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CEB00A7A-FD55-41F9-B363-EE11C3A41C85}"/>
              </a:ext>
            </a:extLst>
          </p:cNvPr>
          <p:cNvSpPr txBox="1"/>
          <p:nvPr/>
        </p:nvSpPr>
        <p:spPr>
          <a:xfrm>
            <a:off x="6265843" y="1915490"/>
            <a:ext cx="289560" cy="9079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endParaRPr kumimoji="0" lang="ko-KR" altLang="en-US" sz="8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94" name="Rounded Rectangle 2">
            <a:extLst>
              <a:ext uri="{FF2B5EF4-FFF2-40B4-BE49-F238E27FC236}">
                <a16:creationId xmlns:a16="http://schemas.microsoft.com/office/drawing/2014/main" id="{0D2A9667-20F1-49C8-8B70-D853066FC8AE}"/>
              </a:ext>
            </a:extLst>
          </p:cNvPr>
          <p:cNvSpPr/>
          <p:nvPr/>
        </p:nvSpPr>
        <p:spPr>
          <a:xfrm rot="5400000">
            <a:off x="5037684" y="2971254"/>
            <a:ext cx="407545" cy="1461730"/>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3</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재계약 시 기존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렌탈료에</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비해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5%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할인 된 가격으로 계약이 갱신되는 것 반영</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195" name="타원 194">
            <a:extLst>
              <a:ext uri="{FF2B5EF4-FFF2-40B4-BE49-F238E27FC236}">
                <a16:creationId xmlns:a16="http://schemas.microsoft.com/office/drawing/2014/main" id="{B4FE1A4D-3F05-49B3-B4D3-E5A6392D3C78}"/>
              </a:ext>
            </a:extLst>
          </p:cNvPr>
          <p:cNvSpPr/>
          <p:nvPr/>
        </p:nvSpPr>
        <p:spPr>
          <a:xfrm>
            <a:off x="299286" y="3454493"/>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196" name="타원 195">
            <a:extLst>
              <a:ext uri="{FF2B5EF4-FFF2-40B4-BE49-F238E27FC236}">
                <a16:creationId xmlns:a16="http://schemas.microsoft.com/office/drawing/2014/main" id="{8A57D52D-15D3-4D0F-BB0D-C79CE7BAAEA3}"/>
              </a:ext>
            </a:extLst>
          </p:cNvPr>
          <p:cNvSpPr/>
          <p:nvPr/>
        </p:nvSpPr>
        <p:spPr>
          <a:xfrm>
            <a:off x="293376" y="3847614"/>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3</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200" name="Rounded Rectangle 2">
            <a:extLst>
              <a:ext uri="{FF2B5EF4-FFF2-40B4-BE49-F238E27FC236}">
                <a16:creationId xmlns:a16="http://schemas.microsoft.com/office/drawing/2014/main" id="{F1F79683-D0E4-4FDD-A672-68A5BF097D92}"/>
              </a:ext>
            </a:extLst>
          </p:cNvPr>
          <p:cNvSpPr/>
          <p:nvPr/>
        </p:nvSpPr>
        <p:spPr>
          <a:xfrm rot="5400000">
            <a:off x="8014933" y="1350689"/>
            <a:ext cx="502075" cy="154322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계약 기간의 경우 계약 스케줄 상 가장 많은 비중을 차지하는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5</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계약과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3</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재계약으로 가정함</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201" name="직사각형 200">
            <a:extLst>
              <a:ext uri="{FF2B5EF4-FFF2-40B4-BE49-F238E27FC236}">
                <a16:creationId xmlns:a16="http://schemas.microsoft.com/office/drawing/2014/main" id="{9732E60B-563E-4EB9-82C0-A30DA04296DA}"/>
              </a:ext>
            </a:extLst>
          </p:cNvPr>
          <p:cNvSpPr/>
          <p:nvPr/>
        </p:nvSpPr>
        <p:spPr>
          <a:xfrm>
            <a:off x="358073" y="5571995"/>
            <a:ext cx="692460"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누적 </a:t>
            </a:r>
            <a:r>
              <a:rPr kumimoji="0" lang="en-US" altLang="ko-KR" sz="800" b="0" i="0" u="none" strike="noStrike" kern="1200" cap="none" spc="0" normalizeH="0" baseline="0" noProof="0" dirty="0">
                <a:ln>
                  <a:noFill/>
                </a:ln>
                <a:solidFill>
                  <a:prstClr val="white"/>
                </a:solidFill>
                <a:effectLst/>
                <a:uLnTx/>
                <a:uFillTx/>
                <a:latin typeface="Arial"/>
                <a:ea typeface="+mn-ea"/>
                <a:cs typeface="+mn-cs"/>
              </a:rPr>
              <a:t>NCF</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2" name="직사각형 201">
            <a:extLst>
              <a:ext uri="{FF2B5EF4-FFF2-40B4-BE49-F238E27FC236}">
                <a16:creationId xmlns:a16="http://schemas.microsoft.com/office/drawing/2014/main" id="{02718115-E249-4C64-961E-BCFE1E2F47AB}"/>
              </a:ext>
            </a:extLst>
          </p:cNvPr>
          <p:cNvSpPr/>
          <p:nvPr/>
        </p:nvSpPr>
        <p:spPr>
          <a:xfrm>
            <a:off x="1196731" y="5571994"/>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(5,324)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3" name="직사각형 202">
            <a:extLst>
              <a:ext uri="{FF2B5EF4-FFF2-40B4-BE49-F238E27FC236}">
                <a16:creationId xmlns:a16="http://schemas.microsoft.com/office/drawing/2014/main" id="{B39C97D5-21DB-4183-898B-1A1725478766}"/>
              </a:ext>
            </a:extLst>
          </p:cNvPr>
          <p:cNvSpPr/>
          <p:nvPr/>
        </p:nvSpPr>
        <p:spPr>
          <a:xfrm>
            <a:off x="1993566" y="5571994"/>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(5,132)</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4" name="직사각형 203">
            <a:extLst>
              <a:ext uri="{FF2B5EF4-FFF2-40B4-BE49-F238E27FC236}">
                <a16:creationId xmlns:a16="http://schemas.microsoft.com/office/drawing/2014/main" id="{759A4772-A016-4D2F-B246-53B4679EB1B5}"/>
              </a:ext>
            </a:extLst>
          </p:cNvPr>
          <p:cNvSpPr/>
          <p:nvPr/>
        </p:nvSpPr>
        <p:spPr>
          <a:xfrm>
            <a:off x="2850393" y="5571993"/>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(4,939)</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5" name="직사각형 204">
            <a:extLst>
              <a:ext uri="{FF2B5EF4-FFF2-40B4-BE49-F238E27FC236}">
                <a16:creationId xmlns:a16="http://schemas.microsoft.com/office/drawing/2014/main" id="{FA452797-709B-40A6-B5A4-8D798C34C95E}"/>
              </a:ext>
            </a:extLst>
          </p:cNvPr>
          <p:cNvSpPr/>
          <p:nvPr/>
        </p:nvSpPr>
        <p:spPr>
          <a:xfrm>
            <a:off x="4511510" y="5571992"/>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6,402</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6" name="직사각형 205">
            <a:extLst>
              <a:ext uri="{FF2B5EF4-FFF2-40B4-BE49-F238E27FC236}">
                <a16:creationId xmlns:a16="http://schemas.microsoft.com/office/drawing/2014/main" id="{DC5BB42B-D997-459F-A9A4-219D65343D98}"/>
              </a:ext>
            </a:extLst>
          </p:cNvPr>
          <p:cNvSpPr/>
          <p:nvPr/>
        </p:nvSpPr>
        <p:spPr>
          <a:xfrm>
            <a:off x="5355755" y="5569498"/>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6,573</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7" name="직사각형 206">
            <a:extLst>
              <a:ext uri="{FF2B5EF4-FFF2-40B4-BE49-F238E27FC236}">
                <a16:creationId xmlns:a16="http://schemas.microsoft.com/office/drawing/2014/main" id="{01371CF7-57C6-48E7-B278-7E6F950D6DBD}"/>
              </a:ext>
            </a:extLst>
          </p:cNvPr>
          <p:cNvSpPr/>
          <p:nvPr/>
        </p:nvSpPr>
        <p:spPr>
          <a:xfrm>
            <a:off x="6909170" y="5553505"/>
            <a:ext cx="619562" cy="284085"/>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9,886</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209" name="Text Box 51">
            <a:extLst>
              <a:ext uri="{FF2B5EF4-FFF2-40B4-BE49-F238E27FC236}">
                <a16:creationId xmlns:a16="http://schemas.microsoft.com/office/drawing/2014/main" id="{62C0200C-955C-4FBD-8FC9-F1F3C5280E00}"/>
              </a:ext>
            </a:extLst>
          </p:cNvPr>
          <p:cNvSpPr txBox="1">
            <a:spLocks noChangeArrowheads="1"/>
          </p:cNvSpPr>
          <p:nvPr/>
        </p:nvSpPr>
        <p:spPr bwMode="auto">
          <a:xfrm>
            <a:off x="357897" y="5934878"/>
            <a:ext cx="3233091" cy="336745"/>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Note: 1)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상기 현금흐름 추정의 경우 세금효과를 고려하지 않음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2)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영업현금흐름에 리스부채 관련 현금흐름을 고려함</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60" name="직사각형 59">
            <a:extLst>
              <a:ext uri="{FF2B5EF4-FFF2-40B4-BE49-F238E27FC236}">
                <a16:creationId xmlns:a16="http://schemas.microsoft.com/office/drawing/2014/main" id="{85F21E4E-EDA1-477F-8064-A9358DC21960}"/>
              </a:ext>
            </a:extLst>
          </p:cNvPr>
          <p:cNvSpPr/>
          <p:nvPr/>
        </p:nvSpPr>
        <p:spPr>
          <a:xfrm>
            <a:off x="358072" y="4339240"/>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리스 부채 차입 및 상환</a:t>
            </a:r>
          </a:p>
        </p:txBody>
      </p:sp>
      <p:sp>
        <p:nvSpPr>
          <p:cNvPr id="61" name="직사각형 60">
            <a:extLst>
              <a:ext uri="{FF2B5EF4-FFF2-40B4-BE49-F238E27FC236}">
                <a16:creationId xmlns:a16="http://schemas.microsoft.com/office/drawing/2014/main" id="{C077D5A4-E8BB-4EA7-B21B-98F6C7457BBF}"/>
              </a:ext>
            </a:extLst>
          </p:cNvPr>
          <p:cNvSpPr/>
          <p:nvPr/>
        </p:nvSpPr>
        <p:spPr>
          <a:xfrm>
            <a:off x="358072" y="4751252"/>
            <a:ext cx="692459" cy="284085"/>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white"/>
                </a:solidFill>
                <a:effectLst/>
                <a:uLnTx/>
                <a:uFillTx/>
                <a:latin typeface="Arial"/>
                <a:ea typeface="+mn-ea"/>
                <a:cs typeface="+mn-cs"/>
              </a:rPr>
              <a:t>이자비용</a:t>
            </a:r>
          </a:p>
        </p:txBody>
      </p:sp>
      <p:sp>
        <p:nvSpPr>
          <p:cNvPr id="64" name="직사각형 63">
            <a:extLst>
              <a:ext uri="{FF2B5EF4-FFF2-40B4-BE49-F238E27FC236}">
                <a16:creationId xmlns:a16="http://schemas.microsoft.com/office/drawing/2014/main" id="{462F3877-B221-44ED-879F-DA981F75C627}"/>
              </a:ext>
            </a:extLst>
          </p:cNvPr>
          <p:cNvSpPr/>
          <p:nvPr/>
        </p:nvSpPr>
        <p:spPr>
          <a:xfrm>
            <a:off x="1202119" y="4339240"/>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21,297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5" name="직사각형 64">
            <a:extLst>
              <a:ext uri="{FF2B5EF4-FFF2-40B4-BE49-F238E27FC236}">
                <a16:creationId xmlns:a16="http://schemas.microsoft.com/office/drawing/2014/main" id="{7A05CB14-73B4-4A12-B689-0E8913B49CA1}"/>
              </a:ext>
            </a:extLst>
          </p:cNvPr>
          <p:cNvSpPr/>
          <p:nvPr/>
        </p:nvSpPr>
        <p:spPr>
          <a:xfrm>
            <a:off x="1998954" y="4339240"/>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(139)</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6" name="직사각형 65">
            <a:extLst>
              <a:ext uri="{FF2B5EF4-FFF2-40B4-BE49-F238E27FC236}">
                <a16:creationId xmlns:a16="http://schemas.microsoft.com/office/drawing/2014/main" id="{0E9B169C-042A-4B83-AC87-6C0033D7DB33}"/>
              </a:ext>
            </a:extLst>
          </p:cNvPr>
          <p:cNvSpPr/>
          <p:nvPr/>
        </p:nvSpPr>
        <p:spPr>
          <a:xfrm>
            <a:off x="1998954" y="4750259"/>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(105)</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직사각형 66">
            <a:extLst>
              <a:ext uri="{FF2B5EF4-FFF2-40B4-BE49-F238E27FC236}">
                <a16:creationId xmlns:a16="http://schemas.microsoft.com/office/drawing/2014/main" id="{924B50B9-BFAA-4275-BA17-74DE68E47C8D}"/>
              </a:ext>
            </a:extLst>
          </p:cNvPr>
          <p:cNvSpPr/>
          <p:nvPr/>
        </p:nvSpPr>
        <p:spPr>
          <a:xfrm>
            <a:off x="2860354" y="4329606"/>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(140)</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8" name="직사각형 67">
            <a:extLst>
              <a:ext uri="{FF2B5EF4-FFF2-40B4-BE49-F238E27FC236}">
                <a16:creationId xmlns:a16="http://schemas.microsoft.com/office/drawing/2014/main" id="{DD70817B-BC6A-4909-B96A-1D2E987D978E}"/>
              </a:ext>
            </a:extLst>
          </p:cNvPr>
          <p:cNvSpPr/>
          <p:nvPr/>
        </p:nvSpPr>
        <p:spPr>
          <a:xfrm>
            <a:off x="2860354" y="4750258"/>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(104)</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69" name="직사각형 68">
            <a:extLst>
              <a:ext uri="{FF2B5EF4-FFF2-40B4-BE49-F238E27FC236}">
                <a16:creationId xmlns:a16="http://schemas.microsoft.com/office/drawing/2014/main" id="{DB4721BF-3B08-457F-96B1-6D75D893D08D}"/>
              </a:ext>
            </a:extLst>
          </p:cNvPr>
          <p:cNvSpPr/>
          <p:nvPr/>
        </p:nvSpPr>
        <p:spPr>
          <a:xfrm>
            <a:off x="4518267" y="4339239"/>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(187)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0" name="직사각형 69">
            <a:extLst>
              <a:ext uri="{FF2B5EF4-FFF2-40B4-BE49-F238E27FC236}">
                <a16:creationId xmlns:a16="http://schemas.microsoft.com/office/drawing/2014/main" id="{1B476312-6A13-4E59-A821-87602B601B44}"/>
              </a:ext>
            </a:extLst>
          </p:cNvPr>
          <p:cNvSpPr/>
          <p:nvPr/>
        </p:nvSpPr>
        <p:spPr>
          <a:xfrm>
            <a:off x="4526296" y="4746432"/>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(57)</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직사각형 70">
            <a:extLst>
              <a:ext uri="{FF2B5EF4-FFF2-40B4-BE49-F238E27FC236}">
                <a16:creationId xmlns:a16="http://schemas.microsoft.com/office/drawing/2014/main" id="{D63E7F0C-95E5-4A9C-93FB-FBF8D9500E21}"/>
              </a:ext>
            </a:extLst>
          </p:cNvPr>
          <p:cNvSpPr/>
          <p:nvPr/>
        </p:nvSpPr>
        <p:spPr>
          <a:xfrm>
            <a:off x="5355454" y="4339238"/>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(188)</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직사각형 71">
            <a:extLst>
              <a:ext uri="{FF2B5EF4-FFF2-40B4-BE49-F238E27FC236}">
                <a16:creationId xmlns:a16="http://schemas.microsoft.com/office/drawing/2014/main" id="{A97782C9-6A15-47C3-8BD8-C76F55F224C6}"/>
              </a:ext>
            </a:extLst>
          </p:cNvPr>
          <p:cNvSpPr/>
          <p:nvPr/>
        </p:nvSpPr>
        <p:spPr>
          <a:xfrm>
            <a:off x="5355454" y="4743939"/>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(56)</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3" name="직사각형 72">
            <a:extLst>
              <a:ext uri="{FF2B5EF4-FFF2-40B4-BE49-F238E27FC236}">
                <a16:creationId xmlns:a16="http://schemas.microsoft.com/office/drawing/2014/main" id="{D0BB3995-80DD-4355-8843-BA823D7B9B3F}"/>
              </a:ext>
            </a:extLst>
          </p:cNvPr>
          <p:cNvSpPr/>
          <p:nvPr/>
        </p:nvSpPr>
        <p:spPr>
          <a:xfrm>
            <a:off x="6896814" y="4329605"/>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(4,481)</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4" name="직사각형 73">
            <a:extLst>
              <a:ext uri="{FF2B5EF4-FFF2-40B4-BE49-F238E27FC236}">
                <a16:creationId xmlns:a16="http://schemas.microsoft.com/office/drawing/2014/main" id="{95AC6B3A-8315-4418-9436-5A4D4ECC2BE7}"/>
              </a:ext>
            </a:extLst>
          </p:cNvPr>
          <p:cNvSpPr/>
          <p:nvPr/>
        </p:nvSpPr>
        <p:spPr>
          <a:xfrm>
            <a:off x="6903812" y="4733936"/>
            <a:ext cx="614174" cy="284081"/>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Arial"/>
                <a:ea typeface="+mn-ea"/>
                <a:cs typeface="+mn-cs"/>
              </a:rPr>
              <a:t>(22)</a:t>
            </a:r>
            <a:endParaRPr kumimoji="0" lang="ko-KR" altLang="en-US" sz="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Rounded Rectangle 2">
            <a:extLst>
              <a:ext uri="{FF2B5EF4-FFF2-40B4-BE49-F238E27FC236}">
                <a16:creationId xmlns:a16="http://schemas.microsoft.com/office/drawing/2014/main" id="{0FF18AC8-4989-43AF-8063-7216F8B267F0}"/>
              </a:ext>
            </a:extLst>
          </p:cNvPr>
          <p:cNvSpPr/>
          <p:nvPr/>
        </p:nvSpPr>
        <p:spPr>
          <a:xfrm rot="5400000">
            <a:off x="8261464" y="4575691"/>
            <a:ext cx="953683" cy="1858339"/>
          </a:xfrm>
          <a:prstGeom prst="roundRect">
            <a:avLst>
              <a:gd name="adj" fmla="val 0"/>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원리금균등상환</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방식이며</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2020</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년 말 기준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데라게란덴</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금융조달비용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5.9%</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를 기준으로 이자비용을 산출함</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전체 </a:t>
            </a:r>
            <a:r>
              <a:rPr kumimoji="0" lang="ko-KR" altLang="en-US" sz="700" b="0" i="0" u="none" strike="noStrike" kern="1200" cap="none" spc="0" normalizeH="0" baseline="0" noProof="0" dirty="0" err="1">
                <a:ln>
                  <a:noFill/>
                </a:ln>
                <a:solidFill>
                  <a:srgbClr val="000000"/>
                </a:solidFill>
                <a:effectLst/>
                <a:uLnTx/>
                <a:uFillTx/>
                <a:latin typeface="Arial"/>
                <a:ea typeface="+mn-ea"/>
                <a:cs typeface="+mn-cs"/>
              </a:rPr>
              <a:t>렌탈</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 차량 중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80%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정도를 금융사를 이용하여 자금을 조달한다고 하여 차량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Capex</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의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80%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차입을 가정하였고</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마지막 월에 원금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20%</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의 통상적인 </a:t>
            </a:r>
            <a:r>
              <a:rPr kumimoji="0" lang="en-US" altLang="ko-KR" sz="700" b="0" i="0" u="none" strike="noStrike" kern="1200" cap="none" spc="0" normalizeH="0" baseline="0" noProof="0" dirty="0">
                <a:ln>
                  <a:noFill/>
                </a:ln>
                <a:solidFill>
                  <a:srgbClr val="000000"/>
                </a:solidFill>
                <a:effectLst/>
                <a:uLnTx/>
                <a:uFillTx/>
                <a:latin typeface="Arial"/>
                <a:ea typeface="+mn-ea"/>
                <a:cs typeface="+mn-cs"/>
              </a:rPr>
              <a:t>Balloon payment </a:t>
            </a:r>
            <a:r>
              <a:rPr kumimoji="0" lang="ko-KR" altLang="en-US" sz="700" b="0" i="0" u="none" strike="noStrike" kern="1200" cap="none" spc="0" normalizeH="0" baseline="0" noProof="0" dirty="0">
                <a:ln>
                  <a:noFill/>
                </a:ln>
                <a:solidFill>
                  <a:srgbClr val="000000"/>
                </a:solidFill>
                <a:effectLst/>
                <a:uLnTx/>
                <a:uFillTx/>
                <a:latin typeface="Arial"/>
                <a:ea typeface="+mn-ea"/>
                <a:cs typeface="+mn-cs"/>
              </a:rPr>
              <a:t>조건을 추가함</a:t>
            </a:r>
            <a:endParaRPr kumimoji="0" lang="en-US" altLang="ko-KR"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76" name="타원 75">
            <a:extLst>
              <a:ext uri="{FF2B5EF4-FFF2-40B4-BE49-F238E27FC236}">
                <a16:creationId xmlns:a16="http://schemas.microsoft.com/office/drawing/2014/main" id="{B4F32DCD-812C-4638-BEDE-D0D47774145D}"/>
              </a:ext>
            </a:extLst>
          </p:cNvPr>
          <p:cNvSpPr/>
          <p:nvPr/>
        </p:nvSpPr>
        <p:spPr>
          <a:xfrm>
            <a:off x="293376" y="428139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77" name="타원 76">
            <a:extLst>
              <a:ext uri="{FF2B5EF4-FFF2-40B4-BE49-F238E27FC236}">
                <a16:creationId xmlns:a16="http://schemas.microsoft.com/office/drawing/2014/main" id="{978333DD-3796-4BAA-ACEC-D45E0258D72C}"/>
              </a:ext>
            </a:extLst>
          </p:cNvPr>
          <p:cNvSpPr/>
          <p:nvPr/>
        </p:nvSpPr>
        <p:spPr>
          <a:xfrm>
            <a:off x="293685" y="4685561"/>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
        <p:nvSpPr>
          <p:cNvPr id="78" name="타원 77">
            <a:extLst>
              <a:ext uri="{FF2B5EF4-FFF2-40B4-BE49-F238E27FC236}">
                <a16:creationId xmlns:a16="http://schemas.microsoft.com/office/drawing/2014/main" id="{F37FCD9A-CD51-4A61-88CF-EF86682C5E92}"/>
              </a:ext>
            </a:extLst>
          </p:cNvPr>
          <p:cNvSpPr/>
          <p:nvPr/>
        </p:nvSpPr>
        <p:spPr>
          <a:xfrm>
            <a:off x="7748068" y="4970640"/>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FFFFFF"/>
                </a:solidFill>
                <a:effectLst/>
                <a:uLnTx/>
                <a:uFillTx/>
                <a:latin typeface=""/>
                <a:ea typeface="+mn-ea"/>
                <a:cs typeface="KPMG Extralight"/>
              </a:rPr>
              <a:t>4</a:t>
            </a:r>
            <a:endParaRPr kumimoji="0" lang="ko-KR" altLang="en-US" sz="700" b="0" i="0" u="none" strike="noStrike" kern="1200" cap="none" spc="0" normalizeH="0" baseline="0" noProof="0" dirty="0">
              <a:ln>
                <a:noFill/>
              </a:ln>
              <a:solidFill>
                <a:srgbClr val="FFFFFF"/>
              </a:solidFill>
              <a:effectLst/>
              <a:uLnTx/>
              <a:uFillTx/>
              <a:latin typeface=""/>
              <a:ea typeface="+mn-ea"/>
              <a:cs typeface="KPMG Extralight"/>
            </a:endParaRPr>
          </a:p>
        </p:txBody>
      </p:sp>
    </p:spTree>
    <p:extLst>
      <p:ext uri="{BB962C8B-B14F-4D97-AF65-F5344CB8AC3E}">
        <p14:creationId xmlns:p14="http://schemas.microsoft.com/office/powerpoint/2010/main" val="1136293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2">
            <a:extLst>
              <a:ext uri="{FF2B5EF4-FFF2-40B4-BE49-F238E27FC236}">
                <a16:creationId xmlns:a16="http://schemas.microsoft.com/office/drawing/2014/main" id="{4F0862A3-A07B-4448-8230-55974E1980E4}"/>
              </a:ext>
            </a:extLst>
          </p:cNvPr>
          <p:cNvGraphicFramePr>
            <a:graphicFrameLocks/>
          </p:cNvGraphicFramePr>
          <p:nvPr/>
        </p:nvGraphicFramePr>
        <p:xfrm>
          <a:off x="414250" y="4067869"/>
          <a:ext cx="9076115" cy="23087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3">
            <a:extLst>
              <a:ext uri="{FF2B5EF4-FFF2-40B4-BE49-F238E27FC236}">
                <a16:creationId xmlns:a16="http://schemas.microsoft.com/office/drawing/2014/main" id="{4DED6030-A1BC-401A-B8B4-85F9B457B15F}"/>
              </a:ext>
            </a:extLst>
          </p:cNvPr>
          <p:cNvGraphicFramePr>
            <a:graphicFrameLocks/>
          </p:cNvGraphicFramePr>
          <p:nvPr/>
        </p:nvGraphicFramePr>
        <p:xfrm>
          <a:off x="414250" y="1631913"/>
          <a:ext cx="9004959" cy="2566637"/>
        </p:xfrm>
        <a:graphic>
          <a:graphicData uri="http://schemas.openxmlformats.org/drawingml/2006/chart">
            <c:chart xmlns:c="http://schemas.openxmlformats.org/drawingml/2006/chart" xmlns:r="http://schemas.openxmlformats.org/officeDocument/2006/relationships" r:id="rId4"/>
          </a:graphicData>
        </a:graphic>
      </p:graphicFrame>
      <p:sp>
        <p:nvSpPr>
          <p:cNvPr id="14" name="직사각형 39">
            <a:extLst>
              <a:ext uri="{FF2B5EF4-FFF2-40B4-BE49-F238E27FC236}">
                <a16:creationId xmlns:a16="http://schemas.microsoft.com/office/drawing/2014/main" id="{2AEB077C-B8F3-462E-B4F0-C78D48ADDC5F}"/>
              </a:ext>
            </a:extLst>
          </p:cNvPr>
          <p:cNvSpPr/>
          <p:nvPr/>
        </p:nvSpPr>
        <p:spPr>
          <a:xfrm>
            <a:off x="415635" y="756761"/>
            <a:ext cx="9077499" cy="806401"/>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10000"/>
              </a:lnSpc>
              <a:buFont typeface="Arial" panose="020B0604020202020204" pitchFamily="34" charset="0"/>
              <a:buChar char="•"/>
              <a:defRPr/>
            </a:pPr>
            <a:r>
              <a:rPr lang="en-US" altLang="ko-KR" sz="800" dirty="0">
                <a:solidFill>
                  <a:srgbClr val="00338D"/>
                </a:solidFill>
                <a:ea typeface="맑은 고딕" panose="020B0503020000020004" pitchFamily="50" charset="-127"/>
              </a:rPr>
              <a:t>DIO</a:t>
            </a:r>
            <a:r>
              <a:rPr lang="ko-KR" altLang="en-US" sz="800" dirty="0">
                <a:solidFill>
                  <a:srgbClr val="00338D"/>
                </a:solidFill>
                <a:ea typeface="맑은 고딕" panose="020B0503020000020004" pitchFamily="50" charset="-127"/>
              </a:rPr>
              <a:t>의 경우 </a:t>
            </a:r>
            <a:r>
              <a:rPr lang="en-US" altLang="ko-KR" sz="800" dirty="0">
                <a:solidFill>
                  <a:srgbClr val="00338D"/>
                </a:solidFill>
                <a:ea typeface="맑은 고딕" panose="020B0503020000020004" pitchFamily="50" charset="-127"/>
              </a:rPr>
              <a:t>2018</a:t>
            </a:r>
            <a:r>
              <a:rPr lang="ko-KR" altLang="en-US" sz="800" dirty="0">
                <a:solidFill>
                  <a:srgbClr val="00338D"/>
                </a:solidFill>
                <a:ea typeface="맑은 고딕" panose="020B0503020000020004" pitchFamily="50" charset="-127"/>
              </a:rPr>
              <a:t>년부터 급격하게 증가하는 추이를 보였음</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회사에 따르면</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산업차량은 배기가스 등 환경규제에 노출되어 있으며</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단계에 따라 생산금지</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판매금지가 순차적으로 적용됨</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신규 엔진 대비 구 엔진의 가격경쟁력에 따라</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판매유예기간동안 원가 우위를 점하기 위해 추후 판매분의 엔진을 비축하여 운영함</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이에 따라 재고수준이 상승하였음</a:t>
            </a:r>
            <a:endParaRPr lang="en-US" altLang="ko-KR" sz="800" dirty="0">
              <a:solidFill>
                <a:srgbClr val="00338D"/>
              </a:solidFill>
              <a:ea typeface="맑은 고딕" panose="020B0503020000020004" pitchFamily="50" charset="-127"/>
            </a:endParaRPr>
          </a:p>
          <a:p>
            <a:pPr marL="171450" lvl="0" indent="-171450">
              <a:lnSpc>
                <a:spcPct val="110000"/>
              </a:lnSpc>
              <a:buFont typeface="Arial" panose="020B0604020202020204" pitchFamily="34" charset="0"/>
              <a:buChar char="•"/>
              <a:defRPr/>
            </a:pPr>
            <a:r>
              <a:rPr lang="en-US" altLang="ko-KR" sz="800" dirty="0">
                <a:solidFill>
                  <a:srgbClr val="00338D"/>
                </a:solidFill>
                <a:ea typeface="맑은 고딕" panose="020B0503020000020004" pitchFamily="50" charset="-127"/>
              </a:rPr>
              <a:t>Falcon</a:t>
            </a:r>
            <a:r>
              <a:rPr lang="ko-KR" altLang="en-US" sz="800" dirty="0">
                <a:solidFill>
                  <a:srgbClr val="00338D"/>
                </a:solidFill>
                <a:ea typeface="맑은 고딕" panose="020B0503020000020004" pitchFamily="50" charset="-127"/>
              </a:rPr>
              <a:t>의 매입채무 결제 조건은 중소기업</a:t>
            </a:r>
            <a:r>
              <a:rPr lang="en-US" altLang="ko-KR" sz="800" dirty="0">
                <a:solidFill>
                  <a:srgbClr val="00338D"/>
                </a:solidFill>
                <a:ea typeface="맑은 고딕" panose="020B0503020000020004" pitchFamily="50" charset="-127"/>
              </a:rPr>
              <a:t>(45</a:t>
            </a:r>
            <a:r>
              <a:rPr lang="ko-KR" altLang="en-US" sz="800" dirty="0">
                <a:solidFill>
                  <a:srgbClr val="00338D"/>
                </a:solidFill>
                <a:ea typeface="맑은 고딕" panose="020B0503020000020004" pitchFamily="50" charset="-127"/>
              </a:rPr>
              <a:t>일</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외자</a:t>
            </a:r>
            <a:r>
              <a:rPr lang="en-US" altLang="ko-KR" sz="800" dirty="0">
                <a:solidFill>
                  <a:srgbClr val="00338D"/>
                </a:solidFill>
                <a:ea typeface="맑은 고딕" panose="020B0503020000020004" pitchFamily="50" charset="-127"/>
              </a:rPr>
              <a:t>(50</a:t>
            </a:r>
            <a:r>
              <a:rPr lang="ko-KR" altLang="en-US" sz="800" dirty="0">
                <a:solidFill>
                  <a:srgbClr val="00338D"/>
                </a:solidFill>
                <a:ea typeface="맑은 고딕" panose="020B0503020000020004" pitchFamily="50" charset="-127"/>
              </a:rPr>
              <a:t>일</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계열사</a:t>
            </a:r>
            <a:r>
              <a:rPr lang="en-US" altLang="ko-KR" sz="800" dirty="0">
                <a:solidFill>
                  <a:srgbClr val="00338D"/>
                </a:solidFill>
                <a:ea typeface="맑은 고딕" panose="020B0503020000020004" pitchFamily="50" charset="-127"/>
              </a:rPr>
              <a:t>/</a:t>
            </a:r>
            <a:r>
              <a:rPr lang="ko-KR" altLang="en-US" sz="800" dirty="0">
                <a:solidFill>
                  <a:srgbClr val="00338D"/>
                </a:solidFill>
                <a:ea typeface="맑은 고딕" panose="020B0503020000020004" pitchFamily="50" charset="-127"/>
              </a:rPr>
              <a:t>대기업</a:t>
            </a:r>
            <a:r>
              <a:rPr lang="en-US" altLang="ko-KR" sz="800" dirty="0">
                <a:solidFill>
                  <a:srgbClr val="00338D"/>
                </a:solidFill>
                <a:ea typeface="맑은 고딕" panose="020B0503020000020004" pitchFamily="50" charset="-127"/>
              </a:rPr>
              <a:t>(105</a:t>
            </a:r>
            <a:r>
              <a:rPr lang="ko-KR" altLang="en-US" sz="800" dirty="0">
                <a:solidFill>
                  <a:srgbClr val="00338D"/>
                </a:solidFill>
                <a:ea typeface="맑은 고딕" panose="020B0503020000020004" pitchFamily="50" charset="-127"/>
              </a:rPr>
              <a:t>일</a:t>
            </a:r>
            <a:r>
              <a:rPr lang="en-US" altLang="ko-KR" sz="800" dirty="0">
                <a:solidFill>
                  <a:srgbClr val="00338D"/>
                </a:solidFill>
                <a:ea typeface="맑은 고딕" panose="020B0503020000020004" pitchFamily="50" charset="-127"/>
              </a:rPr>
              <a:t>)</a:t>
            </a:r>
            <a:r>
              <a:rPr lang="ko-KR" altLang="en-US" sz="800" dirty="0">
                <a:solidFill>
                  <a:srgbClr val="00338D"/>
                </a:solidFill>
                <a:ea typeface="맑은 고딕" panose="020B0503020000020004" pitchFamily="50" charset="-127"/>
              </a:rPr>
              <a:t>로 유지하고 있으나</a:t>
            </a:r>
            <a:r>
              <a:rPr lang="en-US" altLang="ko-KR" sz="800" dirty="0">
                <a:solidFill>
                  <a:srgbClr val="00338D"/>
                </a:solidFill>
                <a:ea typeface="맑은 고딕" panose="020B0503020000020004" pitchFamily="50" charset="-127"/>
              </a:rPr>
              <a:t>, FCF </a:t>
            </a:r>
            <a:r>
              <a:rPr lang="ko-KR" altLang="en-US" sz="800" dirty="0">
                <a:solidFill>
                  <a:srgbClr val="00338D"/>
                </a:solidFill>
                <a:ea typeface="맑은 고딕" panose="020B0503020000020004" pitchFamily="50" charset="-127"/>
              </a:rPr>
              <a:t>개선을 위해 당기 매입채무 결제를 이월 시킨 건이 존재하며</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하반기부터 정상 지급하였다고 함</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매출채권 변동 및 채권 회수 기일에는 큰 변동이 없으며</a:t>
            </a:r>
            <a:r>
              <a:rPr lang="en-US" altLang="ko-KR" sz="800" dirty="0">
                <a:solidFill>
                  <a:srgbClr val="00338D"/>
                </a:solidFill>
                <a:ea typeface="맑은 고딕" panose="020B0503020000020004" pitchFamily="50" charset="-127"/>
              </a:rPr>
              <a:t>, </a:t>
            </a:r>
            <a:r>
              <a:rPr lang="ko-KR" altLang="en-US" sz="800" dirty="0">
                <a:solidFill>
                  <a:srgbClr val="00338D"/>
                </a:solidFill>
                <a:ea typeface="맑은 고딕" panose="020B0503020000020004" pitchFamily="50" charset="-127"/>
              </a:rPr>
              <a:t>대상기간</a:t>
            </a:r>
            <a:r>
              <a:rPr lang="en-US" altLang="ko-KR" sz="800" dirty="0">
                <a:solidFill>
                  <a:srgbClr val="00338D"/>
                </a:solidFill>
                <a:ea typeface="맑은 고딕" panose="020B0503020000020004" pitchFamily="50" charset="-127"/>
              </a:rPr>
              <a:t>(48</a:t>
            </a:r>
            <a:r>
              <a:rPr lang="ko-KR" altLang="en-US" sz="800" dirty="0">
                <a:solidFill>
                  <a:srgbClr val="00338D"/>
                </a:solidFill>
                <a:ea typeface="맑은 고딕" panose="020B0503020000020004" pitchFamily="50" charset="-127"/>
              </a:rPr>
              <a:t>개월</a:t>
            </a:r>
            <a:r>
              <a:rPr lang="en-US" altLang="ko-KR" sz="800" dirty="0">
                <a:solidFill>
                  <a:srgbClr val="00338D"/>
                </a:solidFill>
                <a:ea typeface="맑은 고딕" panose="020B0503020000020004" pitchFamily="50" charset="-127"/>
              </a:rPr>
              <a:t>)</a:t>
            </a:r>
            <a:r>
              <a:rPr lang="ko-KR" altLang="en-US" sz="800" dirty="0">
                <a:solidFill>
                  <a:srgbClr val="00338D"/>
                </a:solidFill>
                <a:ea typeface="맑은 고딕" panose="020B0503020000020004" pitchFamily="50" charset="-127"/>
              </a:rPr>
              <a:t> 동안의 </a:t>
            </a:r>
            <a:r>
              <a:rPr lang="en-US" altLang="ko-KR" sz="800" dirty="0">
                <a:solidFill>
                  <a:srgbClr val="00338D"/>
                </a:solidFill>
                <a:ea typeface="맑은 고딕" panose="020B0503020000020004" pitchFamily="50" charset="-127"/>
              </a:rPr>
              <a:t>“</a:t>
            </a:r>
            <a:r>
              <a:rPr lang="ko-KR" altLang="en-US" sz="800" dirty="0">
                <a:solidFill>
                  <a:srgbClr val="00338D"/>
                </a:solidFill>
                <a:ea typeface="맑은 고딕" panose="020B0503020000020004" pitchFamily="50" charset="-127"/>
              </a:rPr>
              <a:t>평균 </a:t>
            </a:r>
            <a:r>
              <a:rPr lang="en-US" altLang="ko-KR" sz="800" dirty="0">
                <a:solidFill>
                  <a:srgbClr val="00338D"/>
                </a:solidFill>
                <a:ea typeface="맑은 고딕" panose="020B0503020000020004" pitchFamily="50" charset="-127"/>
              </a:rPr>
              <a:t>DSO</a:t>
            </a:r>
            <a:r>
              <a:rPr lang="ko-KR" altLang="en-US" sz="800" dirty="0">
                <a:solidFill>
                  <a:srgbClr val="00338D"/>
                </a:solidFill>
                <a:ea typeface="맑은 고딕" panose="020B0503020000020004" pitchFamily="50" charset="-127"/>
              </a:rPr>
              <a:t>는 </a:t>
            </a:r>
            <a:r>
              <a:rPr lang="en-US" altLang="ko-KR" sz="800" dirty="0">
                <a:solidFill>
                  <a:srgbClr val="00338D"/>
                </a:solidFill>
                <a:ea typeface="맑은 고딕" panose="020B0503020000020004" pitchFamily="50" charset="-127"/>
              </a:rPr>
              <a:t>42</a:t>
            </a:r>
            <a:r>
              <a:rPr lang="ko-KR" altLang="en-US" sz="800" dirty="0">
                <a:solidFill>
                  <a:srgbClr val="00338D"/>
                </a:solidFill>
                <a:ea typeface="맑은 고딕" panose="020B0503020000020004" pitchFamily="50" charset="-127"/>
              </a:rPr>
              <a:t>일”로 산정됨</a:t>
            </a:r>
            <a:endParaRPr lang="en-US" altLang="ko-KR" sz="800" dirty="0">
              <a:solidFill>
                <a:srgbClr val="00338D"/>
              </a:solidFill>
              <a:ea typeface="맑은 고딕" panose="020B0503020000020004" pitchFamily="50" charset="-127"/>
            </a:endParaRPr>
          </a:p>
          <a:p>
            <a:pPr marL="171450" lvl="0" indent="-171450">
              <a:lnSpc>
                <a:spcPct val="110000"/>
              </a:lnSpc>
              <a:buFont typeface="Arial" panose="020B0604020202020204" pitchFamily="34" charset="0"/>
              <a:buChar char="•"/>
              <a:defRPr/>
            </a:pPr>
            <a:r>
              <a:rPr lang="ko-KR" altLang="en-US" sz="800" dirty="0">
                <a:solidFill>
                  <a:srgbClr val="00338D"/>
                </a:solidFill>
                <a:ea typeface="맑은 고딕" panose="020B0503020000020004" pitchFamily="50" charset="-127"/>
              </a:rPr>
              <a:t>향후 </a:t>
            </a:r>
            <a:r>
              <a:rPr lang="en-US" altLang="ko-KR" sz="800" dirty="0">
                <a:solidFill>
                  <a:srgbClr val="00338D"/>
                </a:solidFill>
                <a:ea typeface="맑은 고딕" panose="020B0503020000020004" pitchFamily="50" charset="-127"/>
              </a:rPr>
              <a:t>Closing </a:t>
            </a:r>
            <a:r>
              <a:rPr lang="ko-KR" altLang="en-US" sz="800" dirty="0">
                <a:solidFill>
                  <a:srgbClr val="00338D"/>
                </a:solidFill>
                <a:ea typeface="맑은 고딕" panose="020B0503020000020004" pitchFamily="50" charset="-127"/>
              </a:rPr>
              <a:t>정산을 하게 될 경우를 대비하여 </a:t>
            </a:r>
            <a:r>
              <a:rPr lang="en-US" altLang="ko-KR" sz="800" dirty="0">
                <a:solidFill>
                  <a:srgbClr val="00338D"/>
                </a:solidFill>
                <a:ea typeface="맑은 고딕" panose="020B0503020000020004" pitchFamily="50" charset="-127"/>
              </a:rPr>
              <a:t>Normalized net working capital </a:t>
            </a:r>
            <a:r>
              <a:rPr lang="ko-KR" altLang="en-US" sz="800" dirty="0">
                <a:solidFill>
                  <a:srgbClr val="00338D"/>
                </a:solidFill>
                <a:ea typeface="맑은 고딕" panose="020B0503020000020004" pitchFamily="50" charset="-127"/>
              </a:rPr>
              <a:t>적정 수준 파악 필요</a:t>
            </a:r>
            <a:endParaRPr kumimoji="0" lang="en-US" altLang="ko-KR" sz="800" b="0" i="0" u="none" strike="noStrike" kern="1200" cap="none" spc="0" normalizeH="0" baseline="0" noProof="0" dirty="0">
              <a:ln>
                <a:noFill/>
              </a:ln>
              <a:solidFill>
                <a:srgbClr val="00338D"/>
              </a:solidFill>
              <a:effectLst/>
              <a:uLnTx/>
              <a:uFillTx/>
              <a:latin typeface="Arial"/>
              <a:ea typeface="맑은 고딕" panose="020B0503020000020004" pitchFamily="50" charset="-127"/>
              <a:cs typeface="+mn-cs"/>
            </a:endParaRPr>
          </a:p>
        </p:txBody>
      </p:sp>
      <p:grpSp>
        <p:nvGrpSpPr>
          <p:cNvPr id="44" name="Group 43">
            <a:extLst>
              <a:ext uri="{FF2B5EF4-FFF2-40B4-BE49-F238E27FC236}">
                <a16:creationId xmlns:a16="http://schemas.microsoft.com/office/drawing/2014/main" id="{89008152-559B-45E2-B4CF-99F931C42908}"/>
              </a:ext>
            </a:extLst>
          </p:cNvPr>
          <p:cNvGrpSpPr/>
          <p:nvPr/>
        </p:nvGrpSpPr>
        <p:grpSpPr>
          <a:xfrm>
            <a:off x="953345" y="4114902"/>
            <a:ext cx="8465864" cy="790683"/>
            <a:chOff x="964486" y="1735545"/>
            <a:chExt cx="8465864" cy="790683"/>
          </a:xfrm>
        </p:grpSpPr>
        <p:cxnSp>
          <p:nvCxnSpPr>
            <p:cNvPr id="45" name="Straight Arrow Connector 44">
              <a:extLst>
                <a:ext uri="{FF2B5EF4-FFF2-40B4-BE49-F238E27FC236}">
                  <a16:creationId xmlns:a16="http://schemas.microsoft.com/office/drawing/2014/main" id="{3708ED4E-924F-4DB7-98A7-1D48BA13D40D}"/>
                </a:ext>
              </a:extLst>
            </p:cNvPr>
            <p:cNvCxnSpPr>
              <a:cxnSpLocks/>
            </p:cNvCxnSpPr>
            <p:nvPr/>
          </p:nvCxnSpPr>
          <p:spPr>
            <a:xfrm>
              <a:off x="964486" y="2526228"/>
              <a:ext cx="2240973" cy="0"/>
            </a:xfrm>
            <a:prstGeom prst="straightConnector1">
              <a:avLst/>
            </a:prstGeom>
            <a:ln>
              <a:solidFill>
                <a:srgbClr val="00A3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 Box 51">
              <a:extLst>
                <a:ext uri="{FF2B5EF4-FFF2-40B4-BE49-F238E27FC236}">
                  <a16:creationId xmlns:a16="http://schemas.microsoft.com/office/drawing/2014/main" id="{2051394A-D487-47F3-96A1-701EB61399A2}"/>
                </a:ext>
              </a:extLst>
            </p:cNvPr>
            <p:cNvSpPr txBox="1">
              <a:spLocks noChangeArrowheads="1"/>
            </p:cNvSpPr>
            <p:nvPr/>
          </p:nvSpPr>
          <p:spPr bwMode="auto">
            <a:xfrm rot="5400000">
              <a:off x="1936092" y="1878969"/>
              <a:ext cx="346406" cy="810610"/>
            </a:xfrm>
            <a:prstGeom prst="rect">
              <a:avLst/>
            </a:prstGeom>
            <a:solidFill>
              <a:schemeClr val="tx1">
                <a:alpha val="5000"/>
              </a:schemeClr>
            </a:solidFill>
            <a:ln w="63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defPPr>
                <a:defRPr lang="en-US"/>
              </a:defPPr>
              <a:lvl1pPr indent="0">
                <a:defRPr sz="700"/>
              </a:lvl1pPr>
              <a:lvl2pPr indent="0">
                <a:defRPr sz="1100">
                  <a:solidFill>
                    <a:schemeClr val="lt1"/>
                  </a:solidFill>
                </a:defRPr>
              </a:lvl2pPr>
              <a:lvl3pPr indent="0">
                <a:defRPr sz="1100">
                  <a:solidFill>
                    <a:schemeClr val="lt1"/>
                  </a:solidFill>
                </a:defRPr>
              </a:lvl3pPr>
              <a:lvl4pPr indent="0">
                <a:defRPr sz="1100">
                  <a:solidFill>
                    <a:schemeClr val="lt1"/>
                  </a:solidFill>
                </a:defRPr>
              </a:lvl4pPr>
              <a:lvl5pPr indent="0">
                <a:defRPr sz="1100">
                  <a:solidFill>
                    <a:schemeClr val="lt1"/>
                  </a:solidFill>
                </a:defRPr>
              </a:lvl5pPr>
              <a:lvl6pPr indent="0">
                <a:defRPr sz="1100">
                  <a:solidFill>
                    <a:schemeClr val="lt1"/>
                  </a:solidFill>
                </a:defRPr>
              </a:lvl6pPr>
              <a:lvl7pPr indent="0">
                <a:defRPr sz="1100">
                  <a:solidFill>
                    <a:schemeClr val="lt1"/>
                  </a:solidFill>
                </a:defRPr>
              </a:lvl7pPr>
              <a:lvl8pPr indent="0">
                <a:defRPr sz="1100">
                  <a:solidFill>
                    <a:schemeClr val="lt1"/>
                  </a:solidFill>
                </a:defRPr>
              </a:lvl8pPr>
              <a:lvl9pPr indent="0">
                <a:defRPr sz="11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DSO: 39 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DIO:  66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DPO: 66 days</a:t>
              </a:r>
            </a:p>
          </p:txBody>
        </p:sp>
        <p:cxnSp>
          <p:nvCxnSpPr>
            <p:cNvPr id="47" name="Straight Arrow Connector 46">
              <a:extLst>
                <a:ext uri="{FF2B5EF4-FFF2-40B4-BE49-F238E27FC236}">
                  <a16:creationId xmlns:a16="http://schemas.microsoft.com/office/drawing/2014/main" id="{F591FC6B-80E3-4E91-8009-13080F554DD1}"/>
                </a:ext>
              </a:extLst>
            </p:cNvPr>
            <p:cNvCxnSpPr>
              <a:cxnSpLocks/>
            </p:cNvCxnSpPr>
            <p:nvPr/>
          </p:nvCxnSpPr>
          <p:spPr>
            <a:xfrm>
              <a:off x="3340814" y="2432927"/>
              <a:ext cx="2240973" cy="0"/>
            </a:xfrm>
            <a:prstGeom prst="straightConnector1">
              <a:avLst/>
            </a:prstGeom>
            <a:ln>
              <a:solidFill>
                <a:srgbClr val="00A3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 Box 51">
              <a:extLst>
                <a:ext uri="{FF2B5EF4-FFF2-40B4-BE49-F238E27FC236}">
                  <a16:creationId xmlns:a16="http://schemas.microsoft.com/office/drawing/2014/main" id="{88A837EA-7EC8-4F71-9352-5D731059EB55}"/>
                </a:ext>
              </a:extLst>
            </p:cNvPr>
            <p:cNvSpPr txBox="1">
              <a:spLocks noChangeArrowheads="1"/>
            </p:cNvSpPr>
            <p:nvPr/>
          </p:nvSpPr>
          <p:spPr bwMode="auto">
            <a:xfrm rot="5400000">
              <a:off x="4312420" y="1785668"/>
              <a:ext cx="346406" cy="810610"/>
            </a:xfrm>
            <a:prstGeom prst="rect">
              <a:avLst/>
            </a:prstGeom>
            <a:solidFill>
              <a:schemeClr val="tx1">
                <a:alpha val="5000"/>
              </a:schemeClr>
            </a:solidFill>
            <a:ln w="63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defPPr>
                <a:defRPr lang="en-US"/>
              </a:defPPr>
              <a:lvl1pPr indent="0">
                <a:defRPr sz="700"/>
              </a:lvl1pPr>
              <a:lvl2pPr indent="0">
                <a:defRPr sz="1100">
                  <a:solidFill>
                    <a:schemeClr val="lt1"/>
                  </a:solidFill>
                </a:defRPr>
              </a:lvl2pPr>
              <a:lvl3pPr indent="0">
                <a:defRPr sz="1100">
                  <a:solidFill>
                    <a:schemeClr val="lt1"/>
                  </a:solidFill>
                </a:defRPr>
              </a:lvl3pPr>
              <a:lvl4pPr indent="0">
                <a:defRPr sz="1100">
                  <a:solidFill>
                    <a:schemeClr val="lt1"/>
                  </a:solidFill>
                </a:defRPr>
              </a:lvl4pPr>
              <a:lvl5pPr indent="0">
                <a:defRPr sz="1100">
                  <a:solidFill>
                    <a:schemeClr val="lt1"/>
                  </a:solidFill>
                </a:defRPr>
              </a:lvl5pPr>
              <a:lvl6pPr indent="0">
                <a:defRPr sz="1100">
                  <a:solidFill>
                    <a:schemeClr val="lt1"/>
                  </a:solidFill>
                </a:defRPr>
              </a:lvl6pPr>
              <a:lvl7pPr indent="0">
                <a:defRPr sz="1100">
                  <a:solidFill>
                    <a:schemeClr val="lt1"/>
                  </a:solidFill>
                </a:defRPr>
              </a:lvl7pPr>
              <a:lvl8pPr indent="0">
                <a:defRPr sz="1100">
                  <a:solidFill>
                    <a:schemeClr val="lt1"/>
                  </a:solidFill>
                </a:defRPr>
              </a:lvl8pPr>
              <a:lvl9pPr indent="0">
                <a:defRPr sz="11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DSO: 42days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DIO:  76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DPO: 69 days</a:t>
              </a:r>
            </a:p>
          </p:txBody>
        </p:sp>
        <p:cxnSp>
          <p:nvCxnSpPr>
            <p:cNvPr id="49" name="Straight Arrow Connector 48">
              <a:extLst>
                <a:ext uri="{FF2B5EF4-FFF2-40B4-BE49-F238E27FC236}">
                  <a16:creationId xmlns:a16="http://schemas.microsoft.com/office/drawing/2014/main" id="{B8012187-8A54-48DF-99F7-FE17C0CF0658}"/>
                </a:ext>
              </a:extLst>
            </p:cNvPr>
            <p:cNvCxnSpPr>
              <a:cxnSpLocks/>
            </p:cNvCxnSpPr>
            <p:nvPr/>
          </p:nvCxnSpPr>
          <p:spPr>
            <a:xfrm>
              <a:off x="5560338" y="2271679"/>
              <a:ext cx="2240973" cy="0"/>
            </a:xfrm>
            <a:prstGeom prst="straightConnector1">
              <a:avLst/>
            </a:prstGeom>
            <a:ln>
              <a:solidFill>
                <a:srgbClr val="00A3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Box 51">
              <a:extLst>
                <a:ext uri="{FF2B5EF4-FFF2-40B4-BE49-F238E27FC236}">
                  <a16:creationId xmlns:a16="http://schemas.microsoft.com/office/drawing/2014/main" id="{78D87AAA-5CFD-4250-B639-985F4C169A6B}"/>
                </a:ext>
              </a:extLst>
            </p:cNvPr>
            <p:cNvSpPr txBox="1">
              <a:spLocks noChangeArrowheads="1"/>
            </p:cNvSpPr>
            <p:nvPr/>
          </p:nvSpPr>
          <p:spPr bwMode="auto">
            <a:xfrm rot="5400000">
              <a:off x="6531944" y="1624420"/>
              <a:ext cx="346406" cy="810610"/>
            </a:xfrm>
            <a:prstGeom prst="rect">
              <a:avLst/>
            </a:prstGeom>
            <a:solidFill>
              <a:schemeClr val="tx1">
                <a:alpha val="5000"/>
              </a:schemeClr>
            </a:solidFill>
            <a:ln w="63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defPPr>
                <a:defRPr lang="en-US"/>
              </a:defPPr>
              <a:lvl1pPr indent="0">
                <a:defRPr sz="700"/>
              </a:lvl1pPr>
              <a:lvl2pPr indent="0">
                <a:defRPr sz="1100">
                  <a:solidFill>
                    <a:schemeClr val="lt1"/>
                  </a:solidFill>
                </a:defRPr>
              </a:lvl2pPr>
              <a:lvl3pPr indent="0">
                <a:defRPr sz="1100">
                  <a:solidFill>
                    <a:schemeClr val="lt1"/>
                  </a:solidFill>
                </a:defRPr>
              </a:lvl3pPr>
              <a:lvl4pPr indent="0">
                <a:defRPr sz="1100">
                  <a:solidFill>
                    <a:schemeClr val="lt1"/>
                  </a:solidFill>
                </a:defRPr>
              </a:lvl4pPr>
              <a:lvl5pPr indent="0">
                <a:defRPr sz="1100">
                  <a:solidFill>
                    <a:schemeClr val="lt1"/>
                  </a:solidFill>
                </a:defRPr>
              </a:lvl5pPr>
              <a:lvl6pPr indent="0">
                <a:defRPr sz="1100">
                  <a:solidFill>
                    <a:schemeClr val="lt1"/>
                  </a:solidFill>
                </a:defRPr>
              </a:lvl6pPr>
              <a:lvl7pPr indent="0">
                <a:defRPr sz="1100">
                  <a:solidFill>
                    <a:schemeClr val="lt1"/>
                  </a:solidFill>
                </a:defRPr>
              </a:lvl7pPr>
              <a:lvl8pPr indent="0">
                <a:defRPr sz="1100">
                  <a:solidFill>
                    <a:schemeClr val="lt1"/>
                  </a:solidFill>
                </a:defRPr>
              </a:lvl8pPr>
              <a:lvl9pPr indent="0">
                <a:defRPr sz="11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DSO: 41days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DIO:  88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DPO: 66 days</a:t>
              </a:r>
            </a:p>
          </p:txBody>
        </p:sp>
        <p:cxnSp>
          <p:nvCxnSpPr>
            <p:cNvPr id="51" name="Straight Arrow Connector 50">
              <a:extLst>
                <a:ext uri="{FF2B5EF4-FFF2-40B4-BE49-F238E27FC236}">
                  <a16:creationId xmlns:a16="http://schemas.microsoft.com/office/drawing/2014/main" id="{66F31A13-C06C-4F80-A359-F01AC80F46FA}"/>
                </a:ext>
              </a:extLst>
            </p:cNvPr>
            <p:cNvCxnSpPr>
              <a:cxnSpLocks/>
            </p:cNvCxnSpPr>
            <p:nvPr/>
          </p:nvCxnSpPr>
          <p:spPr>
            <a:xfrm>
              <a:off x="7899735" y="2149172"/>
              <a:ext cx="1530615" cy="0"/>
            </a:xfrm>
            <a:prstGeom prst="straightConnector1">
              <a:avLst/>
            </a:prstGeom>
            <a:ln>
              <a:solidFill>
                <a:srgbClr val="00A3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 Box 51">
              <a:extLst>
                <a:ext uri="{FF2B5EF4-FFF2-40B4-BE49-F238E27FC236}">
                  <a16:creationId xmlns:a16="http://schemas.microsoft.com/office/drawing/2014/main" id="{04C2B90B-155D-419C-B824-651303B702A5}"/>
                </a:ext>
              </a:extLst>
            </p:cNvPr>
            <p:cNvSpPr txBox="1">
              <a:spLocks noChangeArrowheads="1"/>
            </p:cNvSpPr>
            <p:nvPr/>
          </p:nvSpPr>
          <p:spPr bwMode="auto">
            <a:xfrm rot="5400000">
              <a:off x="8507936" y="1503443"/>
              <a:ext cx="346406" cy="810610"/>
            </a:xfrm>
            <a:prstGeom prst="rect">
              <a:avLst/>
            </a:prstGeom>
            <a:solidFill>
              <a:schemeClr val="tx1">
                <a:alpha val="5000"/>
              </a:schemeClr>
            </a:solidFill>
            <a:ln w="63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defPPr>
                <a:defRPr lang="en-US"/>
              </a:defPPr>
              <a:lvl1pPr indent="0">
                <a:defRPr sz="700"/>
              </a:lvl1pPr>
              <a:lvl2pPr indent="0">
                <a:defRPr sz="1100">
                  <a:solidFill>
                    <a:schemeClr val="lt1"/>
                  </a:solidFill>
                </a:defRPr>
              </a:lvl2pPr>
              <a:lvl3pPr indent="0">
                <a:defRPr sz="1100">
                  <a:solidFill>
                    <a:schemeClr val="lt1"/>
                  </a:solidFill>
                </a:defRPr>
              </a:lvl3pPr>
              <a:lvl4pPr indent="0">
                <a:defRPr sz="1100">
                  <a:solidFill>
                    <a:schemeClr val="lt1"/>
                  </a:solidFill>
                </a:defRPr>
              </a:lvl4pPr>
              <a:lvl5pPr indent="0">
                <a:defRPr sz="1100">
                  <a:solidFill>
                    <a:schemeClr val="lt1"/>
                  </a:solidFill>
                </a:defRPr>
              </a:lvl5pPr>
              <a:lvl6pPr indent="0">
                <a:defRPr sz="1100">
                  <a:solidFill>
                    <a:schemeClr val="lt1"/>
                  </a:solidFill>
                </a:defRPr>
              </a:lvl6pPr>
              <a:lvl7pPr indent="0">
                <a:defRPr sz="1100">
                  <a:solidFill>
                    <a:schemeClr val="lt1"/>
                  </a:solidFill>
                </a:defRPr>
              </a:lvl7pPr>
              <a:lvl8pPr indent="0">
                <a:defRPr sz="1100">
                  <a:solidFill>
                    <a:schemeClr val="lt1"/>
                  </a:solidFill>
                </a:defRPr>
              </a:lvl8pPr>
              <a:lvl9pPr indent="0">
                <a:defRPr sz="11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DSO: 47days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DIO: 103days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noFill/>
                  </a:ln>
                  <a:solidFill>
                    <a:srgbClr val="00A3A1"/>
                  </a:solidFill>
                  <a:effectLst/>
                  <a:uLnTx/>
                  <a:uFillTx/>
                  <a:latin typeface="Arial"/>
                  <a:ea typeface="+mn-ea"/>
                  <a:cs typeface="+mn-cs"/>
                </a:rPr>
                <a:t>Avg DPO: 77 days</a:t>
              </a:r>
            </a:p>
          </p:txBody>
        </p:sp>
      </p:grpSp>
      <p:sp>
        <p:nvSpPr>
          <p:cNvPr id="56" name="TextBox 61">
            <a:extLst>
              <a:ext uri="{FF2B5EF4-FFF2-40B4-BE49-F238E27FC236}">
                <a16:creationId xmlns:a16="http://schemas.microsoft.com/office/drawing/2014/main" id="{49455945-0805-4752-8E05-C63BF5C34FDC}"/>
              </a:ext>
            </a:extLst>
          </p:cNvPr>
          <p:cNvSpPr txBox="1"/>
          <p:nvPr/>
        </p:nvSpPr>
        <p:spPr>
          <a:xfrm>
            <a:off x="1924646" y="4284131"/>
            <a:ext cx="356410" cy="22271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1" i="1" u="none" strike="noStrike" kern="1200" cap="none" spc="0" normalizeH="0" baseline="0" noProof="0" dirty="0">
                <a:ln>
                  <a:noFill/>
                </a:ln>
                <a:solidFill>
                  <a:srgbClr val="00A3A1"/>
                </a:solidFill>
                <a:effectLst/>
                <a:uLnTx/>
                <a:uFillTx/>
                <a:latin typeface="Arial"/>
                <a:ea typeface="+mn-ea"/>
                <a:cs typeface="+mn-cs"/>
              </a:rPr>
              <a:t>2017</a:t>
            </a:r>
          </a:p>
        </p:txBody>
      </p:sp>
      <p:sp>
        <p:nvSpPr>
          <p:cNvPr id="57" name="TextBox 61">
            <a:extLst>
              <a:ext uri="{FF2B5EF4-FFF2-40B4-BE49-F238E27FC236}">
                <a16:creationId xmlns:a16="http://schemas.microsoft.com/office/drawing/2014/main" id="{64C33CB7-EB48-453D-A2F4-9A423D40158C}"/>
              </a:ext>
            </a:extLst>
          </p:cNvPr>
          <p:cNvSpPr txBox="1"/>
          <p:nvPr/>
        </p:nvSpPr>
        <p:spPr>
          <a:xfrm>
            <a:off x="4345519" y="4217749"/>
            <a:ext cx="356410" cy="22271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1" i="1" u="none" strike="noStrike" kern="1200" cap="none" spc="0" normalizeH="0" baseline="0" noProof="0" dirty="0">
                <a:ln>
                  <a:noFill/>
                </a:ln>
                <a:solidFill>
                  <a:srgbClr val="00A3A1"/>
                </a:solidFill>
                <a:effectLst/>
                <a:uLnTx/>
                <a:uFillTx/>
                <a:latin typeface="Arial"/>
                <a:ea typeface="+mn-ea"/>
                <a:cs typeface="+mn-cs"/>
              </a:rPr>
              <a:t>2018</a:t>
            </a:r>
          </a:p>
        </p:txBody>
      </p:sp>
      <p:sp>
        <p:nvSpPr>
          <p:cNvPr id="58" name="TextBox 61">
            <a:extLst>
              <a:ext uri="{FF2B5EF4-FFF2-40B4-BE49-F238E27FC236}">
                <a16:creationId xmlns:a16="http://schemas.microsoft.com/office/drawing/2014/main" id="{63CAA5E3-3FFD-4214-A46F-88B10A67BD36}"/>
              </a:ext>
            </a:extLst>
          </p:cNvPr>
          <p:cNvSpPr txBox="1"/>
          <p:nvPr/>
        </p:nvSpPr>
        <p:spPr>
          <a:xfrm>
            <a:off x="6542495" y="4059018"/>
            <a:ext cx="356410" cy="22271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1" i="1" u="none" strike="noStrike" kern="1200" cap="none" spc="0" normalizeH="0" baseline="0" noProof="0" dirty="0">
                <a:ln>
                  <a:noFill/>
                </a:ln>
                <a:solidFill>
                  <a:srgbClr val="00A3A1"/>
                </a:solidFill>
                <a:effectLst/>
                <a:uLnTx/>
                <a:uFillTx/>
                <a:latin typeface="Arial"/>
                <a:ea typeface="+mn-ea"/>
                <a:cs typeface="+mn-cs"/>
              </a:rPr>
              <a:t>2019</a:t>
            </a:r>
          </a:p>
        </p:txBody>
      </p:sp>
      <p:sp>
        <p:nvSpPr>
          <p:cNvPr id="59" name="TextBox 61">
            <a:extLst>
              <a:ext uri="{FF2B5EF4-FFF2-40B4-BE49-F238E27FC236}">
                <a16:creationId xmlns:a16="http://schemas.microsoft.com/office/drawing/2014/main" id="{9B04CFF0-6152-4757-B2D3-913BC21EAE0F}"/>
              </a:ext>
            </a:extLst>
          </p:cNvPr>
          <p:cNvSpPr txBox="1"/>
          <p:nvPr/>
        </p:nvSpPr>
        <p:spPr>
          <a:xfrm>
            <a:off x="8443596" y="3934519"/>
            <a:ext cx="632400" cy="22271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800" b="1" i="1" u="none" strike="noStrike" kern="1200" cap="none" spc="0" normalizeH="0" baseline="0" noProof="0" dirty="0">
                <a:ln>
                  <a:noFill/>
                </a:ln>
                <a:solidFill>
                  <a:srgbClr val="00A3A1"/>
                </a:solidFill>
                <a:effectLst/>
                <a:uLnTx/>
                <a:uFillTx/>
                <a:latin typeface="Arial"/>
                <a:ea typeface="+mn-ea"/>
                <a:cs typeface="+mn-cs"/>
              </a:rPr>
              <a:t>2020.3Q</a:t>
            </a:r>
          </a:p>
        </p:txBody>
      </p:sp>
      <p:pic>
        <p:nvPicPr>
          <p:cNvPr id="21" name="Picture 20">
            <a:extLst>
              <a:ext uri="{FF2B5EF4-FFF2-40B4-BE49-F238E27FC236}">
                <a16:creationId xmlns:a16="http://schemas.microsoft.com/office/drawing/2014/main" id="{2D5BE9AE-61C2-47E2-86F3-CDB83F9A20B9}"/>
              </a:ext>
            </a:extLst>
          </p:cNvPr>
          <p:cNvPicPr>
            <a:picLocks noChangeAspect="1" noChangeArrowheads="1"/>
            <a:extLst>
              <a:ext uri="{84589F7E-364E-4C9E-8A38-B11213B215E9}">
                <a14:cameraTool xmlns:a14="http://schemas.microsoft.com/office/drawing/2010/main" cellRange="$C$5:$G$9" spid="_x0000_s70740"/>
              </a:ext>
            </a:extLst>
          </p:cNvPicPr>
          <p:nvPr/>
        </p:nvPicPr>
        <p:blipFill>
          <a:blip r:embed="rId5"/>
          <a:srcRect/>
          <a:stretch>
            <a:fillRect/>
          </a:stretch>
        </p:blipFill>
        <p:spPr bwMode="auto">
          <a:xfrm>
            <a:off x="7569377" y="1670676"/>
            <a:ext cx="1920988" cy="544261"/>
          </a:xfrm>
          <a:prstGeom prst="rect">
            <a:avLst/>
          </a:prstGeom>
          <a:noFill/>
          <a:ln w="9525">
            <a:noFill/>
            <a:miter lim="800000"/>
            <a:headEnd/>
            <a:tailEnd/>
          </a:ln>
        </p:spPr>
      </p:pic>
      <p:sp>
        <p:nvSpPr>
          <p:cNvPr id="22" name="Rectangle 2">
            <a:extLst>
              <a:ext uri="{FF2B5EF4-FFF2-40B4-BE49-F238E27FC236}">
                <a16:creationId xmlns:a16="http://schemas.microsoft.com/office/drawing/2014/main" id="{76D2134A-C62A-4CEE-AD1F-E5E91155590C}"/>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Key finding (6) –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KPMG Extralight"/>
              </a:rPr>
              <a:t>순운전자본</a:t>
            </a:r>
            <a:r>
              <a:rPr kumimoji="0" lang="ko-KR" altLang="en-US" sz="2800" b="0"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mj-cs"/>
              </a:rPr>
              <a:t>연결</a:t>
            </a:r>
            <a:endParaRPr kumimoji="0" lang="en-US" altLang="ko-KR" sz="2400" b="0" i="0" u="none" strike="noStrike" kern="1200" cap="none" spc="0" normalizeH="0" baseline="0" noProof="0" dirty="0">
              <a:ln>
                <a:noFill/>
              </a:ln>
              <a:solidFill>
                <a:srgbClr val="00338D"/>
              </a:solidFill>
              <a:effectLst/>
              <a:uLnTx/>
              <a:uFillTx/>
              <a:latin typeface="KPMG Extralight"/>
              <a:ea typeface="+mj-ea"/>
              <a:cs typeface="+mj-cs"/>
            </a:endParaRPr>
          </a:p>
        </p:txBody>
      </p:sp>
      <p:pic>
        <p:nvPicPr>
          <p:cNvPr id="24" name="Picture 23">
            <a:extLst>
              <a:ext uri="{FF2B5EF4-FFF2-40B4-BE49-F238E27FC236}">
                <a16:creationId xmlns:a16="http://schemas.microsoft.com/office/drawing/2014/main" id="{2CE6BB2B-F6A5-4551-95E5-29A56AD798C6}"/>
              </a:ext>
            </a:extLst>
          </p:cNvPr>
          <p:cNvPicPr>
            <a:picLocks noChangeAspect="1"/>
          </p:cNvPicPr>
          <p:nvPr/>
        </p:nvPicPr>
        <p:blipFill>
          <a:blip r:embed="rId6"/>
          <a:stretch>
            <a:fillRect/>
          </a:stretch>
        </p:blipFill>
        <p:spPr>
          <a:xfrm>
            <a:off x="4069177" y="2015648"/>
            <a:ext cx="2237962" cy="130114"/>
          </a:xfrm>
          <a:prstGeom prst="rect">
            <a:avLst/>
          </a:prstGeom>
        </p:spPr>
      </p:pic>
      <p:sp>
        <p:nvSpPr>
          <p:cNvPr id="25" name="Text Box 51">
            <a:extLst>
              <a:ext uri="{FF2B5EF4-FFF2-40B4-BE49-F238E27FC236}">
                <a16:creationId xmlns:a16="http://schemas.microsoft.com/office/drawing/2014/main" id="{4DCAE0FB-7866-40CD-96C8-281BB13FB2D6}"/>
              </a:ext>
            </a:extLst>
          </p:cNvPr>
          <p:cNvSpPr txBox="1">
            <a:spLocks noChangeArrowheads="1"/>
          </p:cNvSpPr>
          <p:nvPr/>
        </p:nvSpPr>
        <p:spPr bwMode="auto">
          <a:xfrm>
            <a:off x="8443596" y="6261617"/>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5682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9">
            <a:extLst>
              <a:ext uri="{FF2B5EF4-FFF2-40B4-BE49-F238E27FC236}">
                <a16:creationId xmlns:a16="http://schemas.microsoft.com/office/drawing/2014/main" id="{DBA47256-2740-473E-AB63-57C2905015D6}"/>
              </a:ext>
            </a:extLst>
          </p:cNvPr>
          <p:cNvGraphicFramePr>
            <a:graphicFrameLocks/>
          </p:cNvGraphicFramePr>
          <p:nvPr/>
        </p:nvGraphicFramePr>
        <p:xfrm>
          <a:off x="412865" y="756763"/>
          <a:ext cx="9077500" cy="3449478"/>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2">
            <a:extLst>
              <a:ext uri="{FF2B5EF4-FFF2-40B4-BE49-F238E27FC236}">
                <a16:creationId xmlns:a16="http://schemas.microsoft.com/office/drawing/2014/main" id="{466E81B3-CB10-4320-BD05-2A8DB042532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Key finding (6) –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KPMG Extralight"/>
              </a:rPr>
              <a:t>순운전자본</a:t>
            </a:r>
            <a:r>
              <a:rPr kumimoji="0" lang="ko-KR" altLang="en-US" sz="2800" b="0"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mj-cs"/>
              </a:rPr>
              <a:t>본사</a:t>
            </a:r>
            <a:endParaRPr kumimoji="0" lang="en-US" altLang="ko-KR" sz="2400" b="0" i="0" u="none" strike="noStrike" kern="1200" cap="none" spc="0" normalizeH="0" baseline="0" noProof="0" dirty="0">
              <a:ln>
                <a:noFill/>
              </a:ln>
              <a:solidFill>
                <a:srgbClr val="00338D"/>
              </a:solidFill>
              <a:effectLst/>
              <a:uLnTx/>
              <a:uFillTx/>
              <a:latin typeface="KPMG Extralight"/>
              <a:ea typeface="+mj-ea"/>
              <a:cs typeface="+mj-cs"/>
            </a:endParaRPr>
          </a:p>
        </p:txBody>
      </p:sp>
      <p:graphicFrame>
        <p:nvGraphicFramePr>
          <p:cNvPr id="6" name="Chart4">
            <a:extLst>
              <a:ext uri="{FF2B5EF4-FFF2-40B4-BE49-F238E27FC236}">
                <a16:creationId xmlns:a16="http://schemas.microsoft.com/office/drawing/2014/main" id="{F6AF764F-EDB7-4C39-9765-70D6C7B63D3E}"/>
              </a:ext>
            </a:extLst>
          </p:cNvPr>
          <p:cNvGraphicFramePr>
            <a:graphicFrameLocks/>
          </p:cNvGraphicFramePr>
          <p:nvPr/>
        </p:nvGraphicFramePr>
        <p:xfrm>
          <a:off x="412865" y="3676650"/>
          <a:ext cx="8908935" cy="259080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13990E4C-010D-4550-A470-1D6E62888A8E}"/>
              </a:ext>
            </a:extLst>
          </p:cNvPr>
          <p:cNvPicPr>
            <a:picLocks noChangeAspect="1"/>
          </p:cNvPicPr>
          <p:nvPr/>
        </p:nvPicPr>
        <p:blipFill>
          <a:blip r:embed="rId5"/>
          <a:stretch>
            <a:fillRect/>
          </a:stretch>
        </p:blipFill>
        <p:spPr>
          <a:xfrm>
            <a:off x="3584637" y="1119507"/>
            <a:ext cx="2237962" cy="130114"/>
          </a:xfrm>
          <a:prstGeom prst="rect">
            <a:avLst/>
          </a:prstGeom>
        </p:spPr>
      </p:pic>
      <p:sp>
        <p:nvSpPr>
          <p:cNvPr id="7" name="Text Box 51">
            <a:extLst>
              <a:ext uri="{FF2B5EF4-FFF2-40B4-BE49-F238E27FC236}">
                <a16:creationId xmlns:a16="http://schemas.microsoft.com/office/drawing/2014/main" id="{7BCA9F35-63F2-43EE-A776-2F734628E452}"/>
              </a:ext>
            </a:extLst>
          </p:cNvPr>
          <p:cNvSpPr txBox="1">
            <a:spLocks noChangeArrowheads="1"/>
          </p:cNvSpPr>
          <p:nvPr/>
        </p:nvSpPr>
        <p:spPr bwMode="auto">
          <a:xfrm>
            <a:off x="8387940" y="6149712"/>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4020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7">
            <a:extLst>
              <a:ext uri="{FF2B5EF4-FFF2-40B4-BE49-F238E27FC236}">
                <a16:creationId xmlns:a16="http://schemas.microsoft.com/office/drawing/2014/main" id="{8ABEF09A-4205-4700-8CCF-E3AB2C159E74}"/>
              </a:ext>
            </a:extLst>
          </p:cNvPr>
          <p:cNvGraphicFramePr>
            <a:graphicFrameLocks/>
          </p:cNvGraphicFramePr>
          <p:nvPr/>
        </p:nvGraphicFramePr>
        <p:xfrm>
          <a:off x="412864" y="756762"/>
          <a:ext cx="9171277" cy="298494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2">
            <a:extLst>
              <a:ext uri="{FF2B5EF4-FFF2-40B4-BE49-F238E27FC236}">
                <a16:creationId xmlns:a16="http://schemas.microsoft.com/office/drawing/2014/main" id="{466E81B3-CB10-4320-BD05-2A8DB042532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Key finding (6) –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KPMG Extralight"/>
              </a:rPr>
              <a:t>순운전자본</a:t>
            </a:r>
            <a:r>
              <a:rPr kumimoji="0" lang="ko-KR" altLang="en-US" sz="2800" b="0"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 </a:t>
            </a:r>
            <a:r>
              <a:rPr kumimoji="0" lang="ko-KR" altLang="en-US" sz="2400" b="0" i="0" u="none" strike="noStrike" kern="1200" cap="none" spc="0" normalizeH="0" baseline="0" noProof="0" dirty="0">
                <a:ln>
                  <a:noFill/>
                </a:ln>
                <a:solidFill>
                  <a:srgbClr val="00338D"/>
                </a:solidFill>
                <a:effectLst/>
                <a:uLnTx/>
                <a:uFillTx/>
                <a:latin typeface="KPMG Extralight"/>
                <a:ea typeface="+mj-ea"/>
                <a:cs typeface="+mj-cs"/>
              </a:rPr>
              <a:t>해외법인</a:t>
            </a:r>
            <a:endParaRPr kumimoji="0" lang="en-US" altLang="ko-KR" sz="2400" b="0" i="0" u="none" strike="noStrike" kern="1200" cap="none" spc="0" normalizeH="0" baseline="0" noProof="0" dirty="0">
              <a:ln>
                <a:noFill/>
              </a:ln>
              <a:solidFill>
                <a:srgbClr val="00338D"/>
              </a:solidFill>
              <a:effectLst/>
              <a:uLnTx/>
              <a:uFillTx/>
              <a:latin typeface="KPMG Extralight"/>
              <a:ea typeface="+mj-ea"/>
              <a:cs typeface="+mj-cs"/>
            </a:endParaRPr>
          </a:p>
        </p:txBody>
      </p:sp>
      <p:graphicFrame>
        <p:nvGraphicFramePr>
          <p:cNvPr id="9" name="Chart8">
            <a:extLst>
              <a:ext uri="{FF2B5EF4-FFF2-40B4-BE49-F238E27FC236}">
                <a16:creationId xmlns:a16="http://schemas.microsoft.com/office/drawing/2014/main" id="{4E43A830-7A71-41EC-A12B-4FDAA61E6BB2}"/>
              </a:ext>
            </a:extLst>
          </p:cNvPr>
          <p:cNvGraphicFramePr>
            <a:graphicFrameLocks/>
          </p:cNvGraphicFramePr>
          <p:nvPr/>
        </p:nvGraphicFramePr>
        <p:xfrm>
          <a:off x="319088" y="3676650"/>
          <a:ext cx="9171277" cy="2590799"/>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a:extLst>
              <a:ext uri="{FF2B5EF4-FFF2-40B4-BE49-F238E27FC236}">
                <a16:creationId xmlns:a16="http://schemas.microsoft.com/office/drawing/2014/main" id="{F2A28877-40FA-4F8E-BCF2-B35BD14C25DF}"/>
              </a:ext>
            </a:extLst>
          </p:cNvPr>
          <p:cNvPicPr>
            <a:picLocks noChangeAspect="1"/>
          </p:cNvPicPr>
          <p:nvPr/>
        </p:nvPicPr>
        <p:blipFill>
          <a:blip r:embed="rId5"/>
          <a:stretch>
            <a:fillRect/>
          </a:stretch>
        </p:blipFill>
        <p:spPr>
          <a:xfrm>
            <a:off x="3584637" y="1119507"/>
            <a:ext cx="2237962" cy="130114"/>
          </a:xfrm>
          <a:prstGeom prst="rect">
            <a:avLst/>
          </a:prstGeom>
        </p:spPr>
      </p:pic>
      <p:sp>
        <p:nvSpPr>
          <p:cNvPr id="6" name="Text Box 51">
            <a:extLst>
              <a:ext uri="{FF2B5EF4-FFF2-40B4-BE49-F238E27FC236}">
                <a16:creationId xmlns:a16="http://schemas.microsoft.com/office/drawing/2014/main" id="{8E8E993C-1294-46E1-921D-6AB3ECB795B2}"/>
              </a:ext>
            </a:extLst>
          </p:cNvPr>
          <p:cNvSpPr txBox="1">
            <a:spLocks noChangeArrowheads="1"/>
          </p:cNvSpPr>
          <p:nvPr/>
        </p:nvSpPr>
        <p:spPr bwMode="auto">
          <a:xfrm>
            <a:off x="8518568" y="6152432"/>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3690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Executive</a:t>
            </a:r>
            <a:br>
              <a:rPr lang="en-US" altLang="ko-KR" dirty="0"/>
            </a:br>
            <a:r>
              <a:rPr lang="en-US" altLang="ko-KR" dirty="0"/>
              <a:t>Summary</a:t>
            </a:r>
            <a:endParaRPr lang="ko-KR" altLang="en-US" dirty="0"/>
          </a:p>
        </p:txBody>
      </p:sp>
    </p:spTree>
    <p:extLst>
      <p:ext uri="{BB962C8B-B14F-4D97-AF65-F5344CB8AC3E}">
        <p14:creationId xmlns:p14="http://schemas.microsoft.com/office/powerpoint/2010/main" val="4238157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2">
            <a:extLst>
              <a:ext uri="{FF2B5EF4-FFF2-40B4-BE49-F238E27FC236}">
                <a16:creationId xmlns:a16="http://schemas.microsoft.com/office/drawing/2014/main" id="{03B533A9-1943-4D73-90CF-A45CC1E429E0}"/>
              </a:ext>
            </a:extLst>
          </p:cNvPr>
          <p:cNvGraphicFramePr>
            <a:graphicFrameLocks/>
          </p:cNvGraphicFramePr>
          <p:nvPr/>
        </p:nvGraphicFramePr>
        <p:xfrm>
          <a:off x="412865" y="756763"/>
          <a:ext cx="9077500" cy="268501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2">
            <a:extLst>
              <a:ext uri="{FF2B5EF4-FFF2-40B4-BE49-F238E27FC236}">
                <a16:creationId xmlns:a16="http://schemas.microsoft.com/office/drawing/2014/main" id="{466E81B3-CB10-4320-BD05-2A8DB042532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lang="en-US" altLang="ko-KR" sz="3000" b="1" dirty="0">
                <a:solidFill>
                  <a:srgbClr val="00338D"/>
                </a:solidFill>
                <a:cs typeface="KPMG Extralight"/>
              </a:rPr>
              <a:t>Appendix </a:t>
            </a: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 </a:t>
            </a:r>
            <a:r>
              <a:rPr lang="ko-KR" altLang="en-US" sz="2400" dirty="0">
                <a:solidFill>
                  <a:srgbClr val="00338D"/>
                </a:solidFill>
                <a:latin typeface="KPMG Extralight"/>
              </a:rPr>
              <a:t>순운전자본</a:t>
            </a:r>
            <a:r>
              <a:rPr lang="ko-KR" altLang="en-US" sz="2400" b="1" dirty="0">
                <a:solidFill>
                  <a:srgbClr val="00338D"/>
                </a:solidFill>
                <a:cs typeface="KPMG Extralight"/>
              </a:rPr>
              <a:t> </a:t>
            </a:r>
            <a:r>
              <a:rPr lang="en-US" altLang="ko-KR" sz="3000" b="1" dirty="0">
                <a:solidFill>
                  <a:srgbClr val="00338D"/>
                </a:solidFill>
                <a:cs typeface="KPMG Extralight"/>
              </a:rPr>
              <a:t>by division </a:t>
            </a: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(1/3)</a:t>
            </a:r>
            <a:endParaRPr kumimoji="0" lang="en-US" altLang="ko-KR" sz="3000" b="0" i="0" u="none" strike="noStrike" kern="1200" cap="none" spc="0" normalizeH="0" baseline="0" noProof="0" dirty="0">
              <a:ln>
                <a:noFill/>
              </a:ln>
              <a:solidFill>
                <a:srgbClr val="00338D"/>
              </a:solidFill>
              <a:effectLst/>
              <a:uLnTx/>
              <a:uFillTx/>
              <a:latin typeface="KPMG Extralight"/>
              <a:ea typeface="+mj-ea"/>
              <a:cs typeface="KPMG Extralight"/>
            </a:endParaRPr>
          </a:p>
        </p:txBody>
      </p:sp>
      <p:pic>
        <p:nvPicPr>
          <p:cNvPr id="2" name="Picture 1">
            <a:extLst>
              <a:ext uri="{FF2B5EF4-FFF2-40B4-BE49-F238E27FC236}">
                <a16:creationId xmlns:a16="http://schemas.microsoft.com/office/drawing/2014/main" id="{2028E954-B0C0-46A5-8637-21BA5214DA19}"/>
              </a:ext>
            </a:extLst>
          </p:cNvPr>
          <p:cNvPicPr>
            <a:picLocks noChangeAspect="1"/>
          </p:cNvPicPr>
          <p:nvPr/>
        </p:nvPicPr>
        <p:blipFill>
          <a:blip r:embed="rId4"/>
          <a:stretch>
            <a:fillRect/>
          </a:stretch>
        </p:blipFill>
        <p:spPr>
          <a:xfrm>
            <a:off x="3584637" y="1119507"/>
            <a:ext cx="2237962" cy="130114"/>
          </a:xfrm>
          <a:prstGeom prst="rect">
            <a:avLst/>
          </a:prstGeom>
        </p:spPr>
      </p:pic>
      <p:graphicFrame>
        <p:nvGraphicFramePr>
          <p:cNvPr id="6" name="Chart3">
            <a:extLst>
              <a:ext uri="{FF2B5EF4-FFF2-40B4-BE49-F238E27FC236}">
                <a16:creationId xmlns:a16="http://schemas.microsoft.com/office/drawing/2014/main" id="{9119046C-71EF-4E95-8B31-28B043981E90}"/>
              </a:ext>
            </a:extLst>
          </p:cNvPr>
          <p:cNvGraphicFramePr>
            <a:graphicFrameLocks/>
          </p:cNvGraphicFramePr>
          <p:nvPr/>
        </p:nvGraphicFramePr>
        <p:xfrm>
          <a:off x="412865" y="3309463"/>
          <a:ext cx="9077501" cy="287468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 Box 51">
            <a:extLst>
              <a:ext uri="{FF2B5EF4-FFF2-40B4-BE49-F238E27FC236}">
                <a16:creationId xmlns:a16="http://schemas.microsoft.com/office/drawing/2014/main" id="{9FF9DA78-6718-4737-979C-37DCDE450E44}"/>
              </a:ext>
            </a:extLst>
          </p:cNvPr>
          <p:cNvSpPr txBox="1">
            <a:spLocks noChangeArrowheads="1"/>
          </p:cNvSpPr>
          <p:nvPr/>
        </p:nvSpPr>
        <p:spPr bwMode="auto">
          <a:xfrm>
            <a:off x="8448899" y="5936965"/>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81578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4">
            <a:extLst>
              <a:ext uri="{FF2B5EF4-FFF2-40B4-BE49-F238E27FC236}">
                <a16:creationId xmlns:a16="http://schemas.microsoft.com/office/drawing/2014/main" id="{ED248A5F-5BA4-4F0C-B372-3EE5C13EF763}"/>
              </a:ext>
            </a:extLst>
          </p:cNvPr>
          <p:cNvGraphicFramePr>
            <a:graphicFrameLocks/>
          </p:cNvGraphicFramePr>
          <p:nvPr/>
        </p:nvGraphicFramePr>
        <p:xfrm>
          <a:off x="412863" y="756763"/>
          <a:ext cx="9077502" cy="2852482"/>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2">
            <a:extLst>
              <a:ext uri="{FF2B5EF4-FFF2-40B4-BE49-F238E27FC236}">
                <a16:creationId xmlns:a16="http://schemas.microsoft.com/office/drawing/2014/main" id="{466E81B3-CB10-4320-BD05-2A8DB042532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lang="en-US" altLang="ko-KR" sz="3000" b="1" dirty="0">
                <a:solidFill>
                  <a:srgbClr val="00338D"/>
                </a:solidFill>
                <a:cs typeface="KPMG Extralight"/>
              </a:rPr>
              <a:t>Appendix – </a:t>
            </a:r>
            <a:r>
              <a:rPr lang="ko-KR" altLang="en-US" sz="2400" dirty="0">
                <a:solidFill>
                  <a:srgbClr val="00338D"/>
                </a:solidFill>
                <a:latin typeface="KPMG Extralight"/>
              </a:rPr>
              <a:t>순운전자본</a:t>
            </a:r>
            <a:r>
              <a:rPr lang="ko-KR" altLang="en-US" sz="3000" b="1" dirty="0">
                <a:solidFill>
                  <a:srgbClr val="00338D"/>
                </a:solidFill>
                <a:cs typeface="KPMG Extralight"/>
              </a:rPr>
              <a:t> </a:t>
            </a:r>
            <a:r>
              <a:rPr lang="en-US" altLang="ko-KR" sz="3000" b="1" dirty="0">
                <a:solidFill>
                  <a:srgbClr val="00338D"/>
                </a:solidFill>
                <a:cs typeface="KPMG Extralight"/>
              </a:rPr>
              <a:t>by division (2/3)</a:t>
            </a:r>
            <a:endParaRPr kumimoji="0" lang="en-US" altLang="ko-KR" sz="3000" b="0" i="0" u="none" strike="noStrike" kern="1200" cap="none" spc="0" normalizeH="0" baseline="0" noProof="0" dirty="0">
              <a:ln>
                <a:noFill/>
              </a:ln>
              <a:solidFill>
                <a:srgbClr val="00338D"/>
              </a:solidFill>
              <a:effectLst/>
              <a:uLnTx/>
              <a:uFillTx/>
              <a:latin typeface="KPMG Extralight"/>
              <a:ea typeface="+mj-ea"/>
              <a:cs typeface="KPMG Extralight"/>
            </a:endParaRPr>
          </a:p>
        </p:txBody>
      </p:sp>
      <p:pic>
        <p:nvPicPr>
          <p:cNvPr id="9" name="Picture 8">
            <a:extLst>
              <a:ext uri="{FF2B5EF4-FFF2-40B4-BE49-F238E27FC236}">
                <a16:creationId xmlns:a16="http://schemas.microsoft.com/office/drawing/2014/main" id="{5BD68CEB-E32E-478A-8969-E454E1CE5FED}"/>
              </a:ext>
            </a:extLst>
          </p:cNvPr>
          <p:cNvPicPr>
            <a:picLocks noChangeAspect="1"/>
          </p:cNvPicPr>
          <p:nvPr/>
        </p:nvPicPr>
        <p:blipFill>
          <a:blip r:embed="rId4"/>
          <a:stretch>
            <a:fillRect/>
          </a:stretch>
        </p:blipFill>
        <p:spPr>
          <a:xfrm>
            <a:off x="3584637" y="1119507"/>
            <a:ext cx="2237962" cy="130114"/>
          </a:xfrm>
          <a:prstGeom prst="rect">
            <a:avLst/>
          </a:prstGeom>
        </p:spPr>
      </p:pic>
      <p:graphicFrame>
        <p:nvGraphicFramePr>
          <p:cNvPr id="7" name="Chart8">
            <a:extLst>
              <a:ext uri="{FF2B5EF4-FFF2-40B4-BE49-F238E27FC236}">
                <a16:creationId xmlns:a16="http://schemas.microsoft.com/office/drawing/2014/main" id="{FBEDFAE1-530B-47B2-BEF7-8F60E50523AF}"/>
              </a:ext>
            </a:extLst>
          </p:cNvPr>
          <p:cNvGraphicFramePr>
            <a:graphicFrameLocks/>
          </p:cNvGraphicFramePr>
          <p:nvPr/>
        </p:nvGraphicFramePr>
        <p:xfrm>
          <a:off x="412863" y="3499963"/>
          <a:ext cx="9077501" cy="2874682"/>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 Box 51">
            <a:extLst>
              <a:ext uri="{FF2B5EF4-FFF2-40B4-BE49-F238E27FC236}">
                <a16:creationId xmlns:a16="http://schemas.microsoft.com/office/drawing/2014/main" id="{E29C46FF-B9A2-405B-A851-5A6F005BA7A2}"/>
              </a:ext>
            </a:extLst>
          </p:cNvPr>
          <p:cNvSpPr txBox="1">
            <a:spLocks noChangeArrowheads="1"/>
          </p:cNvSpPr>
          <p:nvPr/>
        </p:nvSpPr>
        <p:spPr bwMode="auto">
          <a:xfrm>
            <a:off x="8466317" y="6101237"/>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58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7">
            <a:extLst>
              <a:ext uri="{FF2B5EF4-FFF2-40B4-BE49-F238E27FC236}">
                <a16:creationId xmlns:a16="http://schemas.microsoft.com/office/drawing/2014/main" id="{FA458283-ECA4-43DE-B444-1560BF17FA46}"/>
              </a:ext>
            </a:extLst>
          </p:cNvPr>
          <p:cNvGraphicFramePr>
            <a:graphicFrameLocks/>
          </p:cNvGraphicFramePr>
          <p:nvPr/>
        </p:nvGraphicFramePr>
        <p:xfrm>
          <a:off x="412862" y="756763"/>
          <a:ext cx="9077503" cy="2874682"/>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2">
            <a:extLst>
              <a:ext uri="{FF2B5EF4-FFF2-40B4-BE49-F238E27FC236}">
                <a16:creationId xmlns:a16="http://schemas.microsoft.com/office/drawing/2014/main" id="{466E81B3-CB10-4320-BD05-2A8DB042532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lang="en-US" altLang="ko-KR" sz="3000" b="1" dirty="0">
                <a:solidFill>
                  <a:srgbClr val="00338D"/>
                </a:solidFill>
                <a:cs typeface="KPMG Extralight"/>
              </a:rPr>
              <a:t>Appendix – </a:t>
            </a:r>
            <a:r>
              <a:rPr lang="ko-KR" altLang="en-US" sz="2400" dirty="0">
                <a:solidFill>
                  <a:srgbClr val="00338D"/>
                </a:solidFill>
                <a:latin typeface="KPMG Extralight"/>
              </a:rPr>
              <a:t>순운전자본</a:t>
            </a:r>
            <a:r>
              <a:rPr lang="ko-KR" altLang="en-US" sz="3000" b="1" dirty="0">
                <a:solidFill>
                  <a:srgbClr val="00338D"/>
                </a:solidFill>
                <a:cs typeface="KPMG Extralight"/>
              </a:rPr>
              <a:t> </a:t>
            </a:r>
            <a:r>
              <a:rPr lang="en-US" altLang="ko-KR" sz="3000" b="1" dirty="0">
                <a:solidFill>
                  <a:srgbClr val="00338D"/>
                </a:solidFill>
                <a:cs typeface="KPMG Extralight"/>
              </a:rPr>
              <a:t>by division (3/3)</a:t>
            </a:r>
            <a:endParaRPr kumimoji="0" lang="en-US" altLang="ko-KR" sz="3000" b="0" i="0" u="none" strike="noStrike" kern="1200" cap="none" spc="0" normalizeH="0" baseline="0" noProof="0" dirty="0">
              <a:ln>
                <a:noFill/>
              </a:ln>
              <a:solidFill>
                <a:srgbClr val="00338D"/>
              </a:solidFill>
              <a:effectLst/>
              <a:uLnTx/>
              <a:uFillTx/>
              <a:latin typeface="KPMG Extralight"/>
              <a:ea typeface="+mj-ea"/>
              <a:cs typeface="KPMG Extralight"/>
            </a:endParaRPr>
          </a:p>
        </p:txBody>
      </p:sp>
      <p:pic>
        <p:nvPicPr>
          <p:cNvPr id="9" name="Picture 8">
            <a:extLst>
              <a:ext uri="{FF2B5EF4-FFF2-40B4-BE49-F238E27FC236}">
                <a16:creationId xmlns:a16="http://schemas.microsoft.com/office/drawing/2014/main" id="{5BD68CEB-E32E-478A-8969-E454E1CE5FED}"/>
              </a:ext>
            </a:extLst>
          </p:cNvPr>
          <p:cNvPicPr>
            <a:picLocks noChangeAspect="1"/>
          </p:cNvPicPr>
          <p:nvPr/>
        </p:nvPicPr>
        <p:blipFill>
          <a:blip r:embed="rId4"/>
          <a:stretch>
            <a:fillRect/>
          </a:stretch>
        </p:blipFill>
        <p:spPr>
          <a:xfrm>
            <a:off x="3584637" y="1119507"/>
            <a:ext cx="2237962" cy="130114"/>
          </a:xfrm>
          <a:prstGeom prst="rect">
            <a:avLst/>
          </a:prstGeom>
        </p:spPr>
      </p:pic>
      <p:graphicFrame>
        <p:nvGraphicFramePr>
          <p:cNvPr id="6" name="Chart5">
            <a:extLst>
              <a:ext uri="{FF2B5EF4-FFF2-40B4-BE49-F238E27FC236}">
                <a16:creationId xmlns:a16="http://schemas.microsoft.com/office/drawing/2014/main" id="{3EFCADE9-8693-4530-B8AE-6748FC7F2034}"/>
              </a:ext>
            </a:extLst>
          </p:cNvPr>
          <p:cNvGraphicFramePr>
            <a:graphicFrameLocks/>
          </p:cNvGraphicFramePr>
          <p:nvPr/>
        </p:nvGraphicFramePr>
        <p:xfrm>
          <a:off x="412862" y="3626208"/>
          <a:ext cx="9077501" cy="287468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 Box 51">
            <a:extLst>
              <a:ext uri="{FF2B5EF4-FFF2-40B4-BE49-F238E27FC236}">
                <a16:creationId xmlns:a16="http://schemas.microsoft.com/office/drawing/2014/main" id="{ABDD7578-1BA2-4545-842A-1F828A4E10AC}"/>
              </a:ext>
            </a:extLst>
          </p:cNvPr>
          <p:cNvSpPr txBox="1">
            <a:spLocks noChangeArrowheads="1"/>
          </p:cNvSpPr>
          <p:nvPr/>
        </p:nvSpPr>
        <p:spPr bwMode="auto">
          <a:xfrm>
            <a:off x="8448899" y="6202673"/>
            <a:ext cx="8324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2487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lstStyle/>
          <a:p>
            <a:r>
              <a:rPr lang="en-US" altLang="ko-KR" dirty="0"/>
              <a:t>© 2021 KPMG Samjong Accounting Corp., the Korean member firm of the KPMG network of independent member firms affiliated with KPMG International Cooperative (“KPMG International”), a Swiss entity. All rights reserved. Printed in Korea.</a:t>
            </a:r>
            <a:endParaRPr lang="ko-KR" altLang="en-US" dirty="0"/>
          </a:p>
          <a:p>
            <a:endParaRPr lang="ko-KR" altLang="en-US" dirty="0"/>
          </a:p>
        </p:txBody>
      </p:sp>
      <p:sp>
        <p:nvSpPr>
          <p:cNvPr id="6" name="텍스트 개체 틀 5"/>
          <p:cNvSpPr>
            <a:spLocks noGrp="1"/>
          </p:cNvSpPr>
          <p:nvPr>
            <p:ph type="body" sz="quarter" idx="12"/>
          </p:nvPr>
        </p:nvSpPr>
        <p:spPr/>
        <p:txBody>
          <a:bodyPr/>
          <a:lstStyle/>
          <a:p>
            <a:r>
              <a:rPr lang="en-US" altLang="ko-KR" dirty="0"/>
              <a:t>The KPMG name and logo are registered trademarks or trademarks of KPMG International.</a:t>
            </a:r>
            <a:endParaRPr lang="ko-KR" altLang="en-US" dirty="0"/>
          </a:p>
          <a:p>
            <a:endParaRPr lang="ko-KR" altLang="en-US" dirty="0"/>
          </a:p>
        </p:txBody>
      </p:sp>
      <p:sp>
        <p:nvSpPr>
          <p:cNvPr id="7" name="텍스트 개체 틀 6"/>
          <p:cNvSpPr>
            <a:spLocks noGrp="1"/>
          </p:cNvSpPr>
          <p:nvPr>
            <p:ph type="body" sz="quarter" idx="13"/>
          </p:nvPr>
        </p:nvSpPr>
        <p:spPr/>
        <p:txBody>
          <a:bodyPr/>
          <a:lstStyle/>
          <a:p>
            <a:r>
              <a:rPr lang="en-US" altLang="ko-KR"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endParaRPr lang="ko-KR" altLang="en-US" dirty="0"/>
          </a:p>
          <a:p>
            <a:endParaRPr lang="ko-KR" altLang="en-US" dirty="0"/>
          </a:p>
        </p:txBody>
      </p:sp>
      <p:sp>
        <p:nvSpPr>
          <p:cNvPr id="8" name="텍스트 개체 틀 7"/>
          <p:cNvSpPr>
            <a:spLocks noGrp="1"/>
          </p:cNvSpPr>
          <p:nvPr>
            <p:ph type="body" sz="quarter" idx="14"/>
          </p:nvPr>
        </p:nvSpPr>
        <p:spPr/>
        <p:txBody>
          <a:bodyPr/>
          <a:lstStyle/>
          <a:p>
            <a:r>
              <a:rPr lang="en-US" altLang="ko-KR" dirty="0"/>
              <a:t>kpmg.com/socialmedia</a:t>
            </a:r>
            <a:endParaRPr lang="ko-KR" altLang="en-US" dirty="0"/>
          </a:p>
        </p:txBody>
      </p:sp>
      <p:sp>
        <p:nvSpPr>
          <p:cNvPr id="9" name="텍스트 개체 틀 8"/>
          <p:cNvSpPr>
            <a:spLocks noGrp="1"/>
          </p:cNvSpPr>
          <p:nvPr>
            <p:ph type="body" sz="quarter" idx="15"/>
          </p:nvPr>
        </p:nvSpPr>
        <p:spPr/>
        <p:txBody>
          <a:bodyPr/>
          <a:lstStyle/>
          <a:p>
            <a:r>
              <a:rPr lang="en-US" altLang="ko-KR" dirty="0"/>
              <a:t>kpmg.com/app</a:t>
            </a:r>
            <a:endParaRPr lang="ko-KR" altLang="en-US" dirty="0"/>
          </a:p>
        </p:txBody>
      </p:sp>
    </p:spTree>
    <p:extLst>
      <p:ext uri="{BB962C8B-B14F-4D97-AF65-F5344CB8AC3E}">
        <p14:creationId xmlns:p14="http://schemas.microsoft.com/office/powerpoint/2010/main" val="3648098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모서리가 둥근 직사각형 136">
            <a:extLst>
              <a:ext uri="{FF2B5EF4-FFF2-40B4-BE49-F238E27FC236}">
                <a16:creationId xmlns:a16="http://schemas.microsoft.com/office/drawing/2014/main" id="{929670F1-A0B1-4DA0-A2E5-D0EBD4FD770F}"/>
              </a:ext>
            </a:extLst>
          </p:cNvPr>
          <p:cNvSpPr/>
          <p:nvPr/>
        </p:nvSpPr>
        <p:spPr>
          <a:xfrm>
            <a:off x="4306646" y="2152867"/>
            <a:ext cx="1292704" cy="1276133"/>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32" b="0" i="0" u="none" strike="noStrike" kern="1200" cap="none" spc="0" normalizeH="0" baseline="0" noProof="0" dirty="0">
              <a:ln>
                <a:noFill/>
              </a:ln>
              <a:solidFill>
                <a:prstClr val="white"/>
              </a:solidFill>
              <a:effectLst/>
              <a:uLnTx/>
              <a:uFillTx/>
              <a:latin typeface="Arial"/>
              <a:ea typeface="맑은 고딕" panose="020B0503020000020004" pitchFamily="50" charset="-127"/>
              <a:cs typeface="+mn-cs"/>
            </a:endParaRP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Target overview</a:t>
            </a:r>
          </a:p>
        </p:txBody>
      </p:sp>
      <p:sp>
        <p:nvSpPr>
          <p:cNvPr id="3" name="직사각형 2">
            <a:extLst>
              <a:ext uri="{FF2B5EF4-FFF2-40B4-BE49-F238E27FC236}">
                <a16:creationId xmlns:a16="http://schemas.microsoft.com/office/drawing/2014/main" id="{A638109A-8E9C-4F84-8C74-2DB7C8A72658}"/>
              </a:ext>
            </a:extLst>
          </p:cNvPr>
          <p:cNvSpPr/>
          <p:nvPr/>
        </p:nvSpPr>
        <p:spPr>
          <a:xfrm>
            <a:off x="415635" y="768565"/>
            <a:ext cx="9077499" cy="33644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338D"/>
                </a:solidFill>
                <a:effectLst/>
                <a:highlight>
                  <a:srgbClr val="FFFFFF"/>
                </a:highligh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highlight>
                  <a:srgbClr val="FFFFFF"/>
                </a:highlight>
                <a:uLnTx/>
                <a:uFillTx/>
                <a:latin typeface="Arial" panose="020B0604020202020204" pitchFamily="34" charset="0"/>
                <a:ea typeface="맑은 고딕" panose="020B0503020000020004" pitchFamily="50" charset="-127"/>
                <a:cs typeface="+mn-cs"/>
              </a:rPr>
              <a:t>년 </a:t>
            </a:r>
            <a:r>
              <a:rPr kumimoji="0" lang="en-US" altLang="ko-KR" sz="900" b="0" i="0" u="none" strike="noStrike" kern="1200" cap="none" spc="0" normalizeH="0" baseline="0" noProof="0" dirty="0">
                <a:ln>
                  <a:noFill/>
                </a:ln>
                <a:solidFill>
                  <a:srgbClr val="00338D"/>
                </a:solidFill>
                <a:effectLst/>
                <a:highlight>
                  <a:srgbClr val="FFFFFF"/>
                </a:highlight>
                <a:uLnTx/>
                <a:uFillTx/>
                <a:latin typeface="Arial" panose="020B0604020202020204" pitchFamily="34" charset="0"/>
                <a:ea typeface="맑은 고딕" panose="020B0503020000020004" pitchFamily="50" charset="-127"/>
                <a:cs typeface="+mn-cs"/>
              </a:rPr>
              <a:t>9</a:t>
            </a:r>
            <a:r>
              <a:rPr kumimoji="0" lang="ko-KR" altLang="en-US" sz="900" b="0" i="0" u="none" strike="noStrike" kern="1200" cap="none" spc="0" normalizeH="0" baseline="0" noProof="0" dirty="0">
                <a:ln>
                  <a:noFill/>
                </a:ln>
                <a:solidFill>
                  <a:srgbClr val="00338D"/>
                </a:solidFill>
                <a:effectLst/>
                <a:highlight>
                  <a:srgbClr val="FFFFFF"/>
                </a:highlight>
                <a:uLnTx/>
                <a:uFillTx/>
                <a:latin typeface="Arial" panose="020B0604020202020204" pitchFamily="34" charset="0"/>
                <a:ea typeface="맑은 고딕" panose="020B0503020000020004" pitchFamily="50" charset="-127"/>
                <a:cs typeface="+mn-cs"/>
              </a:rPr>
              <a:t>월 기준 대상회사 및 주요 계열사의 현황은 다음과 같음</a:t>
            </a:r>
            <a:r>
              <a:rPr kumimoji="0" lang="en-US" altLang="ko-KR" sz="900" b="0" i="0" u="none" strike="noStrike" kern="1200" cap="none" spc="0" normalizeH="0" baseline="0" noProof="0" dirty="0">
                <a:ln>
                  <a:noFill/>
                </a:ln>
                <a:solidFill>
                  <a:srgbClr val="00338D"/>
                </a:solidFill>
                <a:effectLst/>
                <a:highlight>
                  <a:srgbClr val="FFFFFF"/>
                </a:highlight>
                <a:uLnTx/>
                <a:uFillTx/>
                <a:latin typeface="Arial" panose="020B0604020202020204" pitchFamily="34" charset="0"/>
                <a:ea typeface="맑은 고딕" panose="020B0503020000020004" pitchFamily="50" charset="-127"/>
                <a:cs typeface="+mn-cs"/>
              </a:rPr>
              <a:t>.</a:t>
            </a:r>
          </a:p>
        </p:txBody>
      </p:sp>
      <p:sp>
        <p:nvSpPr>
          <p:cNvPr id="55" name="사각형: 둥근 모서리 8">
            <a:extLst>
              <a:ext uri="{FF2B5EF4-FFF2-40B4-BE49-F238E27FC236}">
                <a16:creationId xmlns:a16="http://schemas.microsoft.com/office/drawing/2014/main" id="{8546A8CD-18EF-4E30-89A8-0FD33E96F6D6}"/>
              </a:ext>
            </a:extLst>
          </p:cNvPr>
          <p:cNvSpPr/>
          <p:nvPr/>
        </p:nvSpPr>
        <p:spPr>
          <a:xfrm>
            <a:off x="4306646" y="1482266"/>
            <a:ext cx="1292708" cy="366671"/>
          </a:xfrm>
          <a:prstGeom prst="roundRect">
            <a:avLst/>
          </a:prstGeom>
          <a:solidFill>
            <a:srgbClr val="00338D"/>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prstClr val="white"/>
                </a:solidFill>
                <a:effectLst/>
                <a:uLnTx/>
                <a:uFillTx/>
                <a:latin typeface="Arial"/>
                <a:ea typeface="+mn-ea"/>
                <a:cs typeface="+mn-cs"/>
              </a:rPr>
              <a:t>㈜ 두산</a:t>
            </a:r>
          </a:p>
        </p:txBody>
      </p:sp>
      <p:sp>
        <p:nvSpPr>
          <p:cNvPr id="57" name="사각형: 둥근 모서리 8">
            <a:extLst>
              <a:ext uri="{FF2B5EF4-FFF2-40B4-BE49-F238E27FC236}">
                <a16:creationId xmlns:a16="http://schemas.microsoft.com/office/drawing/2014/main" id="{DD36F2F4-88EE-4D56-8476-E196D742F678}"/>
              </a:ext>
            </a:extLst>
          </p:cNvPr>
          <p:cNvSpPr/>
          <p:nvPr/>
        </p:nvSpPr>
        <p:spPr>
          <a:xfrm>
            <a:off x="1541050" y="2381144"/>
            <a:ext cx="1144721" cy="366671"/>
          </a:xfrm>
          <a:prstGeom prst="roundRect">
            <a:avLst/>
          </a:prstGeom>
          <a:solidFill>
            <a:srgbClr val="0091DA"/>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prstClr val="white"/>
                </a:solidFill>
                <a:effectLst/>
                <a:uLnTx/>
                <a:uFillTx/>
                <a:latin typeface="Arial"/>
                <a:ea typeface="+mn-ea"/>
                <a:cs typeface="+mn-cs"/>
              </a:rPr>
              <a:t>전자</a:t>
            </a: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BG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err="1">
                <a:ln>
                  <a:noFill/>
                </a:ln>
                <a:solidFill>
                  <a:prstClr val="white"/>
                </a:solidFill>
                <a:effectLst/>
                <a:uLnTx/>
                <a:uFillTx/>
                <a:latin typeface="Arial"/>
                <a:ea typeface="+mn-ea"/>
                <a:cs typeface="+mn-cs"/>
              </a:rPr>
              <a:t>동박적층판</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 </a:t>
            </a:r>
            <a:r>
              <a:rPr kumimoji="0" lang="ko-KR" altLang="en-US" sz="800" b="1" i="0" u="none" strike="noStrike" kern="1200" cap="none" spc="0" normalizeH="0" baseline="0" noProof="0" dirty="0" err="1">
                <a:ln>
                  <a:noFill/>
                </a:ln>
                <a:solidFill>
                  <a:prstClr val="white"/>
                </a:solidFill>
                <a:effectLst/>
                <a:uLnTx/>
                <a:uFillTx/>
                <a:latin typeface="Arial"/>
                <a:ea typeface="+mn-ea"/>
                <a:cs typeface="+mn-cs"/>
              </a:rPr>
              <a:t>제조및판매</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8" name="사각형: 둥근 모서리 8">
            <a:extLst>
              <a:ext uri="{FF2B5EF4-FFF2-40B4-BE49-F238E27FC236}">
                <a16:creationId xmlns:a16="http://schemas.microsoft.com/office/drawing/2014/main" id="{DCF44E80-78F1-4A38-8681-84B818CAEA81}"/>
              </a:ext>
            </a:extLst>
          </p:cNvPr>
          <p:cNvSpPr/>
          <p:nvPr/>
        </p:nvSpPr>
        <p:spPr>
          <a:xfrm>
            <a:off x="2862718" y="2381144"/>
            <a:ext cx="1144721" cy="366671"/>
          </a:xfrm>
          <a:prstGeom prst="roundRect">
            <a:avLst/>
          </a:prstGeom>
          <a:solidFill>
            <a:srgbClr val="0091DA"/>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err="1">
                <a:ln>
                  <a:noFill/>
                </a:ln>
                <a:solidFill>
                  <a:prstClr val="white"/>
                </a:solidFill>
                <a:effectLst/>
                <a:uLnTx/>
                <a:uFillTx/>
                <a:latin typeface="Arial"/>
                <a:ea typeface="+mn-ea"/>
                <a:cs typeface="+mn-cs"/>
              </a:rPr>
              <a:t>모트롤</a:t>
            </a: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BG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유압기기 </a:t>
            </a:r>
            <a:r>
              <a:rPr kumimoji="0" lang="ko-KR" altLang="en-US" sz="800" b="1" i="0" u="none" strike="noStrike" kern="1200" cap="none" spc="0" normalizeH="0" baseline="0" noProof="0" dirty="0" err="1">
                <a:ln>
                  <a:noFill/>
                </a:ln>
                <a:solidFill>
                  <a:prstClr val="white"/>
                </a:solidFill>
                <a:effectLst/>
                <a:uLnTx/>
                <a:uFillTx/>
                <a:latin typeface="Arial"/>
                <a:ea typeface="+mn-ea"/>
                <a:cs typeface="+mn-cs"/>
              </a:rPr>
              <a:t>제조및판매</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9" name="사각형: 둥근 모서리 8">
            <a:extLst>
              <a:ext uri="{FF2B5EF4-FFF2-40B4-BE49-F238E27FC236}">
                <a16:creationId xmlns:a16="http://schemas.microsoft.com/office/drawing/2014/main" id="{DEF1BEF1-CA73-4DE3-B3F0-4437133EFACB}"/>
              </a:ext>
            </a:extLst>
          </p:cNvPr>
          <p:cNvSpPr/>
          <p:nvPr/>
        </p:nvSpPr>
        <p:spPr>
          <a:xfrm>
            <a:off x="4380640" y="2381144"/>
            <a:ext cx="1144721" cy="366671"/>
          </a:xfrm>
          <a:prstGeom prst="roundRect">
            <a:avLst/>
          </a:prstGeom>
          <a:solidFill>
            <a:srgbClr val="0091DA"/>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prstClr val="white"/>
                </a:solidFill>
                <a:effectLst/>
                <a:uLnTx/>
                <a:uFillTx/>
                <a:latin typeface="Arial"/>
                <a:ea typeface="+mn-ea"/>
                <a:cs typeface="+mn-cs"/>
              </a:rPr>
              <a:t>Falcon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지게차 제조 및 판매</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사각형: 둥근 모서리 8">
            <a:extLst>
              <a:ext uri="{FF2B5EF4-FFF2-40B4-BE49-F238E27FC236}">
                <a16:creationId xmlns:a16="http://schemas.microsoft.com/office/drawing/2014/main" id="{AB3A2752-A021-4331-95D3-CBCDD63DF96A}"/>
              </a:ext>
            </a:extLst>
          </p:cNvPr>
          <p:cNvSpPr/>
          <p:nvPr/>
        </p:nvSpPr>
        <p:spPr>
          <a:xfrm>
            <a:off x="5942849" y="2381144"/>
            <a:ext cx="1144721" cy="366671"/>
          </a:xfrm>
          <a:prstGeom prst="roundRect">
            <a:avLst/>
          </a:prstGeom>
          <a:solidFill>
            <a:srgbClr val="0091DA"/>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err="1">
                <a:ln>
                  <a:noFill/>
                </a:ln>
                <a:solidFill>
                  <a:prstClr val="white"/>
                </a:solidFill>
                <a:effectLst/>
                <a:uLnTx/>
                <a:uFillTx/>
                <a:latin typeface="Arial"/>
                <a:ea typeface="+mn-ea"/>
                <a:cs typeface="+mn-cs"/>
              </a:rPr>
              <a:t>디지털이노베이션</a:t>
            </a:r>
            <a:endParaRPr kumimoji="0" lang="en-US" altLang="ko-KR" sz="10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(IT </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시스템 개발</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운영</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C4FBC99F-3B19-403C-B251-6A215644C9DB}"/>
              </a:ext>
            </a:extLst>
          </p:cNvPr>
          <p:cNvGrpSpPr/>
          <p:nvPr/>
        </p:nvGrpSpPr>
        <p:grpSpPr>
          <a:xfrm>
            <a:off x="1164941" y="3945162"/>
            <a:ext cx="7753063" cy="2082996"/>
            <a:chOff x="1737302" y="3733347"/>
            <a:chExt cx="7753063" cy="2082996"/>
          </a:xfrm>
        </p:grpSpPr>
        <p:sp>
          <p:nvSpPr>
            <p:cNvPr id="73" name="사각형: 둥근 모서리 8">
              <a:extLst>
                <a:ext uri="{FF2B5EF4-FFF2-40B4-BE49-F238E27FC236}">
                  <a16:creationId xmlns:a16="http://schemas.microsoft.com/office/drawing/2014/main" id="{9015C122-1DE0-478A-9025-898F3A64A8D7}"/>
                </a:ext>
              </a:extLst>
            </p:cNvPr>
            <p:cNvSpPr/>
            <p:nvPr/>
          </p:nvSpPr>
          <p:spPr>
            <a:xfrm>
              <a:off x="1737302" y="3733348"/>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DIVAC</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미국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조지아</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7" name="사각형: 둥근 모서리 8">
              <a:extLst>
                <a:ext uri="{FF2B5EF4-FFF2-40B4-BE49-F238E27FC236}">
                  <a16:creationId xmlns:a16="http://schemas.microsoft.com/office/drawing/2014/main" id="{B6584C28-BC38-44E5-BA62-F4B778C8950A}"/>
                </a:ext>
              </a:extLst>
            </p:cNvPr>
            <p:cNvSpPr/>
            <p:nvPr/>
          </p:nvSpPr>
          <p:spPr>
            <a:xfrm>
              <a:off x="4380639" y="3733348"/>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DIVUK</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영국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8" name="사각형: 둥근 모서리 8">
              <a:extLst>
                <a:ext uri="{FF2B5EF4-FFF2-40B4-BE49-F238E27FC236}">
                  <a16:creationId xmlns:a16="http://schemas.microsoft.com/office/drawing/2014/main" id="{D770A8ED-8542-43B3-AD1A-87780A1E54E0}"/>
                </a:ext>
              </a:extLst>
            </p:cNvPr>
            <p:cNvSpPr/>
            <p:nvPr/>
          </p:nvSpPr>
          <p:spPr>
            <a:xfrm>
              <a:off x="3058970" y="3733348"/>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DIVEU</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벨기에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9" name="사각형: 둥근 모서리 8">
              <a:extLst>
                <a:ext uri="{FF2B5EF4-FFF2-40B4-BE49-F238E27FC236}">
                  <a16:creationId xmlns:a16="http://schemas.microsoft.com/office/drawing/2014/main" id="{BC8B7CD0-21E2-4C20-BE70-B44DDFFE715D}"/>
                </a:ext>
              </a:extLst>
            </p:cNvPr>
            <p:cNvSpPr/>
            <p:nvPr/>
          </p:nvSpPr>
          <p:spPr>
            <a:xfrm>
              <a:off x="5702306" y="3733348"/>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white"/>
                  </a:solidFill>
                  <a:effectLst/>
                  <a:uLnTx/>
                  <a:uFillTx/>
                  <a:latin typeface="Arial"/>
                  <a:ea typeface="+mn-ea"/>
                  <a:cs typeface="+mn-cs"/>
                </a:rPr>
                <a:t>DLE</a:t>
              </a:r>
              <a:br>
                <a:rPr kumimoji="0" lang="en-US" altLang="ko-KR" sz="11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독일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0" name="사각형: 둥근 모서리 8">
              <a:extLst>
                <a:ext uri="{FF2B5EF4-FFF2-40B4-BE49-F238E27FC236}">
                  <a16:creationId xmlns:a16="http://schemas.microsoft.com/office/drawing/2014/main" id="{E92B1CCF-9E8A-44F3-85A9-30E6A42DE95A}"/>
                </a:ext>
              </a:extLst>
            </p:cNvPr>
            <p:cNvSpPr/>
            <p:nvPr/>
          </p:nvSpPr>
          <p:spPr>
            <a:xfrm>
              <a:off x="7023974" y="3733348"/>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DIVC</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중국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산동</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1" name="사각형: 둥근 모서리 8">
              <a:extLst>
                <a:ext uri="{FF2B5EF4-FFF2-40B4-BE49-F238E27FC236}">
                  <a16:creationId xmlns:a16="http://schemas.microsoft.com/office/drawing/2014/main" id="{8C3B6241-A91C-4DC5-9B4D-95DA30AF2825}"/>
                </a:ext>
              </a:extLst>
            </p:cNvPr>
            <p:cNvSpPr/>
            <p:nvPr/>
          </p:nvSpPr>
          <p:spPr>
            <a:xfrm>
              <a:off x="1743462" y="4214654"/>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DMHS</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(DIVAC:</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  자회사</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2" name="사각형: 둥근 모서리 8">
              <a:extLst>
                <a:ext uri="{FF2B5EF4-FFF2-40B4-BE49-F238E27FC236}">
                  <a16:creationId xmlns:a16="http://schemas.microsoft.com/office/drawing/2014/main" id="{64355330-2BF5-4ECF-9B5C-E6A111CB4319}"/>
                </a:ext>
              </a:extLst>
            </p:cNvPr>
            <p:cNvSpPr/>
            <p:nvPr/>
          </p:nvSpPr>
          <p:spPr>
            <a:xfrm>
              <a:off x="4386799" y="4214654"/>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err="1">
                  <a:ln>
                    <a:noFill/>
                  </a:ln>
                  <a:solidFill>
                    <a:prstClr val="white"/>
                  </a:solidFill>
                  <a:effectLst/>
                  <a:uLnTx/>
                  <a:uFillTx/>
                  <a:latin typeface="Arial"/>
                  <a:ea typeface="+mn-ea"/>
                  <a:cs typeface="+mn-cs"/>
                </a:rPr>
                <a:t>Rushlift</a:t>
              </a:r>
              <a:endParaRPr kumimoji="0" lang="ko-KR" alt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83" name="사각형: 둥근 모서리 8">
              <a:extLst>
                <a:ext uri="{FF2B5EF4-FFF2-40B4-BE49-F238E27FC236}">
                  <a16:creationId xmlns:a16="http://schemas.microsoft.com/office/drawing/2014/main" id="{BCE13BF2-A4E0-4B8B-B9EF-EE2E2525FDB3}"/>
                </a:ext>
              </a:extLst>
            </p:cNvPr>
            <p:cNvSpPr/>
            <p:nvPr/>
          </p:nvSpPr>
          <p:spPr>
            <a:xfrm>
              <a:off x="3063077" y="4214654"/>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DMHS</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독일지사</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4" name="사각형: 둥근 모서리 8">
              <a:extLst>
                <a:ext uri="{FF2B5EF4-FFF2-40B4-BE49-F238E27FC236}">
                  <a16:creationId xmlns:a16="http://schemas.microsoft.com/office/drawing/2014/main" id="{B9789AB1-4BB0-4637-9294-D5118933AD08}"/>
                </a:ext>
              </a:extLst>
            </p:cNvPr>
            <p:cNvSpPr/>
            <p:nvPr/>
          </p:nvSpPr>
          <p:spPr>
            <a:xfrm>
              <a:off x="3058969" y="4626327"/>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DIVEU</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프랑스지사</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5" name="사각형: 둥근 모서리 8">
              <a:extLst>
                <a:ext uri="{FF2B5EF4-FFF2-40B4-BE49-F238E27FC236}">
                  <a16:creationId xmlns:a16="http://schemas.microsoft.com/office/drawing/2014/main" id="{E20CE147-E225-4177-9609-4E1CCAB93D8E}"/>
                </a:ext>
              </a:extLst>
            </p:cNvPr>
            <p:cNvSpPr/>
            <p:nvPr/>
          </p:nvSpPr>
          <p:spPr>
            <a:xfrm>
              <a:off x="3058969" y="5038000"/>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DIVEU</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독일지사</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6" name="사각형: 둥근 모서리 8">
              <a:extLst>
                <a:ext uri="{FF2B5EF4-FFF2-40B4-BE49-F238E27FC236}">
                  <a16:creationId xmlns:a16="http://schemas.microsoft.com/office/drawing/2014/main" id="{BB44BD6C-5417-4C7E-BCD3-AFFD9BBED9D6}"/>
                </a:ext>
              </a:extLst>
            </p:cNvPr>
            <p:cNvSpPr/>
            <p:nvPr/>
          </p:nvSpPr>
          <p:spPr>
            <a:xfrm>
              <a:off x="3058968" y="5449672"/>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DIVEU</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이탈리아지사</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8" name="사각형: 둥근 모서리 8">
              <a:extLst>
                <a:ext uri="{FF2B5EF4-FFF2-40B4-BE49-F238E27FC236}">
                  <a16:creationId xmlns:a16="http://schemas.microsoft.com/office/drawing/2014/main" id="{80006B81-2C0A-49A6-936C-BDE5419464BC}"/>
                </a:ext>
              </a:extLst>
            </p:cNvPr>
            <p:cNvSpPr/>
            <p:nvPr/>
          </p:nvSpPr>
          <p:spPr>
            <a:xfrm>
              <a:off x="8345644" y="3733347"/>
              <a:ext cx="1144721" cy="366671"/>
            </a:xfrm>
            <a:prstGeom prst="roundRect">
              <a:avLst/>
            </a:prstGeom>
            <a:solidFill>
              <a:srgbClr val="6D2077">
                <a:alpha val="60000"/>
              </a:srgbClr>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err="1">
                  <a:ln>
                    <a:noFill/>
                  </a:ln>
                  <a:solidFill>
                    <a:prstClr val="white"/>
                  </a:solidFill>
                  <a:effectLst/>
                  <a:uLnTx/>
                  <a:uFillTx/>
                  <a:latin typeface="Arial"/>
                  <a:ea typeface="+mn-ea"/>
                  <a:cs typeface="+mn-cs"/>
                </a:rPr>
                <a:t>로지피아</a:t>
              </a:r>
              <a:br>
                <a:rPr kumimoji="0" lang="en-US" altLang="ko-KR" sz="8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본사지점</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평택</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89" name="직선 화살표 연결선 172">
            <a:extLst>
              <a:ext uri="{FF2B5EF4-FFF2-40B4-BE49-F238E27FC236}">
                <a16:creationId xmlns:a16="http://schemas.microsoft.com/office/drawing/2014/main" id="{2C5F2133-3FF7-4874-9858-C983D703CEC1}"/>
              </a:ext>
            </a:extLst>
          </p:cNvPr>
          <p:cNvCxnSpPr>
            <a:cxnSpLocks/>
            <a:stCxn id="55" idx="2"/>
            <a:endCxn id="59" idx="0"/>
          </p:cNvCxnSpPr>
          <p:nvPr/>
        </p:nvCxnSpPr>
        <p:spPr>
          <a:xfrm>
            <a:off x="4953000" y="1848937"/>
            <a:ext cx="1" cy="532207"/>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연결선: 꺾임 156">
            <a:extLst>
              <a:ext uri="{FF2B5EF4-FFF2-40B4-BE49-F238E27FC236}">
                <a16:creationId xmlns:a16="http://schemas.microsoft.com/office/drawing/2014/main" id="{B9BAAABE-EB08-4581-A698-BA6B682E5ACE}"/>
              </a:ext>
            </a:extLst>
          </p:cNvPr>
          <p:cNvCxnSpPr>
            <a:cxnSpLocks/>
            <a:stCxn id="55" idx="2"/>
            <a:endCxn id="60" idx="0"/>
          </p:cNvCxnSpPr>
          <p:nvPr/>
        </p:nvCxnSpPr>
        <p:spPr>
          <a:xfrm rot="16200000" flipH="1">
            <a:off x="5468002" y="1333935"/>
            <a:ext cx="532207" cy="1562210"/>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연결선: 꺾임 156">
            <a:extLst>
              <a:ext uri="{FF2B5EF4-FFF2-40B4-BE49-F238E27FC236}">
                <a16:creationId xmlns:a16="http://schemas.microsoft.com/office/drawing/2014/main" id="{F4CD15A0-6D4E-436D-BAAA-F4EB1DB92630}"/>
              </a:ext>
            </a:extLst>
          </p:cNvPr>
          <p:cNvCxnSpPr>
            <a:cxnSpLocks/>
            <a:stCxn id="55" idx="2"/>
            <a:endCxn id="57" idx="0"/>
          </p:cNvCxnSpPr>
          <p:nvPr/>
        </p:nvCxnSpPr>
        <p:spPr>
          <a:xfrm rot="5400000">
            <a:off x="3267103" y="695246"/>
            <a:ext cx="532207" cy="2839589"/>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72">
            <a:extLst>
              <a:ext uri="{FF2B5EF4-FFF2-40B4-BE49-F238E27FC236}">
                <a16:creationId xmlns:a16="http://schemas.microsoft.com/office/drawing/2014/main" id="{C73358F2-6186-4441-B8C7-A10D1F8826B8}"/>
              </a:ext>
            </a:extLst>
          </p:cNvPr>
          <p:cNvCxnSpPr>
            <a:cxnSpLocks/>
            <a:endCxn id="58" idx="0"/>
          </p:cNvCxnSpPr>
          <p:nvPr/>
        </p:nvCxnSpPr>
        <p:spPr>
          <a:xfrm>
            <a:off x="3435077" y="2126031"/>
            <a:ext cx="2" cy="255113"/>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3776AA0-13D8-4F95-B2FE-DDE18C296EFF}"/>
              </a:ext>
            </a:extLst>
          </p:cNvPr>
          <p:cNvGrpSpPr/>
          <p:nvPr/>
        </p:nvGrpSpPr>
        <p:grpSpPr>
          <a:xfrm>
            <a:off x="1541049" y="2827370"/>
            <a:ext cx="1144721" cy="427626"/>
            <a:chOff x="415634" y="2827370"/>
            <a:chExt cx="1144721" cy="427626"/>
          </a:xfrm>
        </p:grpSpPr>
        <p:sp>
          <p:nvSpPr>
            <p:cNvPr id="123" name="사각형: 둥근 모서리 8">
              <a:extLst>
                <a:ext uri="{FF2B5EF4-FFF2-40B4-BE49-F238E27FC236}">
                  <a16:creationId xmlns:a16="http://schemas.microsoft.com/office/drawing/2014/main" id="{E9D037CD-A59E-4AED-BC7C-AF5410C77B0C}"/>
                </a:ext>
              </a:extLst>
            </p:cNvPr>
            <p:cNvSpPr/>
            <p:nvPr/>
          </p:nvSpPr>
          <p:spPr>
            <a:xfrm>
              <a:off x="415634" y="2827370"/>
              <a:ext cx="1144721" cy="427626"/>
            </a:xfrm>
            <a:prstGeom prst="roundRect">
              <a:avLst/>
            </a:prstGeom>
            <a:noFill/>
            <a:ln w="6350">
              <a:solidFill>
                <a:srgbClr val="0091DA"/>
              </a:solidFill>
            </a:ln>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ko-KR" sz="700" b="0" i="0" u="none" strike="noStrike" kern="1200" cap="none" spc="0" normalizeH="0" baseline="0" noProof="0" dirty="0">
                <a:ln>
                  <a:noFill/>
                </a:ln>
                <a:solidFill>
                  <a:srgbClr val="00338D"/>
                </a:solidFill>
                <a:effectLst/>
                <a:uLnTx/>
                <a:uFillTx/>
                <a:latin typeface="Arial"/>
                <a:ea typeface="+mn-ea"/>
                <a:cs typeface="+mn-cs"/>
              </a:endParaRPr>
            </a:p>
          </p:txBody>
        </p:sp>
        <p:sp>
          <p:nvSpPr>
            <p:cNvPr id="124" name="object 14">
              <a:extLst>
                <a:ext uri="{FF2B5EF4-FFF2-40B4-BE49-F238E27FC236}">
                  <a16:creationId xmlns:a16="http://schemas.microsoft.com/office/drawing/2014/main" id="{D79B6561-5521-4553-8D45-530697255791}"/>
                </a:ext>
              </a:extLst>
            </p:cNvPr>
            <p:cNvSpPr txBox="1"/>
            <p:nvPr/>
          </p:nvSpPr>
          <p:spPr>
            <a:xfrm>
              <a:off x="415634" y="2827370"/>
              <a:ext cx="1144721" cy="401348"/>
            </a:xfrm>
            <a:prstGeom prst="rect">
              <a:avLst/>
            </a:prstGeom>
            <a:noFill/>
          </p:spPr>
          <p:txBody>
            <a:bodyPr wrap="square" lIns="54610" tIns="54610" rIns="54610" bIns="54610" rtlCol="0">
              <a:noAutofit/>
            </a:bodyPr>
            <a:lstStyle>
              <a:defPPr>
                <a:defRPr lang="en-US"/>
              </a:defPPr>
              <a:lvl1pPr marL="72000" indent="-171450">
                <a:buFont typeface="Arial" panose="020B0604020202020204" pitchFamily="34" charset="0"/>
                <a:buChar char="•"/>
                <a:defRPr sz="700">
                  <a:solidFill>
                    <a:schemeClr val="tx2"/>
                  </a:solidFill>
                </a:defRPr>
              </a:lvl1pPr>
            </a:lstStyle>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매출액</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625</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영업이익</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85</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총자산</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516</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p:txBody>
        </p:sp>
      </p:grpSp>
      <p:grpSp>
        <p:nvGrpSpPr>
          <p:cNvPr id="127" name="Group 126">
            <a:extLst>
              <a:ext uri="{FF2B5EF4-FFF2-40B4-BE49-F238E27FC236}">
                <a16:creationId xmlns:a16="http://schemas.microsoft.com/office/drawing/2014/main" id="{75392480-3087-4F98-9AF6-1F246986E52E}"/>
              </a:ext>
            </a:extLst>
          </p:cNvPr>
          <p:cNvGrpSpPr/>
          <p:nvPr/>
        </p:nvGrpSpPr>
        <p:grpSpPr>
          <a:xfrm>
            <a:off x="2862716" y="2827370"/>
            <a:ext cx="1144721" cy="427626"/>
            <a:chOff x="415634" y="2827370"/>
            <a:chExt cx="1144721" cy="427626"/>
          </a:xfrm>
        </p:grpSpPr>
        <p:sp>
          <p:nvSpPr>
            <p:cNvPr id="131" name="사각형: 둥근 모서리 8">
              <a:extLst>
                <a:ext uri="{FF2B5EF4-FFF2-40B4-BE49-F238E27FC236}">
                  <a16:creationId xmlns:a16="http://schemas.microsoft.com/office/drawing/2014/main" id="{F4181461-E1AE-46AC-BEB0-B2FF51890BA0}"/>
                </a:ext>
              </a:extLst>
            </p:cNvPr>
            <p:cNvSpPr/>
            <p:nvPr/>
          </p:nvSpPr>
          <p:spPr>
            <a:xfrm>
              <a:off x="415634" y="2827370"/>
              <a:ext cx="1144721" cy="427626"/>
            </a:xfrm>
            <a:prstGeom prst="roundRect">
              <a:avLst/>
            </a:prstGeom>
            <a:noFill/>
            <a:ln w="6350">
              <a:solidFill>
                <a:srgbClr val="0091DA"/>
              </a:solidFill>
            </a:ln>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ko-KR" sz="700" b="0" i="0" u="none" strike="noStrike" kern="1200" cap="none" spc="0" normalizeH="0" baseline="0" noProof="0" dirty="0">
                <a:ln>
                  <a:noFill/>
                </a:ln>
                <a:solidFill>
                  <a:srgbClr val="00338D"/>
                </a:solidFill>
                <a:effectLst/>
                <a:uLnTx/>
                <a:uFillTx/>
                <a:latin typeface="Arial"/>
                <a:ea typeface="+mn-ea"/>
                <a:cs typeface="+mn-cs"/>
              </a:endParaRPr>
            </a:p>
          </p:txBody>
        </p:sp>
        <p:sp>
          <p:nvSpPr>
            <p:cNvPr id="132" name="object 14">
              <a:extLst>
                <a:ext uri="{FF2B5EF4-FFF2-40B4-BE49-F238E27FC236}">
                  <a16:creationId xmlns:a16="http://schemas.microsoft.com/office/drawing/2014/main" id="{0FD19DFE-62A1-4D71-8D53-CC87EA680286}"/>
                </a:ext>
              </a:extLst>
            </p:cNvPr>
            <p:cNvSpPr txBox="1"/>
            <p:nvPr/>
          </p:nvSpPr>
          <p:spPr>
            <a:xfrm>
              <a:off x="415634" y="2827370"/>
              <a:ext cx="1144721" cy="401348"/>
            </a:xfrm>
            <a:prstGeom prst="rect">
              <a:avLst/>
            </a:prstGeom>
            <a:noFill/>
          </p:spPr>
          <p:txBody>
            <a:bodyPr wrap="square" lIns="54610" tIns="54610" rIns="54610" bIns="54610" rtlCol="0">
              <a:noAutofit/>
            </a:bodyPr>
            <a:lstStyle>
              <a:defPPr>
                <a:defRPr lang="en-US"/>
              </a:defPPr>
              <a:lvl1pPr marL="72000" indent="-171450">
                <a:buFont typeface="Arial" panose="020B0604020202020204" pitchFamily="34" charset="0"/>
                <a:buChar char="•"/>
                <a:defRPr sz="700">
                  <a:solidFill>
                    <a:schemeClr val="tx2"/>
                  </a:solidFill>
                </a:defRPr>
              </a:lvl1pPr>
            </a:lstStyle>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매출액</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466</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영업이익</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44</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총자산</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397</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p:txBody>
        </p:sp>
      </p:grpSp>
      <p:grpSp>
        <p:nvGrpSpPr>
          <p:cNvPr id="133" name="Group 132">
            <a:extLst>
              <a:ext uri="{FF2B5EF4-FFF2-40B4-BE49-F238E27FC236}">
                <a16:creationId xmlns:a16="http://schemas.microsoft.com/office/drawing/2014/main" id="{66AB1EC6-6585-48B7-A3C7-29EE3BA23B26}"/>
              </a:ext>
            </a:extLst>
          </p:cNvPr>
          <p:cNvGrpSpPr/>
          <p:nvPr/>
        </p:nvGrpSpPr>
        <p:grpSpPr>
          <a:xfrm>
            <a:off x="5942847" y="2827370"/>
            <a:ext cx="1144721" cy="427626"/>
            <a:chOff x="415634" y="2827370"/>
            <a:chExt cx="1144721" cy="427626"/>
          </a:xfrm>
        </p:grpSpPr>
        <p:sp>
          <p:nvSpPr>
            <p:cNvPr id="134" name="사각형: 둥근 모서리 8">
              <a:extLst>
                <a:ext uri="{FF2B5EF4-FFF2-40B4-BE49-F238E27FC236}">
                  <a16:creationId xmlns:a16="http://schemas.microsoft.com/office/drawing/2014/main" id="{26F5AEAD-FFBC-4F7B-89B5-049CEF19105D}"/>
                </a:ext>
              </a:extLst>
            </p:cNvPr>
            <p:cNvSpPr/>
            <p:nvPr/>
          </p:nvSpPr>
          <p:spPr>
            <a:xfrm>
              <a:off x="415634" y="2827370"/>
              <a:ext cx="1144721" cy="427626"/>
            </a:xfrm>
            <a:prstGeom prst="roundRect">
              <a:avLst/>
            </a:prstGeom>
            <a:noFill/>
            <a:ln w="6350">
              <a:solidFill>
                <a:srgbClr val="0091DA"/>
              </a:solidFill>
            </a:ln>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ko-KR" sz="700" b="0" i="0" u="none" strike="noStrike" kern="1200" cap="none" spc="0" normalizeH="0" baseline="0" noProof="0" dirty="0">
                <a:ln>
                  <a:noFill/>
                </a:ln>
                <a:solidFill>
                  <a:srgbClr val="00338D"/>
                </a:solidFill>
                <a:effectLst/>
                <a:uLnTx/>
                <a:uFillTx/>
                <a:latin typeface="Arial"/>
                <a:ea typeface="+mn-ea"/>
                <a:cs typeface="+mn-cs"/>
              </a:endParaRPr>
            </a:p>
          </p:txBody>
        </p:sp>
        <p:sp>
          <p:nvSpPr>
            <p:cNvPr id="135" name="object 14">
              <a:extLst>
                <a:ext uri="{FF2B5EF4-FFF2-40B4-BE49-F238E27FC236}">
                  <a16:creationId xmlns:a16="http://schemas.microsoft.com/office/drawing/2014/main" id="{AE53D6D2-4726-41F3-B72A-1CDB8633AC1B}"/>
                </a:ext>
              </a:extLst>
            </p:cNvPr>
            <p:cNvSpPr txBox="1"/>
            <p:nvPr/>
          </p:nvSpPr>
          <p:spPr>
            <a:xfrm>
              <a:off x="415634" y="2827370"/>
              <a:ext cx="1144721" cy="401348"/>
            </a:xfrm>
            <a:prstGeom prst="rect">
              <a:avLst/>
            </a:prstGeom>
            <a:noFill/>
          </p:spPr>
          <p:txBody>
            <a:bodyPr wrap="square" lIns="54610" tIns="54610" rIns="54610" bIns="54610" rtlCol="0">
              <a:noAutofit/>
            </a:bodyPr>
            <a:lstStyle>
              <a:defPPr>
                <a:defRPr lang="en-US"/>
              </a:defPPr>
              <a:lvl1pPr marL="72000" indent="-171450">
                <a:buFont typeface="Arial" panose="020B0604020202020204" pitchFamily="34" charset="0"/>
                <a:buChar char="•"/>
                <a:defRPr sz="700">
                  <a:solidFill>
                    <a:schemeClr val="tx2"/>
                  </a:solidFill>
                </a:defRPr>
              </a:lvl1pPr>
            </a:lstStyle>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매출액</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177</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영업이익</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10</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총자산</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132</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6CB0D21F-A481-41C8-A594-007B2D4EAAC7}"/>
              </a:ext>
            </a:extLst>
          </p:cNvPr>
          <p:cNvGrpSpPr/>
          <p:nvPr/>
        </p:nvGrpSpPr>
        <p:grpSpPr>
          <a:xfrm>
            <a:off x="4380640" y="2827370"/>
            <a:ext cx="1144721" cy="427626"/>
            <a:chOff x="415634" y="2827370"/>
            <a:chExt cx="1144721" cy="427626"/>
          </a:xfrm>
        </p:grpSpPr>
        <p:sp>
          <p:nvSpPr>
            <p:cNvPr id="138" name="사각형: 둥근 모서리 8">
              <a:extLst>
                <a:ext uri="{FF2B5EF4-FFF2-40B4-BE49-F238E27FC236}">
                  <a16:creationId xmlns:a16="http://schemas.microsoft.com/office/drawing/2014/main" id="{34FE1AEB-41A2-400F-A394-90EA6D127CBD}"/>
                </a:ext>
              </a:extLst>
            </p:cNvPr>
            <p:cNvSpPr/>
            <p:nvPr/>
          </p:nvSpPr>
          <p:spPr>
            <a:xfrm>
              <a:off x="415634" y="2827370"/>
              <a:ext cx="1144721" cy="427626"/>
            </a:xfrm>
            <a:prstGeom prst="roundRect">
              <a:avLst/>
            </a:prstGeom>
            <a:noFill/>
            <a:ln w="6350">
              <a:solidFill>
                <a:srgbClr val="0091DA"/>
              </a:solidFill>
            </a:ln>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ko-KR" sz="700" b="0" i="0" u="none" strike="noStrike" kern="1200" cap="none" spc="0" normalizeH="0" baseline="0" noProof="0" dirty="0">
                <a:ln>
                  <a:noFill/>
                </a:ln>
                <a:solidFill>
                  <a:srgbClr val="00338D"/>
                </a:solidFill>
                <a:effectLst/>
                <a:uLnTx/>
                <a:uFillTx/>
                <a:latin typeface="Arial"/>
                <a:ea typeface="+mn-ea"/>
                <a:cs typeface="+mn-cs"/>
              </a:endParaRPr>
            </a:p>
          </p:txBody>
        </p:sp>
        <p:sp>
          <p:nvSpPr>
            <p:cNvPr id="139" name="object 14">
              <a:extLst>
                <a:ext uri="{FF2B5EF4-FFF2-40B4-BE49-F238E27FC236}">
                  <a16:creationId xmlns:a16="http://schemas.microsoft.com/office/drawing/2014/main" id="{083F754D-D2BD-44C3-B314-27274A4577AC}"/>
                </a:ext>
              </a:extLst>
            </p:cNvPr>
            <p:cNvSpPr txBox="1"/>
            <p:nvPr/>
          </p:nvSpPr>
          <p:spPr>
            <a:xfrm>
              <a:off x="415634" y="2827370"/>
              <a:ext cx="1144721" cy="401348"/>
            </a:xfrm>
            <a:prstGeom prst="rect">
              <a:avLst/>
            </a:prstGeom>
            <a:noFill/>
          </p:spPr>
          <p:txBody>
            <a:bodyPr wrap="square" lIns="54610" tIns="54610" rIns="54610" bIns="54610" rtlCol="0">
              <a:noAutofit/>
            </a:bodyPr>
            <a:lstStyle>
              <a:defPPr>
                <a:defRPr lang="en-US"/>
              </a:defPPr>
              <a:lvl1pPr marL="72000" indent="-171450">
                <a:buFont typeface="Arial" panose="020B0604020202020204" pitchFamily="34" charset="0"/>
                <a:buChar char="•"/>
                <a:defRPr sz="700">
                  <a:solidFill>
                    <a:schemeClr val="tx2"/>
                  </a:solidFill>
                </a:defRPr>
              </a:lvl1pPr>
            </a:lstStyle>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매출액</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596</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영업이익</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29</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a:p>
              <a:pPr marL="72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700" b="0" i="0" u="none" strike="noStrike" kern="1200" cap="none" spc="0" normalizeH="0" baseline="0" noProof="0" dirty="0">
                  <a:ln>
                    <a:noFill/>
                  </a:ln>
                  <a:solidFill>
                    <a:srgbClr val="00338D"/>
                  </a:solidFill>
                  <a:effectLst/>
                  <a:uLnTx/>
                  <a:uFillTx/>
                  <a:latin typeface="Arial"/>
                  <a:ea typeface="+mn-ea"/>
                  <a:cs typeface="+mn-cs"/>
                </a:rPr>
                <a:t>총자산</a:t>
              </a:r>
              <a:r>
                <a:rPr kumimoji="0" sz="700" b="0" i="0" u="none" strike="noStrike" kern="1200" cap="none" spc="0" normalizeH="0" baseline="0" noProof="0" dirty="0">
                  <a:ln>
                    <a:noFill/>
                  </a:ln>
                  <a:solidFill>
                    <a:srgbClr val="00338D"/>
                  </a:solidFill>
                  <a:effectLst/>
                  <a:uLnTx/>
                  <a:uFillTx/>
                  <a:latin typeface="Arial"/>
                  <a:ea typeface="+mn-ea"/>
                  <a:cs typeface="+mn-cs"/>
                </a:rPr>
                <a:t>:</a:t>
              </a:r>
              <a:r>
                <a:rPr kumimoji="0" lang="en-US" altLang="ko-KR" sz="700" b="0" i="0" u="none" strike="noStrike" kern="1200" cap="none" spc="0" normalizeH="0" baseline="0" noProof="0" dirty="0">
                  <a:ln>
                    <a:noFill/>
                  </a:ln>
                  <a:solidFill>
                    <a:srgbClr val="00338D"/>
                  </a:solidFill>
                  <a:effectLst/>
                  <a:uLnTx/>
                  <a:uFillTx/>
                  <a:latin typeface="Arial"/>
                  <a:ea typeface="+mn-ea"/>
                  <a:cs typeface="+mn-cs"/>
                </a:rPr>
                <a:t> 670</a:t>
              </a:r>
              <a:r>
                <a:rPr kumimoji="0" lang="ko-KR" altLang="en-US" sz="700" b="0" i="0" u="none" strike="noStrike" kern="1200" cap="none" spc="0" normalizeH="0" baseline="0" noProof="0" dirty="0" err="1">
                  <a:ln>
                    <a:noFill/>
                  </a:ln>
                  <a:solidFill>
                    <a:srgbClr val="00338D"/>
                  </a:solidFill>
                  <a:effectLst/>
                  <a:uLnTx/>
                  <a:uFillTx/>
                  <a:latin typeface="Arial"/>
                  <a:ea typeface="+mn-ea"/>
                  <a:cs typeface="+mn-cs"/>
                </a:rPr>
                <a:t>십억원</a:t>
              </a:r>
              <a:endParaRPr kumimoji="0" sz="700" b="0" i="0" u="none" strike="noStrike" kern="1200" cap="none" spc="0" normalizeH="0" baseline="0" noProof="0" dirty="0">
                <a:ln>
                  <a:noFill/>
                </a:ln>
                <a:solidFill>
                  <a:srgbClr val="00338D"/>
                </a:solidFill>
                <a:effectLst/>
                <a:uLnTx/>
                <a:uFillTx/>
                <a:latin typeface="Arial"/>
                <a:ea typeface="+mn-ea"/>
                <a:cs typeface="+mn-cs"/>
              </a:endParaRPr>
            </a:p>
          </p:txBody>
        </p:sp>
      </p:grpSp>
      <p:cxnSp>
        <p:nvCxnSpPr>
          <p:cNvPr id="61" name="직선 화살표 연결선 172">
            <a:extLst>
              <a:ext uri="{FF2B5EF4-FFF2-40B4-BE49-F238E27FC236}">
                <a16:creationId xmlns:a16="http://schemas.microsoft.com/office/drawing/2014/main" id="{FB9AF1DF-2E83-4071-9F04-B1D9BBA2341E}"/>
              </a:ext>
            </a:extLst>
          </p:cNvPr>
          <p:cNvCxnSpPr>
            <a:cxnSpLocks/>
            <a:endCxn id="78" idx="0"/>
          </p:cNvCxnSpPr>
          <p:nvPr/>
        </p:nvCxnSpPr>
        <p:spPr>
          <a:xfrm>
            <a:off x="3058970" y="3598069"/>
            <a:ext cx="0" cy="347094"/>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연결선: 꺾임 156">
            <a:extLst>
              <a:ext uri="{FF2B5EF4-FFF2-40B4-BE49-F238E27FC236}">
                <a16:creationId xmlns:a16="http://schemas.microsoft.com/office/drawing/2014/main" id="{881CE184-9560-402A-8AF8-6A119B559C6D}"/>
              </a:ext>
            </a:extLst>
          </p:cNvPr>
          <p:cNvCxnSpPr>
            <a:cxnSpLocks/>
            <a:stCxn id="138" idx="2"/>
            <a:endCxn id="88" idx="0"/>
          </p:cNvCxnSpPr>
          <p:nvPr/>
        </p:nvCxnSpPr>
        <p:spPr>
          <a:xfrm rot="16200000" flipH="1">
            <a:off x="6304239" y="1903757"/>
            <a:ext cx="690166" cy="3392643"/>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156">
            <a:extLst>
              <a:ext uri="{FF2B5EF4-FFF2-40B4-BE49-F238E27FC236}">
                <a16:creationId xmlns:a16="http://schemas.microsoft.com/office/drawing/2014/main" id="{7A2D1267-6054-4DE1-AF9C-2CA80593ECCA}"/>
              </a:ext>
            </a:extLst>
          </p:cNvPr>
          <p:cNvCxnSpPr>
            <a:cxnSpLocks/>
            <a:stCxn id="138" idx="2"/>
            <a:endCxn id="73" idx="0"/>
          </p:cNvCxnSpPr>
          <p:nvPr/>
        </p:nvCxnSpPr>
        <p:spPr>
          <a:xfrm rot="5400000">
            <a:off x="3000069" y="1992230"/>
            <a:ext cx="690167" cy="3215699"/>
          </a:xfrm>
          <a:prstGeom prst="bentConnector3">
            <a:avLst>
              <a:gd name="adj1" fmla="val 50000"/>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172">
            <a:extLst>
              <a:ext uri="{FF2B5EF4-FFF2-40B4-BE49-F238E27FC236}">
                <a16:creationId xmlns:a16="http://schemas.microsoft.com/office/drawing/2014/main" id="{5743C7B9-3F19-48EA-A4B2-2572AA36A6EC}"/>
              </a:ext>
            </a:extLst>
          </p:cNvPr>
          <p:cNvCxnSpPr>
            <a:cxnSpLocks/>
            <a:endCxn id="77" idx="0"/>
          </p:cNvCxnSpPr>
          <p:nvPr/>
        </p:nvCxnSpPr>
        <p:spPr>
          <a:xfrm flipH="1">
            <a:off x="4380639" y="3598069"/>
            <a:ext cx="1" cy="347094"/>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172">
            <a:extLst>
              <a:ext uri="{FF2B5EF4-FFF2-40B4-BE49-F238E27FC236}">
                <a16:creationId xmlns:a16="http://schemas.microsoft.com/office/drawing/2014/main" id="{467FF825-B31E-428A-91E5-46F1A062B5F5}"/>
              </a:ext>
            </a:extLst>
          </p:cNvPr>
          <p:cNvCxnSpPr>
            <a:cxnSpLocks/>
            <a:endCxn id="79" idx="0"/>
          </p:cNvCxnSpPr>
          <p:nvPr/>
        </p:nvCxnSpPr>
        <p:spPr>
          <a:xfrm flipH="1">
            <a:off x="5702306" y="3598069"/>
            <a:ext cx="1" cy="347094"/>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172">
            <a:extLst>
              <a:ext uri="{FF2B5EF4-FFF2-40B4-BE49-F238E27FC236}">
                <a16:creationId xmlns:a16="http://schemas.microsoft.com/office/drawing/2014/main" id="{BAE3D8D0-B5EE-45D4-9C47-A49D3087FE13}"/>
              </a:ext>
            </a:extLst>
          </p:cNvPr>
          <p:cNvCxnSpPr>
            <a:cxnSpLocks/>
            <a:endCxn id="80" idx="0"/>
          </p:cNvCxnSpPr>
          <p:nvPr/>
        </p:nvCxnSpPr>
        <p:spPr>
          <a:xfrm>
            <a:off x="7023974" y="3598069"/>
            <a:ext cx="0" cy="347094"/>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36">
            <a:extLst>
              <a:ext uri="{FF2B5EF4-FFF2-40B4-BE49-F238E27FC236}">
                <a16:creationId xmlns:a16="http://schemas.microsoft.com/office/drawing/2014/main" id="{AB4A66E7-47A9-435E-9C15-B16C164F113B}"/>
              </a:ext>
            </a:extLst>
          </p:cNvPr>
          <p:cNvSpPr/>
          <p:nvPr/>
        </p:nvSpPr>
        <p:spPr>
          <a:xfrm>
            <a:off x="2801755" y="2152867"/>
            <a:ext cx="1292704" cy="1276133"/>
          </a:xfrm>
          <a:prstGeom prst="roundRect">
            <a:avLst/>
          </a:prstGeom>
          <a:solidFill>
            <a:schemeClr val="tx1">
              <a:lumMod val="95000"/>
              <a:lumOff val="5000"/>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49" name="사각형: 둥근 모서리 8">
            <a:extLst>
              <a:ext uri="{FF2B5EF4-FFF2-40B4-BE49-F238E27FC236}">
                <a16:creationId xmlns:a16="http://schemas.microsoft.com/office/drawing/2014/main" id="{A4170180-5962-4758-BE85-78987A52FF6C}"/>
              </a:ext>
            </a:extLst>
          </p:cNvPr>
          <p:cNvSpPr/>
          <p:nvPr/>
        </p:nvSpPr>
        <p:spPr>
          <a:xfrm>
            <a:off x="2862716" y="1924469"/>
            <a:ext cx="1010533" cy="201561"/>
          </a:xfrm>
          <a:prstGeom prst="roundRect">
            <a:avLst/>
          </a:prstGeom>
          <a:no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1" i="1"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2020</a:t>
            </a:r>
            <a:r>
              <a:rPr kumimoji="0" lang="ko-KR" altLang="en-US" sz="800" b="1" i="1"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년 중 매각완료</a:t>
            </a:r>
          </a:p>
        </p:txBody>
      </p:sp>
    </p:spTree>
    <p:extLst>
      <p:ext uri="{BB962C8B-B14F-4D97-AF65-F5344CB8AC3E}">
        <p14:creationId xmlns:p14="http://schemas.microsoft.com/office/powerpoint/2010/main" val="771780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000" b="1" i="0" u="none" strike="noStrike" kern="1200" cap="none" spc="0" normalizeH="0" baseline="0" noProof="0" dirty="0">
                <a:ln>
                  <a:noFill/>
                </a:ln>
                <a:solidFill>
                  <a:srgbClr val="00338D"/>
                </a:solidFill>
                <a:effectLst/>
                <a:uLnTx/>
                <a:uFillTx/>
                <a:latin typeface="KPMG Extralight"/>
                <a:ea typeface="+mj-ea"/>
                <a:cs typeface="KPMG Extralight"/>
              </a:rPr>
              <a:t>Income Statement Overview </a:t>
            </a:r>
          </a:p>
        </p:txBody>
      </p:sp>
      <p:sp>
        <p:nvSpPr>
          <p:cNvPr id="6" name="텍스트 개체 틀 1"/>
          <p:cNvSpPr>
            <a:spLocks noGrp="1"/>
          </p:cNvSpPr>
          <p:nvPr>
            <p:ph type="body" sz="quarter" idx="14"/>
          </p:nvPr>
        </p:nvSpPr>
        <p:spPr>
          <a:xfrm>
            <a:off x="3962400" y="804415"/>
            <a:ext cx="5425440" cy="5300293"/>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매출액 및 매출총이익</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en-US" altLang="ko-KR" sz="850" b="0" dirty="0">
                <a:solidFill>
                  <a:schemeClr val="tx1"/>
                </a:solidFill>
                <a:ea typeface="맑은 고딕" panose="020B0503020000020004" pitchFamily="50" charset="-127"/>
              </a:rPr>
              <a:t>Falcon</a:t>
            </a:r>
            <a:r>
              <a:rPr lang="ko-KR" altLang="en-US" sz="850" b="0" dirty="0">
                <a:solidFill>
                  <a:schemeClr val="tx1"/>
                </a:solidFill>
                <a:ea typeface="맑은 고딕" panose="020B0503020000020004" pitchFamily="50" charset="-127"/>
              </a:rPr>
              <a:t>의 매출은 제품매출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상품매출 및 기타매출로 이루어져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제품매출의 경우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매출로 내수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신흥국에 대한 직수출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중국</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내수</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매출에 해당함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상품매출은 해외법인을 통해 판매하는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매출 및 </a:t>
            </a:r>
            <a:r>
              <a:rPr lang="ko-KR" altLang="en-US" sz="850" b="0" dirty="0" err="1">
                <a:solidFill>
                  <a:schemeClr val="tx1"/>
                </a:solidFill>
                <a:ea typeface="맑은 고딕" panose="020B0503020000020004" pitchFamily="50" charset="-127"/>
              </a:rPr>
              <a:t>중계산</a:t>
            </a:r>
            <a:r>
              <a:rPr lang="ko-KR" altLang="en-US" sz="850" b="0" dirty="0">
                <a:solidFill>
                  <a:schemeClr val="tx1"/>
                </a:solidFill>
                <a:ea typeface="맑은 고딕" panose="020B0503020000020004" pitchFamily="50" charset="-127"/>
              </a:rPr>
              <a:t> 차량</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부품매출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등으로 이루어져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기타매출은 국내 및 해외의 </a:t>
            </a:r>
            <a:r>
              <a:rPr lang="en-US" altLang="ko-KR" sz="850" b="0" dirty="0" err="1">
                <a:solidFill>
                  <a:schemeClr val="tx1"/>
                </a:solidFill>
                <a:ea typeface="맑은 고딕" panose="020B0503020000020004" pitchFamily="50" charset="-127"/>
              </a:rPr>
              <a:t>Rushlift</a:t>
            </a:r>
            <a:r>
              <a:rPr lang="ko-KR" altLang="en-US" sz="850" b="0" dirty="0">
                <a:solidFill>
                  <a:schemeClr val="tx1"/>
                </a:solidFill>
                <a:ea typeface="맑은 고딕" panose="020B0503020000020004" pitchFamily="50" charset="-127"/>
              </a:rPr>
              <a:t>와 </a:t>
            </a:r>
            <a:r>
              <a:rPr lang="en-US" altLang="ko-KR" sz="850" b="0" dirty="0">
                <a:solidFill>
                  <a:schemeClr val="tx1"/>
                </a:solidFill>
                <a:ea typeface="맑은 고딕" panose="020B0503020000020004" pitchFamily="50" charset="-127"/>
              </a:rPr>
              <a:t>DMHS</a:t>
            </a:r>
            <a:r>
              <a:rPr lang="ko-KR" altLang="en-US" sz="850" b="0" dirty="0">
                <a:solidFill>
                  <a:schemeClr val="tx1"/>
                </a:solidFill>
                <a:ea typeface="맑은 고딕" panose="020B0503020000020004" pitchFamily="50" charset="-127"/>
              </a:rPr>
              <a:t>의 </a:t>
            </a:r>
            <a:r>
              <a:rPr lang="ko-KR" altLang="en-US" sz="850" b="0" dirty="0" err="1">
                <a:solidFill>
                  <a:schemeClr val="tx1"/>
                </a:solidFill>
                <a:ea typeface="맑은 고딕" panose="020B0503020000020004" pitchFamily="50" charset="-127"/>
              </a:rPr>
              <a:t>렌탈매출</a:t>
            </a:r>
            <a:r>
              <a:rPr lang="ko-KR" altLang="en-US" sz="850" b="0" dirty="0">
                <a:solidFill>
                  <a:schemeClr val="tx1"/>
                </a:solidFill>
                <a:ea typeface="맑은 고딕" panose="020B0503020000020004" pitchFamily="50" charset="-127"/>
              </a:rPr>
              <a:t> 등 기타매출부분과 </a:t>
            </a:r>
            <a:r>
              <a:rPr lang="en-US" altLang="ko-KR" sz="850" b="0" dirty="0">
                <a:solidFill>
                  <a:schemeClr val="tx1"/>
                </a:solidFill>
                <a:ea typeface="맑은 고딕" panose="020B0503020000020004" pitchFamily="50" charset="-127"/>
              </a:rPr>
              <a:t>end-user</a:t>
            </a:r>
            <a:r>
              <a:rPr lang="ko-KR" altLang="en-US" sz="850" b="0" dirty="0">
                <a:solidFill>
                  <a:schemeClr val="tx1"/>
                </a:solidFill>
                <a:ea typeface="맑은 고딕" panose="020B0503020000020004" pitchFamily="50" charset="-127"/>
              </a:rPr>
              <a:t>인 딜러에게 지급하는 판매수수료에 해당하는 매출 차감항목으로 구성되어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제품매출의 경우 내수 엔진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판매량의 감소 및 </a:t>
            </a:r>
            <a:r>
              <a:rPr lang="en-US" altLang="ko-KR" sz="850" b="0" dirty="0">
                <a:solidFill>
                  <a:schemeClr val="tx1"/>
                </a:solidFill>
                <a:ea typeface="맑은 고딕" panose="020B0503020000020004" pitchFamily="50" charset="-127"/>
              </a:rPr>
              <a:t>Covid-19 </a:t>
            </a:r>
            <a:r>
              <a:rPr lang="ko-KR" altLang="en-US" sz="850" b="0" dirty="0">
                <a:solidFill>
                  <a:schemeClr val="tx1"/>
                </a:solidFill>
                <a:ea typeface="맑은 고딕" panose="020B0503020000020004" pitchFamily="50" charset="-127"/>
              </a:rPr>
              <a:t>효과로 인해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이후 하락하는 추세에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상품매출의 경우 해외 지역의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판매량 증가와 부품매출 증가로 인해 증가하는 추세에 있으며 기타매출의 경우 </a:t>
            </a:r>
            <a:r>
              <a:rPr lang="ko-KR" altLang="en-US" sz="850" b="0" dirty="0" err="1">
                <a:solidFill>
                  <a:schemeClr val="tx1"/>
                </a:solidFill>
                <a:ea typeface="맑은 고딕" panose="020B0503020000020004" pitchFamily="50" charset="-127"/>
              </a:rPr>
              <a:t>렌탈</a:t>
            </a:r>
            <a:r>
              <a:rPr lang="ko-KR" altLang="en-US" sz="850" b="0" dirty="0">
                <a:solidFill>
                  <a:schemeClr val="tx1"/>
                </a:solidFill>
                <a:ea typeface="맑은 고딕" panose="020B0503020000020004" pitchFamily="50" charset="-127"/>
              </a:rPr>
              <a:t> 매출 증가하고 있으며</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매출 차감되는 판매수수료 또한 증가하고 있음</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매출</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내수</a:t>
            </a:r>
            <a:r>
              <a:rPr lang="en-US" altLang="ko-KR" sz="850" b="0" dirty="0">
                <a:solidFill>
                  <a:schemeClr val="tx1"/>
                </a:solidFill>
                <a:ea typeface="맑은 고딕" panose="020B0503020000020004" pitchFamily="50" charset="-127"/>
              </a:rPr>
              <a:t>) : </a:t>
            </a:r>
            <a:r>
              <a:rPr lang="ko-KR" altLang="en-US" sz="850" b="0" dirty="0">
                <a:solidFill>
                  <a:schemeClr val="tx1"/>
                </a:solidFill>
                <a:ea typeface="맑은 고딕" panose="020B0503020000020004" pitchFamily="50" charset="-127"/>
              </a:rPr>
              <a:t>회사는 내수 대부분의 매출을 딜러를 통해 판매하고 있으며 이에 대한 대가로 판매수수료를 딜러에게 지급함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딜러가 </a:t>
            </a:r>
            <a:r>
              <a:rPr lang="ko-KR" altLang="en-US" sz="850" b="0" dirty="0" err="1">
                <a:solidFill>
                  <a:schemeClr val="tx1"/>
                </a:solidFill>
                <a:ea typeface="맑은 고딕" panose="020B0503020000020004" pitchFamily="50" charset="-127"/>
              </a:rPr>
              <a:t>렌탈</a:t>
            </a:r>
            <a:r>
              <a:rPr lang="ko-KR" altLang="en-US" sz="850" b="0" dirty="0">
                <a:solidFill>
                  <a:schemeClr val="tx1"/>
                </a:solidFill>
                <a:ea typeface="맑은 고딕" panose="020B0503020000020004" pitchFamily="50" charset="-127"/>
              </a:rPr>
              <a:t> 사업 영위 등으로 </a:t>
            </a:r>
            <a:r>
              <a:rPr lang="en-US" altLang="ko-KR" sz="850" b="0" dirty="0">
                <a:solidFill>
                  <a:schemeClr val="tx1"/>
                </a:solidFill>
                <a:ea typeface="맑은 고딕" panose="020B0503020000020004" pitchFamily="50" charset="-127"/>
              </a:rPr>
              <a:t>end-user</a:t>
            </a:r>
            <a:r>
              <a:rPr lang="ko-KR" altLang="en-US" sz="850" b="0" dirty="0">
                <a:solidFill>
                  <a:schemeClr val="tx1"/>
                </a:solidFill>
                <a:ea typeface="맑은 고딕" panose="020B0503020000020004" pitchFamily="50" charset="-127"/>
              </a:rPr>
              <a:t>인 경우 해당 판매수수료는 </a:t>
            </a:r>
            <a:r>
              <a:rPr lang="ko-KR" altLang="en-US" sz="850" b="0" dirty="0" err="1">
                <a:solidFill>
                  <a:schemeClr val="tx1"/>
                </a:solidFill>
                <a:ea typeface="맑은 고딕" panose="020B0503020000020004" pitchFamily="50" charset="-127"/>
              </a:rPr>
              <a:t>매출차감으로</a:t>
            </a:r>
            <a:r>
              <a:rPr lang="ko-KR" altLang="en-US" sz="850" b="0" dirty="0">
                <a:solidFill>
                  <a:schemeClr val="tx1"/>
                </a:solidFill>
                <a:ea typeface="맑은 고딕" panose="020B0503020000020004" pitchFamily="50" charset="-127"/>
              </a:rPr>
              <a:t> 인식하고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딜러가 </a:t>
            </a:r>
            <a:r>
              <a:rPr lang="en-US" altLang="ko-KR" sz="850" b="0" dirty="0">
                <a:solidFill>
                  <a:schemeClr val="tx1"/>
                </a:solidFill>
                <a:ea typeface="맑은 고딕" panose="020B0503020000020004" pitchFamily="50" charset="-127"/>
              </a:rPr>
              <a:t>end-user</a:t>
            </a:r>
            <a:r>
              <a:rPr lang="ko-KR" altLang="en-US" sz="850" b="0" dirty="0">
                <a:solidFill>
                  <a:schemeClr val="tx1"/>
                </a:solidFill>
                <a:ea typeface="맑은 고딕" panose="020B0503020000020004" pitchFamily="50" charset="-127"/>
              </a:rPr>
              <a:t>에게 다시 판매하는 경우에는 손익계산서상 판매수수료 계정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판관비</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으로 인식하고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매출</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수출</a:t>
            </a:r>
            <a:r>
              <a:rPr lang="en-US" altLang="ko-KR" sz="850" b="0" dirty="0">
                <a:solidFill>
                  <a:schemeClr val="tx1"/>
                </a:solidFill>
                <a:ea typeface="맑은 고딕" panose="020B0503020000020004" pitchFamily="50" charset="-127"/>
              </a:rPr>
              <a:t>) : </a:t>
            </a:r>
            <a:r>
              <a:rPr lang="ko-KR" altLang="en-US" sz="850" b="0" dirty="0">
                <a:solidFill>
                  <a:schemeClr val="tx1"/>
                </a:solidFill>
                <a:ea typeface="맑은 고딕" panose="020B0503020000020004" pitchFamily="50" charset="-127"/>
              </a:rPr>
              <a:t>수출의 경우 </a:t>
            </a:r>
            <a:r>
              <a:rPr lang="en-US" altLang="ko-KR" sz="850" b="0" dirty="0">
                <a:solidFill>
                  <a:schemeClr val="tx1"/>
                </a:solidFill>
                <a:ea typeface="맑은 고딕" panose="020B0503020000020004" pitchFamily="50" charset="-127"/>
              </a:rPr>
              <a:t>DIVAC(</a:t>
            </a:r>
            <a:r>
              <a:rPr lang="ko-KR" altLang="en-US" sz="850" b="0" dirty="0">
                <a:solidFill>
                  <a:schemeClr val="tx1"/>
                </a:solidFill>
                <a:ea typeface="맑은 고딕" panose="020B0503020000020004" pitchFamily="50" charset="-127"/>
              </a:rPr>
              <a:t>북미</a:t>
            </a:r>
            <a:r>
              <a:rPr lang="en-US" altLang="ko-KR" sz="850" b="0" dirty="0">
                <a:solidFill>
                  <a:schemeClr val="tx1"/>
                </a:solidFill>
                <a:ea typeface="맑은 고딕" panose="020B0503020000020004" pitchFamily="50" charset="-127"/>
              </a:rPr>
              <a:t>), DIVEU(</a:t>
            </a:r>
            <a:r>
              <a:rPr lang="ko-KR" altLang="en-US" sz="850" b="0" dirty="0">
                <a:solidFill>
                  <a:schemeClr val="tx1"/>
                </a:solidFill>
                <a:ea typeface="맑은 고딕" panose="020B0503020000020004" pitchFamily="50" charset="-127"/>
              </a:rPr>
              <a:t>유럽</a:t>
            </a:r>
            <a:r>
              <a:rPr lang="en-US" altLang="ko-KR" sz="850" b="0" dirty="0">
                <a:solidFill>
                  <a:schemeClr val="tx1"/>
                </a:solidFill>
                <a:ea typeface="맑은 고딕" panose="020B0503020000020004" pitchFamily="50" charset="-127"/>
              </a:rPr>
              <a:t>), DIVUK(</a:t>
            </a:r>
            <a:r>
              <a:rPr lang="ko-KR" altLang="en-US" sz="850" b="0" dirty="0">
                <a:solidFill>
                  <a:schemeClr val="tx1"/>
                </a:solidFill>
                <a:ea typeface="맑은 고딕" panose="020B0503020000020004" pitchFamily="50" charset="-127"/>
              </a:rPr>
              <a:t>영국</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등 해외 판매법인이 있는 지역의 경우 판매법인을 거쳐 딜러를 통해 판매하며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해외법인이 없는 신흥국 지역의 경우 딜러를 통해 직수출 하고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수출 딜러에게는 내수와 달리 </a:t>
            </a:r>
            <a:r>
              <a:rPr lang="en-US" altLang="ko-KR" sz="850" b="0" dirty="0">
                <a:solidFill>
                  <a:schemeClr val="tx1"/>
                </a:solidFill>
                <a:ea typeface="맑은 고딕" panose="020B0503020000020004" pitchFamily="50" charset="-127"/>
              </a:rPr>
              <a:t>Wholesale </a:t>
            </a:r>
            <a:r>
              <a:rPr lang="ko-KR" altLang="en-US" sz="850" b="0" dirty="0">
                <a:solidFill>
                  <a:schemeClr val="tx1"/>
                </a:solidFill>
                <a:ea typeface="맑은 고딕" panose="020B0503020000020004" pitchFamily="50" charset="-127"/>
              </a:rPr>
              <a:t>방식으로 판매하고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부품매출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자체 생산하지 않고 모두 상품 매입을 통해 공급하고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기타매출 </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렌탈매출의</a:t>
            </a:r>
            <a:r>
              <a:rPr lang="ko-KR" altLang="en-US" sz="850" b="0" dirty="0">
                <a:solidFill>
                  <a:schemeClr val="tx1"/>
                </a:solidFill>
                <a:ea typeface="맑은 고딕" panose="020B0503020000020004" pitchFamily="50" charset="-127"/>
              </a:rPr>
              <a:t> 경우 대부분 고객이 주문한 </a:t>
            </a:r>
            <a:r>
              <a:rPr lang="ko-KR" altLang="en-US" sz="850" b="0" dirty="0" err="1">
                <a:solidFill>
                  <a:schemeClr val="tx1"/>
                </a:solidFill>
                <a:ea typeface="맑은 고딕" panose="020B0503020000020004" pitchFamily="50" charset="-127"/>
              </a:rPr>
              <a:t>렌탈</a:t>
            </a:r>
            <a:r>
              <a:rPr lang="ko-KR" altLang="en-US" sz="850" b="0" dirty="0">
                <a:solidFill>
                  <a:schemeClr val="tx1"/>
                </a:solidFill>
                <a:ea typeface="맑은 고딕" panose="020B0503020000020004" pitchFamily="50" charset="-127"/>
              </a:rPr>
              <a:t> 차량</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재고</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을 </a:t>
            </a:r>
            <a:r>
              <a:rPr lang="ko-KR" altLang="en-US" sz="850" b="0" dirty="0" err="1">
                <a:solidFill>
                  <a:schemeClr val="tx1"/>
                </a:solidFill>
                <a:ea typeface="맑은 고딕" panose="020B0503020000020004" pitchFamily="50" charset="-127"/>
              </a:rPr>
              <a:t>캐피탈사에</a:t>
            </a:r>
            <a:r>
              <a:rPr lang="ko-KR" altLang="en-US" sz="850" b="0" dirty="0">
                <a:solidFill>
                  <a:schemeClr val="tx1"/>
                </a:solidFill>
                <a:ea typeface="맑은 고딕" panose="020B0503020000020004" pitchFamily="50" charset="-127"/>
              </a:rPr>
              <a:t> 판매하고 다시 </a:t>
            </a:r>
            <a:r>
              <a:rPr lang="ko-KR" altLang="en-US" sz="850" b="0" dirty="0" err="1">
                <a:solidFill>
                  <a:schemeClr val="tx1"/>
                </a:solidFill>
                <a:ea typeface="맑은 고딕" panose="020B0503020000020004" pitchFamily="50" charset="-127"/>
              </a:rPr>
              <a:t>리스한</a:t>
            </a:r>
            <a:r>
              <a:rPr lang="ko-KR" altLang="en-US" sz="850" b="0" dirty="0">
                <a:solidFill>
                  <a:schemeClr val="tx1"/>
                </a:solidFill>
                <a:ea typeface="맑은 고딕" panose="020B0503020000020004" pitchFamily="50" charset="-127"/>
              </a:rPr>
              <a:t> 후 해당 차량을 고객에게 </a:t>
            </a:r>
            <a:r>
              <a:rPr lang="ko-KR" altLang="en-US" sz="850" b="0" dirty="0" err="1">
                <a:solidFill>
                  <a:schemeClr val="tx1"/>
                </a:solidFill>
                <a:ea typeface="맑은 고딕" panose="020B0503020000020004" pitchFamily="50" charset="-127"/>
              </a:rPr>
              <a:t>렌탈하여</a:t>
            </a:r>
            <a:r>
              <a:rPr lang="ko-KR" altLang="en-US" sz="850" b="0" dirty="0">
                <a:solidFill>
                  <a:schemeClr val="tx1"/>
                </a:solidFill>
                <a:ea typeface="맑은 고딕" panose="020B0503020000020004" pitchFamily="50" charset="-127"/>
              </a:rPr>
              <a:t> 얻는 </a:t>
            </a:r>
            <a:r>
              <a:rPr lang="ko-KR" altLang="en-US" sz="850" b="0" dirty="0" err="1">
                <a:solidFill>
                  <a:schemeClr val="tx1"/>
                </a:solidFill>
                <a:ea typeface="맑은 고딕" panose="020B0503020000020004" pitchFamily="50" charset="-127"/>
              </a:rPr>
              <a:t>렌탈수익을</a:t>
            </a:r>
            <a:r>
              <a:rPr lang="ko-KR" altLang="en-US" sz="850" b="0" dirty="0">
                <a:solidFill>
                  <a:schemeClr val="tx1"/>
                </a:solidFill>
                <a:ea typeface="맑은 고딕" panose="020B0503020000020004" pitchFamily="50" charset="-127"/>
              </a:rPr>
              <a:t> 계약기간에 걸쳐 인식하고 있음</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매출총이익률은</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2017</a:t>
            </a:r>
            <a:r>
              <a:rPr lang="ko-KR" altLang="en-US" sz="850" b="0" dirty="0">
                <a:solidFill>
                  <a:schemeClr val="tx1"/>
                </a:solidFill>
                <a:ea typeface="맑은 고딕" panose="020B0503020000020004" pitchFamily="50" charset="-127"/>
              </a:rPr>
              <a:t>년 원자재 수급불균형으로 인한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부문 재료비 상승으로 하락한 이후 </a:t>
            </a:r>
            <a:r>
              <a:rPr lang="en-US" altLang="ko-KR" sz="850" b="0" dirty="0">
                <a:solidFill>
                  <a:schemeClr val="tx1"/>
                </a:solidFill>
                <a:ea typeface="맑은 고딕" panose="020B0503020000020004" pitchFamily="50" charset="-127"/>
              </a:rPr>
              <a:t>22.7%</a:t>
            </a:r>
            <a:r>
              <a:rPr lang="ko-KR" altLang="en-US" sz="850" b="0" dirty="0">
                <a:solidFill>
                  <a:schemeClr val="tx1"/>
                </a:solidFill>
                <a:ea typeface="맑은 고딕" panose="020B0503020000020004" pitchFamily="50" charset="-127"/>
              </a:rPr>
              <a:t>로 유사한 수준을 유지하고 있음</a:t>
            </a:r>
            <a:r>
              <a:rPr lang="en-US" altLang="ko-KR" sz="850" b="0" dirty="0">
                <a:solidFill>
                  <a:schemeClr val="tx1"/>
                </a:solidFill>
                <a:ea typeface="맑은 고딕" panose="020B0503020000020004" pitchFamily="50" charset="-127"/>
              </a:rPr>
              <a:t>. </a:t>
            </a:r>
          </a:p>
          <a:p>
            <a:pPr marL="85725">
              <a:lnSpc>
                <a:spcPct val="120000"/>
              </a:lnSpc>
              <a:tabLst>
                <a:tab pos="4037013" algn="l"/>
              </a:tabLst>
            </a:pPr>
            <a:r>
              <a:rPr lang="ko-KR" altLang="en-US" sz="850" dirty="0">
                <a:ea typeface="맑은 고딕" panose="020B0503020000020004" pitchFamily="50" charset="-127"/>
              </a:rPr>
              <a:t>판매관리비 및 영업이익</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판매관리비 중 인건비의 경우 본사 및 </a:t>
            </a:r>
            <a:r>
              <a:rPr lang="en-US" altLang="ko-KR" sz="850" b="0" dirty="0">
                <a:solidFill>
                  <a:schemeClr val="tx1"/>
                </a:solidFill>
                <a:ea typeface="맑은 고딕" panose="020B0503020000020004" pitchFamily="50" charset="-127"/>
              </a:rPr>
              <a:t>DIVAC, DIVEU </a:t>
            </a:r>
            <a:r>
              <a:rPr lang="ko-KR" altLang="en-US" sz="850" b="0" dirty="0">
                <a:solidFill>
                  <a:schemeClr val="tx1"/>
                </a:solidFill>
                <a:ea typeface="맑은 고딕" panose="020B0503020000020004" pitchFamily="50" charset="-127"/>
              </a:rPr>
              <a:t>등의 해외법인 인원 증가로 증가하는 추세를 보이며 판매수수료가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증가한 것은 딜러수수료 </a:t>
            </a:r>
            <a:r>
              <a:rPr lang="en-US" altLang="ko-KR" sz="850" b="0" dirty="0">
                <a:solidFill>
                  <a:schemeClr val="tx1"/>
                </a:solidFill>
                <a:ea typeface="맑은 고딕" panose="020B0503020000020004" pitchFamily="50" charset="-127"/>
              </a:rPr>
              <a:t>29</a:t>
            </a:r>
            <a:r>
              <a:rPr lang="ko-KR" altLang="en-US" sz="850" b="0" dirty="0">
                <a:solidFill>
                  <a:schemeClr val="tx1"/>
                </a:solidFill>
                <a:ea typeface="맑은 고딕" panose="020B0503020000020004" pitchFamily="50" charset="-127"/>
              </a:rPr>
              <a:t>억을 이월</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지급한 영향임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본사 배부비용의 경우 사내비용 계정 분류 변경</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정보통신 비용 증가</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배부액</a:t>
            </a:r>
            <a:r>
              <a:rPr lang="ko-KR" altLang="en-US" sz="850" b="0" dirty="0">
                <a:solidFill>
                  <a:schemeClr val="tx1"/>
                </a:solidFill>
                <a:ea typeface="맑은 고딕" panose="020B0503020000020004" pitchFamily="50" charset="-127"/>
              </a:rPr>
              <a:t> 증가로 증가하는 추세에 있음</a:t>
            </a:r>
            <a:r>
              <a:rPr lang="en-US" altLang="ko-KR" sz="850" b="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영업이익</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는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년의 경우 재료비 상승으로 인한 원가 상승</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인건비</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판관비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및 판매수수료 증가로 </a:t>
            </a:r>
            <a:r>
              <a:rPr lang="en-US" altLang="ko-KR" sz="850" b="0" dirty="0">
                <a:solidFill>
                  <a:schemeClr val="tx1"/>
                </a:solidFill>
                <a:ea typeface="맑은 고딕" panose="020B0503020000020004" pitchFamily="50" charset="-127"/>
              </a:rPr>
              <a:t>6.5%</a:t>
            </a:r>
            <a:r>
              <a:rPr lang="ko-KR" altLang="en-US" sz="850" b="0" dirty="0">
                <a:solidFill>
                  <a:schemeClr val="tx1"/>
                </a:solidFill>
                <a:ea typeface="맑은 고딕" panose="020B0503020000020004" pitchFamily="50" charset="-127"/>
              </a:rPr>
              <a:t>로 하락하였으며</a:t>
            </a:r>
            <a:r>
              <a:rPr lang="en-US" altLang="ko-KR" sz="850" b="0" dirty="0">
                <a:solidFill>
                  <a:schemeClr val="tx1"/>
                </a:solidFill>
                <a:ea typeface="맑은 고딕" panose="020B0503020000020004" pitchFamily="50" charset="-127"/>
              </a:rPr>
              <a:t>, 2018 ~ 2019</a:t>
            </a:r>
            <a:r>
              <a:rPr lang="ko-KR" altLang="en-US" sz="850" b="0" dirty="0">
                <a:solidFill>
                  <a:schemeClr val="tx1"/>
                </a:solidFill>
                <a:ea typeface="맑은 고딕" panose="020B0503020000020004" pitchFamily="50" charset="-127"/>
              </a:rPr>
              <a:t>년 비슷한 수준을 유지하다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9</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a:t>
            </a:r>
            <a:r>
              <a:rPr lang="ko-KR" altLang="en-US" sz="850" b="0" dirty="0">
                <a:solidFill>
                  <a:schemeClr val="tx1"/>
                </a:solidFill>
                <a:ea typeface="맑은 고딕" panose="020B0503020000020004" pitchFamily="50" charset="-127"/>
              </a:rPr>
              <a:t>기준 인건비</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판관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및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증가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매출 하락으로 인한 고정비 레버리지 효과로 </a:t>
            </a:r>
            <a:r>
              <a:rPr lang="en-US" altLang="ko-KR" sz="850" b="0" dirty="0">
                <a:solidFill>
                  <a:schemeClr val="tx1"/>
                </a:solidFill>
                <a:ea typeface="맑은 고딕" panose="020B0503020000020004" pitchFamily="50" charset="-127"/>
              </a:rPr>
              <a:t>5.0%</a:t>
            </a:r>
            <a:r>
              <a:rPr lang="ko-KR" altLang="en-US" sz="850" b="0" dirty="0">
                <a:solidFill>
                  <a:schemeClr val="tx1"/>
                </a:solidFill>
                <a:ea typeface="맑은 고딕" panose="020B0503020000020004" pitchFamily="50" charset="-127"/>
              </a:rPr>
              <a:t>로 하락하였음</a:t>
            </a:r>
            <a:r>
              <a:rPr lang="en-US" altLang="ko-KR" sz="850" b="0" dirty="0">
                <a:solidFill>
                  <a:schemeClr val="tx1"/>
                </a:solidFill>
                <a:ea typeface="맑은 고딕" panose="020B0503020000020004" pitchFamily="50" charset="-127"/>
              </a:rPr>
              <a:t>.</a:t>
            </a: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12866" y="5604200"/>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p>
        </p:txBody>
      </p:sp>
      <p:pic>
        <p:nvPicPr>
          <p:cNvPr id="8" name="그림 7">
            <a:extLst>
              <a:ext uri="{FF2B5EF4-FFF2-40B4-BE49-F238E27FC236}">
                <a16:creationId xmlns:a16="http://schemas.microsoft.com/office/drawing/2014/main" id="{E31A5147-50C6-403E-855A-1D94A5693917}"/>
              </a:ext>
            </a:extLst>
          </p:cNvPr>
          <p:cNvPicPr>
            <a:picLocks noChangeAspect="1" noChangeArrowheads="1"/>
            <a:extLst>
              <a:ext uri="{84589F7E-364E-4C9E-8A38-B11213B215E9}">
                <a14:cameraTool xmlns:a14="http://schemas.microsoft.com/office/drawing/2010/main" cellRange="$B$2:$G$44"/>
              </a:ext>
            </a:extLst>
          </p:cNvPicPr>
          <p:nvPr/>
        </p:nvPicPr>
        <p:blipFill>
          <a:blip r:embed="rId3"/>
          <a:srcRect/>
          <a:stretch>
            <a:fillRect/>
          </a:stretch>
        </p:blipFill>
        <p:spPr bwMode="auto">
          <a:xfrm>
            <a:off x="412866" y="813125"/>
            <a:ext cx="3467100" cy="4791075"/>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19083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cs typeface="KPMG Extralight"/>
              </a:rPr>
              <a:t>Income Statement Overview –</a:t>
            </a:r>
            <a:r>
              <a:rPr lang="en-US" altLang="ko-KR" sz="3000" b="1" dirty="0">
                <a:solidFill>
                  <a:srgbClr val="00338D"/>
                </a:solidFill>
                <a:cs typeface="KPMG Extralight"/>
              </a:rPr>
              <a:t> (</a:t>
            </a:r>
            <a:r>
              <a:rPr lang="ko-KR" altLang="en-US" sz="2400" dirty="0">
                <a:solidFill>
                  <a:srgbClr val="00338D"/>
                </a:solidFill>
                <a:cs typeface="KPMG Extralight"/>
              </a:rPr>
              <a:t>연결</a:t>
            </a:r>
            <a:r>
              <a:rPr lang="en-US" altLang="ko-KR" sz="3000" b="1" dirty="0">
                <a:solidFill>
                  <a:srgbClr val="00338D"/>
                </a:solidFill>
                <a:cs typeface="KPMG Extralight"/>
              </a:rPr>
              <a:t>) </a:t>
            </a:r>
            <a:r>
              <a:rPr lang="ko-KR" altLang="en-US" sz="2400" dirty="0">
                <a:solidFill>
                  <a:srgbClr val="00338D"/>
                </a:solidFill>
                <a:cs typeface="KPMG Extralight"/>
              </a:rPr>
              <a:t>부문별</a:t>
            </a:r>
            <a:r>
              <a:rPr lang="ko-KR" altLang="en-US" sz="2800" b="1" dirty="0">
                <a:solidFill>
                  <a:srgbClr val="00338D"/>
                </a:solidFill>
                <a:cs typeface="KPMG Extralight"/>
              </a:rPr>
              <a:t> </a:t>
            </a:r>
            <a:r>
              <a:rPr lang="ko-KR" altLang="en-US" sz="2400" dirty="0">
                <a:solidFill>
                  <a:srgbClr val="00338D"/>
                </a:solidFill>
              </a:rPr>
              <a:t>손익</a:t>
            </a:r>
            <a:endParaRPr lang="en-US" altLang="ko-KR" sz="2400" dirty="0">
              <a:solidFill>
                <a:srgbClr val="00338D"/>
              </a:solidFill>
            </a:endParaRPr>
          </a:p>
        </p:txBody>
      </p:sp>
      <p:pic>
        <p:nvPicPr>
          <p:cNvPr id="7" name="그림 6">
            <a:extLst>
              <a:ext uri="{FF2B5EF4-FFF2-40B4-BE49-F238E27FC236}">
                <a16:creationId xmlns:a16="http://schemas.microsoft.com/office/drawing/2014/main" id="{B23D91D8-E9A6-4808-B74D-8A16765523BF}"/>
              </a:ext>
            </a:extLst>
          </p:cNvPr>
          <p:cNvPicPr>
            <a:picLocks noChangeAspect="1" noChangeArrowheads="1"/>
            <a:extLst>
              <a:ext uri="{84589F7E-364E-4C9E-8A38-B11213B215E9}">
                <a14:cameraTool xmlns:a14="http://schemas.microsoft.com/office/drawing/2010/main" cellRange="$D$2:$AC$68"/>
              </a:ext>
            </a:extLst>
          </p:cNvPicPr>
          <p:nvPr/>
        </p:nvPicPr>
        <p:blipFill>
          <a:blip r:embed="rId3"/>
          <a:srcRect/>
          <a:stretch>
            <a:fillRect/>
          </a:stretch>
        </p:blipFill>
        <p:spPr bwMode="auto">
          <a:xfrm>
            <a:off x="412866" y="693795"/>
            <a:ext cx="8656760" cy="5294435"/>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8" name="Text Box 51">
            <a:extLst>
              <a:ext uri="{FF2B5EF4-FFF2-40B4-BE49-F238E27FC236}">
                <a16:creationId xmlns:a16="http://schemas.microsoft.com/office/drawing/2014/main" id="{1A1AD0DA-B460-41E3-B361-4E4474EAB2B3}"/>
              </a:ext>
            </a:extLst>
          </p:cNvPr>
          <p:cNvSpPr txBox="1">
            <a:spLocks noChangeArrowheads="1"/>
          </p:cNvSpPr>
          <p:nvPr/>
        </p:nvSpPr>
        <p:spPr bwMode="auto">
          <a:xfrm>
            <a:off x="412866" y="5978705"/>
            <a:ext cx="5587340" cy="336745"/>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ko-KR" altLang="en-US" sz="600" i="1" dirty="0">
                <a:solidFill>
                  <a:srgbClr val="00338D"/>
                </a:solidFill>
                <a:latin typeface="Arial" panose="020B0604020202020204" pitchFamily="34" charset="0"/>
                <a:cs typeface="Arial" panose="020B0604020202020204" pitchFamily="34" charset="0"/>
              </a:rPr>
              <a:t>회사제공자료</a:t>
            </a:r>
            <a:endParaRPr lang="en-US" altLang="ko-KR" sz="600" i="1" dirty="0">
              <a:solidFill>
                <a:srgbClr val="00338D"/>
              </a:solidFill>
              <a:latin typeface="Arial" panose="020B0604020202020204" pitchFamily="34" charset="0"/>
              <a:cs typeface="Arial" panose="020B0604020202020204" pitchFamily="34" charset="0"/>
            </a:endParaRPr>
          </a:p>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Note : [1] </a:t>
            </a:r>
            <a:r>
              <a:rPr lang="ko-KR" altLang="en-US" sz="600" i="1" dirty="0" err="1">
                <a:solidFill>
                  <a:srgbClr val="00338D"/>
                </a:solidFill>
                <a:latin typeface="Arial" panose="020B0604020202020204" pitchFamily="34" charset="0"/>
                <a:cs typeface="Arial" panose="020B0604020202020204" pitchFamily="34" charset="0"/>
              </a:rPr>
              <a:t>완성차</a:t>
            </a:r>
            <a:r>
              <a:rPr lang="en-US" altLang="ko-KR" sz="600" i="1" dirty="0">
                <a:solidFill>
                  <a:srgbClr val="00338D"/>
                </a:solidFill>
                <a:latin typeface="Arial" panose="020B0604020202020204" pitchFamily="34" charset="0"/>
                <a:cs typeface="Arial" panose="020B0604020202020204" pitchFamily="34" charset="0"/>
              </a:rPr>
              <a:t>, </a:t>
            </a:r>
            <a:r>
              <a:rPr lang="ko-KR" altLang="en-US" sz="600" i="1" dirty="0">
                <a:solidFill>
                  <a:srgbClr val="00338D"/>
                </a:solidFill>
                <a:latin typeface="Arial" panose="020B0604020202020204" pitchFamily="34" charset="0"/>
                <a:cs typeface="Arial" panose="020B0604020202020204" pitchFamily="34" charset="0"/>
              </a:rPr>
              <a:t>부품</a:t>
            </a:r>
            <a:r>
              <a:rPr lang="en-US" altLang="ko-KR" sz="600" i="1" dirty="0">
                <a:solidFill>
                  <a:srgbClr val="00338D"/>
                </a:solidFill>
                <a:latin typeface="Arial" panose="020B0604020202020204" pitchFamily="34" charset="0"/>
                <a:cs typeface="Arial" panose="020B0604020202020204" pitchFamily="34" charset="0"/>
              </a:rPr>
              <a:t>, D/S </a:t>
            </a:r>
            <a:r>
              <a:rPr lang="ko-KR" altLang="en-US" sz="600" i="1" dirty="0">
                <a:solidFill>
                  <a:srgbClr val="00338D"/>
                </a:solidFill>
                <a:latin typeface="Arial" panose="020B0604020202020204" pitchFamily="34" charset="0"/>
                <a:cs typeface="Arial" panose="020B0604020202020204" pitchFamily="34" charset="0"/>
              </a:rPr>
              <a:t>손익에 </a:t>
            </a:r>
            <a:r>
              <a:rPr lang="en-US" altLang="ko-KR" sz="600" i="1" dirty="0">
                <a:solidFill>
                  <a:srgbClr val="00338D"/>
                </a:solidFill>
                <a:latin typeface="Arial" panose="020B0604020202020204" pitchFamily="34" charset="0"/>
                <a:cs typeface="Arial" panose="020B0604020202020204" pitchFamily="34" charset="0"/>
              </a:rPr>
              <a:t>CC </a:t>
            </a:r>
            <a:r>
              <a:rPr lang="ko-KR" altLang="en-US" sz="600" i="1" dirty="0">
                <a:solidFill>
                  <a:srgbClr val="00338D"/>
                </a:solidFill>
                <a:latin typeface="Arial" panose="020B0604020202020204" pitchFamily="34" charset="0"/>
                <a:cs typeface="Arial" panose="020B0604020202020204" pitchFamily="34" charset="0"/>
              </a:rPr>
              <a:t>손익 및 연결조정을 추가로 합산하여야 전체 손익 금액이며 향후 회사제시 </a:t>
            </a:r>
            <a:r>
              <a:rPr lang="en-US" altLang="ko-KR" sz="600" i="1" dirty="0">
                <a:solidFill>
                  <a:srgbClr val="00338D"/>
                </a:solidFill>
                <a:latin typeface="Arial" panose="020B0604020202020204" pitchFamily="34" charset="0"/>
                <a:cs typeface="Arial" panose="020B0604020202020204" pitchFamily="34" charset="0"/>
              </a:rPr>
              <a:t>cost structure </a:t>
            </a:r>
            <a:r>
              <a:rPr lang="ko-KR" altLang="en-US" sz="600" i="1" dirty="0">
                <a:solidFill>
                  <a:srgbClr val="00338D"/>
                </a:solidFill>
                <a:latin typeface="Arial" panose="020B0604020202020204" pitchFamily="34" charset="0"/>
                <a:cs typeface="Arial" panose="020B0604020202020204" pitchFamily="34" charset="0"/>
              </a:rPr>
              <a:t>자료 수정에 따라 변동될 수 있음</a:t>
            </a:r>
            <a:r>
              <a:rPr lang="en-US" altLang="ko-KR" sz="600" i="1" dirty="0">
                <a:solidFill>
                  <a:srgbClr val="00338D"/>
                </a:solidFill>
                <a:latin typeface="Arial" panose="020B0604020202020204" pitchFamily="34" charset="0"/>
                <a:cs typeface="Arial" panose="020B0604020202020204" pitchFamily="34" charset="0"/>
              </a:rPr>
              <a:t>.</a:t>
            </a:r>
          </a:p>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[2] D/S</a:t>
            </a:r>
            <a:r>
              <a:rPr lang="ko-KR" altLang="en-US" sz="600" i="1" dirty="0">
                <a:solidFill>
                  <a:srgbClr val="00338D"/>
                </a:solidFill>
                <a:latin typeface="Arial" panose="020B0604020202020204" pitchFamily="34" charset="0"/>
                <a:cs typeface="Arial" panose="020B0604020202020204" pitchFamily="34" charset="0"/>
              </a:rPr>
              <a:t>부문 본사의 경우 </a:t>
            </a:r>
            <a:r>
              <a:rPr lang="en-US" altLang="ko-KR" sz="600" i="1" dirty="0">
                <a:solidFill>
                  <a:srgbClr val="00338D"/>
                </a:solidFill>
                <a:latin typeface="Arial" panose="020B0604020202020204" pitchFamily="34" charset="0"/>
                <a:cs typeface="Arial" panose="020B0604020202020204" pitchFamily="34" charset="0"/>
              </a:rPr>
              <a:t>2019</a:t>
            </a:r>
            <a:r>
              <a:rPr lang="ko-KR" altLang="en-US" sz="600" i="1" dirty="0">
                <a:solidFill>
                  <a:srgbClr val="00338D"/>
                </a:solidFill>
                <a:latin typeface="Arial" panose="020B0604020202020204" pitchFamily="34" charset="0"/>
                <a:cs typeface="Arial" panose="020B0604020202020204" pitchFamily="34" charset="0"/>
              </a:rPr>
              <a:t>년 </a:t>
            </a:r>
            <a:r>
              <a:rPr lang="en-US" altLang="ko-KR" sz="600" i="1" dirty="0">
                <a:solidFill>
                  <a:srgbClr val="00338D"/>
                </a:solidFill>
                <a:latin typeface="Arial" panose="020B0604020202020204" pitchFamily="34" charset="0"/>
                <a:cs typeface="Arial" panose="020B0604020202020204" pitchFamily="34" charset="0"/>
              </a:rPr>
              <a:t>7</a:t>
            </a:r>
            <a:r>
              <a:rPr lang="ko-KR" altLang="en-US" sz="600" i="1" dirty="0">
                <a:solidFill>
                  <a:srgbClr val="00338D"/>
                </a:solidFill>
                <a:latin typeface="Arial" panose="020B0604020202020204" pitchFamily="34" charset="0"/>
                <a:cs typeface="Arial" panose="020B0604020202020204" pitchFamily="34" charset="0"/>
              </a:rPr>
              <a:t>월부터 구분회계를 실시하여 정확한 부문별 손익 금액과 오차가 있을 수 있음</a:t>
            </a:r>
            <a:r>
              <a:rPr lang="en-US" altLang="ko-KR" sz="600" i="1" dirty="0">
                <a:solidFill>
                  <a:srgbClr val="00338D"/>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4937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56762"/>
            <a:ext cx="9077499" cy="39354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회사제시 조정사항 및 잠재적 조정사항을 반영한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2020</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년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기준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Normalized EBITDA</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는 </a:t>
            </a:r>
            <a:r>
              <a:rPr lang="en-US" altLang="ko-KR" sz="900" dirty="0">
                <a:solidFill>
                  <a:srgbClr val="00338D"/>
                </a:solidFill>
                <a:latin typeface="Arial" panose="020B0604020202020204" pitchFamily="34" charset="0"/>
                <a:ea typeface="맑은 고딕" panose="020B0503020000020004" pitchFamily="50" charset="-127"/>
              </a:rPr>
              <a:t>113,704</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백만원</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Normalized EBITDA%</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은 </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12.5%</a:t>
            </a:r>
            <a:r>
              <a:rPr kumimoji="0"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임</a:t>
            </a:r>
            <a:r>
              <a:rPr kumimoji="0"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맑은 고딕" panose="020B0503020000020004" pitchFamily="50" charset="-127"/>
                <a:cs typeface="+mn-cs"/>
              </a:rPr>
              <a:t>. </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marR="0" lvl="0" indent="-266700" algn="l" defTabSz="914400" rtl="0" eaLnBrk="1" fontAlgn="auto" latinLnBrk="1"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Quality of Earnings (1/4)</a:t>
            </a:r>
          </a:p>
        </p:txBody>
      </p:sp>
      <p:sp>
        <p:nvSpPr>
          <p:cNvPr id="13" name="텍스트 개체 틀 1"/>
          <p:cNvSpPr>
            <a:spLocks noGrp="1"/>
          </p:cNvSpPr>
          <p:nvPr>
            <p:ph type="body" sz="quarter" idx="14"/>
          </p:nvPr>
        </p:nvSpPr>
        <p:spPr>
          <a:xfrm>
            <a:off x="4859384" y="1198452"/>
            <a:ext cx="4633750" cy="5033671"/>
          </a:xfrm>
          <a:solidFill>
            <a:schemeClr val="bg2">
              <a:alpha val="40000"/>
            </a:schemeClr>
          </a:solidFill>
        </p:spPr>
        <p:txBody>
          <a:bodyPr lIns="36000" tIns="36000" rIns="36000" bIns="36000"/>
          <a:lstStyle/>
          <a:p>
            <a:pPr marL="85725">
              <a:lnSpc>
                <a:spcPct val="110000"/>
              </a:lnSpc>
              <a:tabLst>
                <a:tab pos="4037013" algn="l"/>
              </a:tabLst>
            </a:pPr>
            <a:r>
              <a:rPr lang="en-US" altLang="ko-KR" sz="850" b="0" dirty="0">
                <a:solidFill>
                  <a:schemeClr val="tx1"/>
                </a:solidFill>
                <a:ea typeface="맑은 고딕" panose="020B0503020000020004" pitchFamily="50" charset="-127"/>
              </a:rPr>
              <a:t>KPMG</a:t>
            </a:r>
            <a:r>
              <a:rPr lang="ko-KR" altLang="en-US" sz="850" b="0" dirty="0">
                <a:solidFill>
                  <a:schemeClr val="tx1"/>
                </a:solidFill>
                <a:ea typeface="맑은 고딕" panose="020B0503020000020004" pitchFamily="50" charset="-127"/>
              </a:rPr>
              <a:t>는 이용 가능한 정보를 바탕으로 다음과 같은 조정사항들을 파악하였음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추가적인 정보가 제시될 경우 다음의 조정사항들은 변경될 가능성이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또한 다른 조정사항들이 제시될 가능성이 있음</a:t>
            </a:r>
            <a:r>
              <a:rPr lang="en-US" altLang="ko-KR" sz="850" b="0" dirty="0">
                <a:solidFill>
                  <a:schemeClr val="tx1"/>
                </a:solidFill>
                <a:ea typeface="맑은 고딕" panose="020B0503020000020004" pitchFamily="50" charset="-127"/>
              </a:rPr>
              <a:t>.</a:t>
            </a:r>
          </a:p>
          <a:p>
            <a:pPr marL="85725">
              <a:lnSpc>
                <a:spcPct val="120000"/>
              </a:lnSpc>
            </a:pPr>
            <a:r>
              <a:rPr lang="en-US" altLang="ko-KR" sz="850" dirty="0">
                <a:ea typeface="맑은 고딕" panose="020B0503020000020004" pitchFamily="50" charset="-127"/>
              </a:rPr>
              <a:t>I. </a:t>
            </a:r>
            <a:r>
              <a:rPr lang="ko-KR" altLang="en-US" sz="850" dirty="0">
                <a:ea typeface="맑은 고딕" panose="020B0503020000020004" pitchFamily="50" charset="-127"/>
              </a:rPr>
              <a:t>회사제시 조정사항</a:t>
            </a:r>
            <a:endParaRPr lang="en-US" altLang="ko-KR" sz="850" dirty="0">
              <a:ea typeface="맑은 고딕" panose="020B0503020000020004" pitchFamily="50" charset="-127"/>
            </a:endParaRPr>
          </a:p>
          <a:p>
            <a:pPr marL="266700" indent="-180975">
              <a:lnSpc>
                <a:spcPct val="120000"/>
              </a:lnSpc>
              <a:buFont typeface="+mj-lt"/>
              <a:buAutoNum type="alphaUcPeriod"/>
              <a:tabLst>
                <a:tab pos="4037013" algn="l"/>
              </a:tabLst>
            </a:pPr>
            <a:r>
              <a:rPr lang="en-US" altLang="ko-KR" sz="850" dirty="0">
                <a:solidFill>
                  <a:schemeClr val="tx1"/>
                </a:solidFill>
                <a:ea typeface="맑은 고딕" panose="020B0503020000020004" pitchFamily="50" charset="-127"/>
              </a:rPr>
              <a:t>Covid-19 impact :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Covid-19</a:t>
            </a:r>
            <a:r>
              <a:rPr lang="ko-KR" altLang="en-US" sz="850" b="0" dirty="0">
                <a:solidFill>
                  <a:schemeClr val="tx1"/>
                </a:solidFill>
                <a:ea typeface="맑은 고딕" panose="020B0503020000020004" pitchFamily="50" charset="-127"/>
              </a:rPr>
              <a:t>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인해 </a:t>
            </a:r>
            <a:r>
              <a:rPr lang="ko-KR" altLang="en-US" sz="850" b="0" dirty="0" err="1">
                <a:solidFill>
                  <a:schemeClr val="tx1"/>
                </a:solidFill>
                <a:ea typeface="맑은 고딕" panose="020B0503020000020004" pitchFamily="50" charset="-127"/>
              </a:rPr>
              <a:t>완성차</a:t>
            </a:r>
            <a:r>
              <a:rPr lang="ko-KR" altLang="en-US" sz="850" b="0" dirty="0">
                <a:solidFill>
                  <a:schemeClr val="tx1"/>
                </a:solidFill>
                <a:ea typeface="맑은 고딕" panose="020B0503020000020004" pitchFamily="50" charset="-127"/>
              </a:rPr>
              <a:t> 시장 수요가 감소하였고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이에 따른 판매량 감소는 </a:t>
            </a:r>
            <a:r>
              <a:rPr lang="ko-KR" altLang="en-US" sz="850" b="0" dirty="0" err="1">
                <a:solidFill>
                  <a:schemeClr val="tx1"/>
                </a:solidFill>
                <a:ea typeface="맑은 고딕" panose="020B0503020000020004" pitchFamily="50" charset="-127"/>
              </a:rPr>
              <a:t>비경상적이며</a:t>
            </a:r>
            <a:r>
              <a:rPr lang="ko-KR" altLang="en-US" sz="850" b="0" dirty="0">
                <a:solidFill>
                  <a:schemeClr val="tx1"/>
                </a:solidFill>
                <a:ea typeface="맑은 고딕" panose="020B0503020000020004" pitchFamily="50" charset="-127"/>
              </a:rPr>
              <a:t> 예측 및 통제가 불가능한 환경 변화의 영향이므로 </a:t>
            </a:r>
            <a:r>
              <a:rPr lang="en-US" altLang="ko-KR" sz="850" b="0" dirty="0">
                <a:solidFill>
                  <a:schemeClr val="tx1"/>
                </a:solidFill>
                <a:ea typeface="맑은 고딕" panose="020B0503020000020004" pitchFamily="50" charset="-127"/>
              </a:rPr>
              <a:t>Covid-19</a:t>
            </a:r>
            <a:r>
              <a:rPr lang="ko-KR" altLang="en-US" sz="850" b="0" dirty="0">
                <a:solidFill>
                  <a:schemeClr val="tx1"/>
                </a:solidFill>
                <a:ea typeface="맑은 고딕" panose="020B0503020000020004" pitchFamily="50" charset="-127"/>
              </a:rPr>
              <a:t>에 따른 매출액 및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 감소분을 조정사항으로 가산 반영함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시장 판매대수 감소분에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Falcon</a:t>
            </a:r>
            <a:r>
              <a:rPr lang="ko-KR" altLang="en-US" sz="850" b="0" dirty="0">
                <a:solidFill>
                  <a:schemeClr val="tx1"/>
                </a:solidFill>
                <a:ea typeface="맑은 고딕" panose="020B0503020000020004" pitchFamily="50" charset="-127"/>
              </a:rPr>
              <a:t>의 </a:t>
            </a:r>
            <a:r>
              <a:rPr lang="en-US" altLang="ko-KR" sz="850" b="0" dirty="0">
                <a:solidFill>
                  <a:schemeClr val="tx1"/>
                </a:solidFill>
                <a:ea typeface="맑은 고딕" panose="020B0503020000020004" pitchFamily="50" charset="-127"/>
              </a:rPr>
              <a:t>M/S</a:t>
            </a:r>
            <a:r>
              <a:rPr lang="ko-KR" altLang="en-US" sz="850" b="0" dirty="0">
                <a:solidFill>
                  <a:schemeClr val="tx1"/>
                </a:solidFill>
                <a:ea typeface="맑은 고딕" panose="020B0503020000020004" pitchFamily="50" charset="-127"/>
              </a:rPr>
              <a:t>를 곱하여 시장 효과를 산정하였으며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시장 효과에 판매단가를 곱하여 매출 조정금액을 산정하였음</a:t>
            </a:r>
            <a:r>
              <a:rPr lang="en-US" altLang="ko-KR" sz="850" b="0" dirty="0">
                <a:solidFill>
                  <a:schemeClr val="tx1"/>
                </a:solidFill>
                <a:ea typeface="맑은 고딕" panose="020B0503020000020004" pitchFamily="50" charset="-127"/>
              </a:rPr>
              <a:t>. </a:t>
            </a:r>
          </a:p>
          <a:p>
            <a:pPr marL="266700" indent="-180975">
              <a:lnSpc>
                <a:spcPct val="120000"/>
              </a:lnSpc>
              <a:buFont typeface="+mj-lt"/>
              <a:buAutoNum type="alphaUcPeriod"/>
              <a:tabLst>
                <a:tab pos="4037013" algn="l"/>
              </a:tabLst>
            </a:pPr>
            <a:endParaRPr lang="en-US" altLang="ko-KR" sz="850" b="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b="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tabLst>
                <a:tab pos="4037013" algn="l"/>
              </a:tabLst>
            </a:pPr>
            <a:r>
              <a:rPr lang="ko-KR" altLang="en-US" sz="850" dirty="0">
                <a:solidFill>
                  <a:schemeClr val="tx1"/>
                </a:solidFill>
                <a:ea typeface="맑은 고딕" panose="020B0503020000020004" pitchFamily="50" charset="-127"/>
              </a:rPr>
              <a:t>회사제시 일회성손익 </a:t>
            </a:r>
            <a:r>
              <a:rPr lang="en-US" altLang="ko-KR" sz="850" dirty="0">
                <a:solidFill>
                  <a:schemeClr val="tx1"/>
                </a:solidFill>
                <a:ea typeface="맑은 고딕" panose="020B0503020000020004" pitchFamily="50" charset="-127"/>
              </a:rPr>
              <a:t>:</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상시희망퇴직제도 및 물류공정합리화에 따른 조기퇴직 위로금</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통상임금 관련 지급 비용 귀속 시기 조정</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두타</a:t>
            </a:r>
            <a:r>
              <a:rPr lang="ko-KR" altLang="en-US" sz="850" b="0" dirty="0">
                <a:solidFill>
                  <a:schemeClr val="tx1"/>
                </a:solidFill>
                <a:ea typeface="맑은 고딕" panose="020B0503020000020004" pitchFamily="50" charset="-127"/>
              </a:rPr>
              <a:t> 사무실 이전비용 등을 일회성손익으로 제시하였음</a:t>
            </a:r>
            <a:r>
              <a:rPr lang="en-US" altLang="ko-KR" sz="850" b="0" dirty="0">
                <a:solidFill>
                  <a:schemeClr val="tx1"/>
                </a:solidFill>
                <a:ea typeface="맑은 고딕" panose="020B0503020000020004" pitchFamily="50" charset="-127"/>
              </a:rPr>
              <a:t>. </a:t>
            </a: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startAt="2"/>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startAt="2"/>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startAt="2"/>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startAt="2"/>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startAt="2"/>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tabLst>
                <a:tab pos="266700" algn="l"/>
              </a:tabLst>
            </a:pPr>
            <a:r>
              <a:rPr lang="en-US" altLang="ko-KR" sz="850" b="0" dirty="0">
                <a:solidFill>
                  <a:schemeClr val="tx1"/>
                </a:solidFill>
                <a:ea typeface="맑은 고딕" panose="020B0503020000020004" pitchFamily="50" charset="-127"/>
              </a:rPr>
              <a:t> </a:t>
            </a:r>
          </a:p>
        </p:txBody>
      </p:sp>
      <p:sp>
        <p:nvSpPr>
          <p:cNvPr id="9" name="Text Box 51">
            <a:extLst>
              <a:ext uri="{FF2B5EF4-FFF2-40B4-BE49-F238E27FC236}">
                <a16:creationId xmlns:a16="http://schemas.microsoft.com/office/drawing/2014/main" id="{D8E7799E-207B-4853-AD3E-0EE95EB8D20A}"/>
              </a:ext>
            </a:extLst>
          </p:cNvPr>
          <p:cNvSpPr txBox="1">
            <a:spLocks noChangeArrowheads="1"/>
          </p:cNvSpPr>
          <p:nvPr/>
        </p:nvSpPr>
        <p:spPr bwMode="auto">
          <a:xfrm>
            <a:off x="3443450" y="6363684"/>
            <a:ext cx="1415934"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KPMG Analysis</a:t>
            </a:r>
          </a:p>
        </p:txBody>
      </p:sp>
      <p:pic>
        <p:nvPicPr>
          <p:cNvPr id="15" name="그림 14">
            <a:extLst>
              <a:ext uri="{FF2B5EF4-FFF2-40B4-BE49-F238E27FC236}">
                <a16:creationId xmlns:a16="http://schemas.microsoft.com/office/drawing/2014/main" id="{761422B6-C1EF-4AE2-A0AE-5528DB293113}"/>
              </a:ext>
            </a:extLst>
          </p:cNvPr>
          <p:cNvPicPr>
            <a:picLocks noChangeAspect="1" noChangeArrowheads="1"/>
            <a:extLst>
              <a:ext uri="{84589F7E-364E-4C9E-8A38-B11213B215E9}">
                <a14:cameraTool xmlns:a14="http://schemas.microsoft.com/office/drawing/2010/main" cellRange="$AN$5:$AU$13" spid="_x0000_s45391"/>
              </a:ext>
            </a:extLst>
          </p:cNvPicPr>
          <p:nvPr/>
        </p:nvPicPr>
        <p:blipFill>
          <a:blip r:embed="rId3"/>
          <a:srcRect/>
          <a:stretch>
            <a:fillRect/>
          </a:stretch>
        </p:blipFill>
        <p:spPr bwMode="auto">
          <a:xfrm>
            <a:off x="5162640" y="2768934"/>
            <a:ext cx="4027237" cy="1320132"/>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pic>
        <p:nvPicPr>
          <p:cNvPr id="12" name="그림 11">
            <a:extLst>
              <a:ext uri="{FF2B5EF4-FFF2-40B4-BE49-F238E27FC236}">
                <a16:creationId xmlns:a16="http://schemas.microsoft.com/office/drawing/2014/main" id="{27753724-4053-4A76-BBE7-A0A798C19F9F}"/>
              </a:ext>
            </a:extLst>
          </p:cNvPr>
          <p:cNvPicPr>
            <a:picLocks noChangeAspect="1" noChangeArrowheads="1"/>
            <a:extLst>
              <a:ext uri="{84589F7E-364E-4C9E-8A38-B11213B215E9}">
                <a14:cameraTool xmlns:a14="http://schemas.microsoft.com/office/drawing/2010/main" cellRange="$R$5:$W$14"/>
              </a:ext>
            </a:extLst>
          </p:cNvPicPr>
          <p:nvPr/>
        </p:nvPicPr>
        <p:blipFill>
          <a:blip r:embed="rId4"/>
          <a:srcRect/>
          <a:stretch>
            <a:fillRect/>
          </a:stretch>
        </p:blipFill>
        <p:spPr bwMode="auto">
          <a:xfrm>
            <a:off x="5162640" y="4722965"/>
            <a:ext cx="3778494" cy="148956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pic>
        <p:nvPicPr>
          <p:cNvPr id="32" name="그림 31">
            <a:extLst>
              <a:ext uri="{FF2B5EF4-FFF2-40B4-BE49-F238E27FC236}">
                <a16:creationId xmlns:a16="http://schemas.microsoft.com/office/drawing/2014/main" id="{014D0590-B057-4B06-AE29-D3C1DB290BA5}"/>
              </a:ext>
            </a:extLst>
          </p:cNvPr>
          <p:cNvPicPr>
            <a:picLocks noChangeAspect="1" noChangeArrowheads="1"/>
            <a:extLst>
              <a:ext uri="{84589F7E-364E-4C9E-8A38-B11213B215E9}">
                <a14:cameraTool xmlns:a14="http://schemas.microsoft.com/office/drawing/2010/main" cellRange="$C$3:$K$36"/>
              </a:ext>
            </a:extLst>
          </p:cNvPicPr>
          <p:nvPr/>
        </p:nvPicPr>
        <p:blipFill>
          <a:blip r:embed="rId5"/>
          <a:srcRect/>
          <a:stretch>
            <a:fillRect/>
          </a:stretch>
        </p:blipFill>
        <p:spPr bwMode="auto">
          <a:xfrm>
            <a:off x="421575" y="1193851"/>
            <a:ext cx="4386513" cy="508000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28449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Quality of </a:t>
            </a:r>
            <a:r>
              <a:rPr lang="en-US" altLang="ko-KR" sz="3200" b="1" dirty="0">
                <a:solidFill>
                  <a:srgbClr val="00338D"/>
                </a:solidFill>
                <a:cs typeface="KPMG Extralight"/>
              </a:rPr>
              <a:t>Earnings (2/4)</a:t>
            </a:r>
            <a:endPar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endParaRPr>
          </a:p>
        </p:txBody>
      </p:sp>
      <p:sp>
        <p:nvSpPr>
          <p:cNvPr id="13" name="텍스트 개체 틀 1"/>
          <p:cNvSpPr>
            <a:spLocks noGrp="1"/>
          </p:cNvSpPr>
          <p:nvPr>
            <p:ph type="body" sz="quarter" idx="14"/>
          </p:nvPr>
        </p:nvSpPr>
        <p:spPr>
          <a:xfrm>
            <a:off x="4859384" y="1207874"/>
            <a:ext cx="4633750" cy="5024249"/>
          </a:xfrm>
          <a:solidFill>
            <a:schemeClr val="bg2">
              <a:alpha val="40000"/>
            </a:schemeClr>
          </a:solidFill>
        </p:spPr>
        <p:txBody>
          <a:bodyPr lIns="36000" tIns="36000" rIns="36000" bIns="36000"/>
          <a:lstStyle/>
          <a:p>
            <a:pPr marL="314325" indent="-228600">
              <a:lnSpc>
                <a:spcPct val="120000"/>
              </a:lnSpc>
              <a:buFont typeface="+mj-lt"/>
              <a:buAutoNum type="alphaUcPeriod" startAt="3"/>
              <a:tabLst>
                <a:tab pos="4037013" algn="l"/>
              </a:tabLst>
            </a:pPr>
            <a:r>
              <a:rPr lang="ko-KR" altLang="en-US" sz="850" dirty="0">
                <a:solidFill>
                  <a:schemeClr val="tx1"/>
                </a:solidFill>
                <a:ea typeface="맑은 고딕" panose="020B0503020000020004" pitchFamily="50" charset="-127"/>
              </a:rPr>
              <a:t>본사 배부비용 및 </a:t>
            </a:r>
            <a:r>
              <a:rPr lang="en-US" altLang="ko-KR" sz="850" dirty="0">
                <a:solidFill>
                  <a:schemeClr val="tx1"/>
                </a:solidFill>
                <a:ea typeface="맑은 고딕" panose="020B0503020000020004" pitchFamily="50" charset="-127"/>
              </a:rPr>
              <a:t>Stand-alone cost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회사의 본사 배부비용은 </a:t>
            </a:r>
            <a:r>
              <a:rPr lang="en-US" altLang="ko-KR" sz="850" b="0" dirty="0">
                <a:solidFill>
                  <a:schemeClr val="tx1"/>
                </a:solidFill>
                <a:ea typeface="맑은 고딕" panose="020B0503020000020004" pitchFamily="50" charset="-127"/>
              </a:rPr>
              <a:t>1)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사내비용으로 구성되어 있음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공통비는 관리본부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회계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자금</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세무</a:t>
            </a:r>
            <a:r>
              <a:rPr lang="en-US" altLang="ko-KR" sz="850" b="0" dirty="0">
                <a:solidFill>
                  <a:schemeClr val="tx1"/>
                </a:solidFill>
                <a:ea typeface="맑은 고딕" panose="020B0503020000020004" pitchFamily="50" charset="-127"/>
              </a:rPr>
              <a:t>, IR </a:t>
            </a:r>
            <a:r>
              <a:rPr lang="ko-KR" altLang="en-US" sz="850" b="0" dirty="0">
                <a:solidFill>
                  <a:schemeClr val="tx1"/>
                </a:solidFill>
                <a:ea typeface="맑은 고딕" panose="020B0503020000020004" pitchFamily="50" charset="-127"/>
              </a:rPr>
              <a:t>등</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와 사업부문</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법무</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경영전략</a:t>
            </a:r>
            <a:r>
              <a:rPr lang="en-US" altLang="ko-KR" sz="850" b="0" dirty="0">
                <a:solidFill>
                  <a:schemeClr val="tx1"/>
                </a:solidFill>
                <a:ea typeface="맑은 고딕" panose="020B0503020000020004" pitchFamily="50" charset="-127"/>
              </a:rPr>
              <a:t>, HR </a:t>
            </a:r>
            <a:r>
              <a:rPr lang="ko-KR" altLang="en-US" sz="850" b="0" dirty="0">
                <a:solidFill>
                  <a:schemeClr val="tx1"/>
                </a:solidFill>
                <a:ea typeface="맑은 고딕" panose="020B0503020000020004" pitchFamily="50" charset="-127"/>
              </a:rPr>
              <a:t>등</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에 해당하는 조직 인원에 대한 </a:t>
            </a:r>
            <a:r>
              <a:rPr lang="ko-KR" altLang="en-US" sz="850" b="0" dirty="0" err="1">
                <a:solidFill>
                  <a:schemeClr val="tx1"/>
                </a:solidFill>
                <a:ea typeface="맑은 고딕" panose="020B0503020000020004" pitchFamily="50" charset="-127"/>
              </a:rPr>
              <a:t>급여성</a:t>
            </a:r>
            <a:r>
              <a:rPr lang="ko-KR" altLang="en-US" sz="850" b="0" dirty="0">
                <a:solidFill>
                  <a:schemeClr val="tx1"/>
                </a:solidFill>
                <a:ea typeface="맑은 고딕" panose="020B0503020000020004" pitchFamily="50" charset="-127"/>
              </a:rPr>
              <a:t> 비용</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업무성</a:t>
            </a:r>
            <a:r>
              <a:rPr lang="ko-KR" altLang="en-US" sz="850" b="0" dirty="0">
                <a:solidFill>
                  <a:schemeClr val="tx1"/>
                </a:solidFill>
                <a:ea typeface="맑은 고딕" panose="020B0503020000020004" pitchFamily="50" charset="-127"/>
              </a:rPr>
              <a:t> 경비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임차료 등으로 구성됨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사내비용의 경우 </a:t>
            </a:r>
            <a:r>
              <a:rPr lang="en-US" altLang="ko-KR" sz="850" b="0" dirty="0">
                <a:solidFill>
                  <a:schemeClr val="tx1"/>
                </a:solidFill>
                <a:ea typeface="맑은 고딕" panose="020B0503020000020004" pitchFamily="50" charset="-127"/>
              </a:rPr>
              <a:t>PL</a:t>
            </a:r>
            <a:r>
              <a:rPr lang="ko-KR" altLang="en-US" sz="850" b="0" dirty="0">
                <a:solidFill>
                  <a:schemeClr val="tx1"/>
                </a:solidFill>
                <a:ea typeface="맑은 고딕" panose="020B0503020000020004" pitchFamily="50" charset="-127"/>
              </a:rPr>
              <a:t>계정상 사내비용</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정보통신용역비</a:t>
            </a:r>
            <a:r>
              <a:rPr lang="en-US" altLang="ko-KR" sz="850" b="0" dirty="0">
                <a:solidFill>
                  <a:schemeClr val="tx1"/>
                </a:solidFill>
                <a:ea typeface="맑은 고딕" panose="020B0503020000020004" pitchFamily="50" charset="-127"/>
              </a:rPr>
              <a:t>, HR</a:t>
            </a:r>
            <a:r>
              <a:rPr lang="ko-KR" altLang="en-US" sz="850" b="0" dirty="0">
                <a:solidFill>
                  <a:schemeClr val="tx1"/>
                </a:solidFill>
                <a:ea typeface="맑은 고딕" panose="020B0503020000020004" pitchFamily="50" charset="-127"/>
              </a:rPr>
              <a:t> 용역비용</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등</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과 일부 </a:t>
            </a:r>
            <a:r>
              <a:rPr lang="ko-KR" altLang="en-US" sz="850" b="0" dirty="0" err="1">
                <a:solidFill>
                  <a:schemeClr val="tx1"/>
                </a:solidFill>
                <a:ea typeface="맑은 고딕" panose="020B0503020000020004" pitchFamily="50" charset="-127"/>
              </a:rPr>
              <a:t>본계정</a:t>
            </a:r>
            <a:r>
              <a:rPr lang="ko-KR" altLang="en-US" sz="850" b="0" dirty="0">
                <a:solidFill>
                  <a:schemeClr val="tx1"/>
                </a:solidFill>
                <a:ea typeface="맑은 고딕" panose="020B0503020000020004" pitchFamily="50" charset="-127"/>
              </a:rPr>
              <a:t> 대체된 항목</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매치플레이</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디오픈</a:t>
            </a:r>
            <a:r>
              <a:rPr lang="ko-KR" altLang="en-US" sz="850" b="0" dirty="0">
                <a:solidFill>
                  <a:schemeClr val="tx1"/>
                </a:solidFill>
                <a:ea typeface="맑은 고딕" panose="020B0503020000020004" pitchFamily="50" charset="-127"/>
              </a:rPr>
              <a:t> 등의 골프대회 후원분담금 등</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금액으로 구성됨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회사에 따르면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관련 조직 중 홍보대행</a:t>
            </a:r>
            <a:r>
              <a:rPr lang="en-US" altLang="ko-KR" sz="850" b="0" dirty="0">
                <a:solidFill>
                  <a:schemeClr val="tx1"/>
                </a:solidFill>
                <a:ea typeface="맑은 고딕" panose="020B0503020000020004" pitchFamily="50" charset="-127"/>
              </a:rPr>
              <a:t>, CDO, </a:t>
            </a:r>
            <a:r>
              <a:rPr lang="ko-KR" altLang="en-US" sz="850" b="0" dirty="0">
                <a:solidFill>
                  <a:schemeClr val="tx1"/>
                </a:solidFill>
                <a:ea typeface="맑은 고딕" panose="020B0503020000020004" pitchFamily="50" charset="-127"/>
              </a:rPr>
              <a:t>전략지원</a:t>
            </a:r>
            <a:r>
              <a:rPr lang="en-US" altLang="ko-KR" sz="850" b="0" dirty="0">
                <a:solidFill>
                  <a:schemeClr val="tx1"/>
                </a:solidFill>
                <a:ea typeface="맑은 고딕" panose="020B0503020000020004" pitchFamily="50" charset="-127"/>
              </a:rPr>
              <a:t>, Credo PJT, </a:t>
            </a:r>
            <a:r>
              <a:rPr lang="ko-KR" altLang="en-US" sz="850" b="0" dirty="0">
                <a:solidFill>
                  <a:schemeClr val="tx1"/>
                </a:solidFill>
                <a:ea typeface="맑은 고딕" panose="020B0503020000020004" pitchFamily="50" charset="-127"/>
              </a:rPr>
              <a:t>재무</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세무 이외 기능은 이미 사업부 내부에서 해당 기능을 수행하고 있으므로 </a:t>
            </a:r>
            <a:r>
              <a:rPr lang="en-US" altLang="ko-KR" sz="850" b="0" dirty="0">
                <a:solidFill>
                  <a:schemeClr val="tx1"/>
                </a:solidFill>
                <a:ea typeface="맑은 고딕" panose="020B0503020000020004" pitchFamily="50" charset="-127"/>
              </a:rPr>
              <a:t>Stand-alone </a:t>
            </a:r>
            <a:r>
              <a:rPr lang="ko-KR" altLang="en-US" sz="850" b="0" dirty="0">
                <a:solidFill>
                  <a:schemeClr val="tx1"/>
                </a:solidFill>
                <a:ea typeface="맑은 고딕" panose="020B0503020000020004" pitchFamily="50" charset="-127"/>
              </a:rPr>
              <a:t>시 기존에 인식한 </a:t>
            </a:r>
            <a:r>
              <a:rPr lang="ko-KR" altLang="en-US" sz="850" b="0" dirty="0" err="1">
                <a:solidFill>
                  <a:schemeClr val="tx1"/>
                </a:solidFill>
                <a:ea typeface="맑은 고딕" panose="020B0503020000020004" pitchFamily="50" charset="-127"/>
              </a:rPr>
              <a:t>공통비</a:t>
            </a:r>
            <a:r>
              <a:rPr lang="ko-KR" altLang="en-US" sz="850" b="0" dirty="0">
                <a:solidFill>
                  <a:schemeClr val="tx1"/>
                </a:solidFill>
                <a:ea typeface="맑은 고딕" panose="020B0503020000020004" pitchFamily="50" charset="-127"/>
              </a:rPr>
              <a:t> 인식 금액은 더 이상 발생하지 않을 것으로 예상됨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또한 사내비용의 경우 정보통신</a:t>
            </a:r>
            <a:r>
              <a:rPr lang="en-US" altLang="ko-KR" sz="850" b="0" dirty="0">
                <a:solidFill>
                  <a:schemeClr val="tx1"/>
                </a:solidFill>
                <a:ea typeface="맑은 고딕" panose="020B0503020000020004" pitchFamily="50" charset="-127"/>
              </a:rPr>
              <a:t>, HR </a:t>
            </a:r>
            <a:r>
              <a:rPr lang="ko-KR" altLang="en-US" sz="850" b="0" dirty="0">
                <a:solidFill>
                  <a:schemeClr val="tx1"/>
                </a:solidFill>
                <a:ea typeface="맑은 고딕" panose="020B0503020000020004" pitchFamily="50" charset="-127"/>
              </a:rPr>
              <a:t>등 실제 비용지출이 발생한 항목에 대해 청구하는 성격이므로 </a:t>
            </a:r>
            <a:r>
              <a:rPr lang="en-US" altLang="ko-KR" sz="850" b="0" dirty="0">
                <a:solidFill>
                  <a:schemeClr val="tx1"/>
                </a:solidFill>
                <a:ea typeface="맑은 고딕" panose="020B0503020000020004" pitchFamily="50" charset="-127"/>
              </a:rPr>
              <a:t>Stand-alone </a:t>
            </a:r>
            <a:r>
              <a:rPr lang="ko-KR" altLang="en-US" sz="850" b="0" dirty="0">
                <a:solidFill>
                  <a:schemeClr val="tx1"/>
                </a:solidFill>
                <a:ea typeface="맑은 고딕" panose="020B0503020000020004" pitchFamily="50" charset="-127"/>
              </a:rPr>
              <a:t>시에도 계속 발생할 성격의 금액으로 판단되며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다만 골프대회 후원분담금 및 </a:t>
            </a:r>
            <a:r>
              <a:rPr lang="en-US" altLang="ko-KR" sz="850" b="0" dirty="0">
                <a:solidFill>
                  <a:schemeClr val="tx1"/>
                </a:solidFill>
                <a:ea typeface="맑은 고딕" panose="020B0503020000020004" pitchFamily="50" charset="-127"/>
              </a:rPr>
              <a:t>MLB </a:t>
            </a:r>
            <a:r>
              <a:rPr lang="ko-KR" altLang="en-US" sz="850" b="0" dirty="0">
                <a:solidFill>
                  <a:schemeClr val="tx1"/>
                </a:solidFill>
                <a:ea typeface="맑은 고딕" panose="020B0503020000020004" pitchFamily="50" charset="-127"/>
              </a:rPr>
              <a:t>후원분담금의 경우 향후 발생하지 않을 예정이라는 것이 회사의 설명임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추가적으로 </a:t>
            </a:r>
            <a:r>
              <a:rPr lang="en-US" altLang="ko-KR" sz="850" b="0" dirty="0">
                <a:solidFill>
                  <a:schemeClr val="tx1"/>
                </a:solidFill>
                <a:ea typeface="맑은 고딕" panose="020B0503020000020004" pitchFamily="50" charset="-127"/>
              </a:rPr>
              <a:t>Stand-alone </a:t>
            </a:r>
            <a:r>
              <a:rPr lang="ko-KR" altLang="en-US" sz="850" b="0" dirty="0">
                <a:solidFill>
                  <a:schemeClr val="tx1"/>
                </a:solidFill>
                <a:ea typeface="맑은 고딕" panose="020B0503020000020004" pitchFamily="50" charset="-127"/>
              </a:rPr>
              <a:t>시 그룹 정책에 따라 지주사 이외의 관계사에 배부되는 </a:t>
            </a:r>
            <a:r>
              <a:rPr lang="en-US" altLang="ko-KR" sz="850" b="0" dirty="0">
                <a:solidFill>
                  <a:schemeClr val="tx1"/>
                </a:solidFill>
                <a:ea typeface="맑은 고딕" panose="020B0503020000020004" pitchFamily="50" charset="-127"/>
              </a:rPr>
              <a:t>Brand fee</a:t>
            </a:r>
            <a:r>
              <a:rPr lang="ko-KR" altLang="en-US" sz="850" b="0" dirty="0">
                <a:solidFill>
                  <a:schemeClr val="tx1"/>
                </a:solidFill>
                <a:ea typeface="맑은 고딕" panose="020B0503020000020004" pitchFamily="50" charset="-127"/>
              </a:rPr>
              <a:t>가 추가로 지출될 것으로 예상됨</a:t>
            </a:r>
            <a:r>
              <a:rPr lang="en-US" altLang="ko-KR" sz="850" b="0" dirty="0">
                <a:solidFill>
                  <a:schemeClr val="tx1"/>
                </a:solidFill>
                <a:ea typeface="맑은 고딕" panose="020B0503020000020004" pitchFamily="50" charset="-127"/>
              </a:rPr>
              <a:t>. (Brand fee</a:t>
            </a:r>
            <a:r>
              <a:rPr lang="ko-KR" altLang="en-US" sz="850" b="0" dirty="0">
                <a:solidFill>
                  <a:schemeClr val="tx1"/>
                </a:solidFill>
                <a:ea typeface="맑은 고딕" panose="020B0503020000020004" pitchFamily="50" charset="-127"/>
              </a:rPr>
              <a:t>는 매출액의 </a:t>
            </a:r>
            <a:r>
              <a:rPr lang="en-US" altLang="ko-KR" sz="850" b="0" dirty="0">
                <a:solidFill>
                  <a:schemeClr val="tx1"/>
                </a:solidFill>
                <a:ea typeface="맑은 고딕" panose="020B0503020000020004" pitchFamily="50" charset="-127"/>
              </a:rPr>
              <a:t>0.3%)</a:t>
            </a:r>
          </a:p>
          <a:p>
            <a:pPr marL="266700" indent="-180975">
              <a:lnSpc>
                <a:spcPct val="120000"/>
              </a:lnSpc>
              <a:buFont typeface="+mj-lt"/>
              <a:buAutoNum type="alphaUcPeriod" startAt="3"/>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p:txBody>
      </p:sp>
      <p:sp>
        <p:nvSpPr>
          <p:cNvPr id="12" name="Text Box 51">
            <a:extLst>
              <a:ext uri="{FF2B5EF4-FFF2-40B4-BE49-F238E27FC236}">
                <a16:creationId xmlns:a16="http://schemas.microsoft.com/office/drawing/2014/main" id="{EE9A91A4-414F-47D8-93A0-2EA9A4D141BC}"/>
              </a:ext>
            </a:extLst>
          </p:cNvPr>
          <p:cNvSpPr txBox="1">
            <a:spLocks noChangeArrowheads="1"/>
          </p:cNvSpPr>
          <p:nvPr/>
        </p:nvSpPr>
        <p:spPr bwMode="auto">
          <a:xfrm>
            <a:off x="3443450" y="6363684"/>
            <a:ext cx="1415934"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KPMG Analysis</a:t>
            </a:r>
          </a:p>
        </p:txBody>
      </p:sp>
      <p:sp>
        <p:nvSpPr>
          <p:cNvPr id="24" name="직사각형 23">
            <a:extLst>
              <a:ext uri="{FF2B5EF4-FFF2-40B4-BE49-F238E27FC236}">
                <a16:creationId xmlns:a16="http://schemas.microsoft.com/office/drawing/2014/main" id="{CD31056B-7FE0-4565-B52A-74175980C2F1}"/>
              </a:ext>
            </a:extLst>
          </p:cNvPr>
          <p:cNvSpPr/>
          <p:nvPr/>
        </p:nvSpPr>
        <p:spPr>
          <a:xfrm>
            <a:off x="415635" y="756762"/>
            <a:ext cx="9077499" cy="39354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lvl="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회사제시 조정사항 및 잠재적 조정사항을 반영한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a:t>
            </a:r>
            <a:r>
              <a:rPr lang="ko-KR" altLang="en-US" sz="900" dirty="0">
                <a:solidFill>
                  <a:srgbClr val="00338D"/>
                </a:solidFill>
                <a:latin typeface="Arial" panose="020B0604020202020204" pitchFamily="34" charset="0"/>
                <a:ea typeface="맑은 고딕" panose="020B0503020000020004" pitchFamily="50" charset="-127"/>
              </a:rPr>
              <a:t> 기준 </a:t>
            </a:r>
            <a:r>
              <a:rPr lang="en-US" altLang="ko-KR" sz="900" dirty="0">
                <a:solidFill>
                  <a:srgbClr val="00338D"/>
                </a:solidFill>
                <a:latin typeface="Arial" panose="020B0604020202020204" pitchFamily="34" charset="0"/>
                <a:ea typeface="맑은 고딕" panose="020B0503020000020004" pitchFamily="50" charset="-127"/>
              </a:rPr>
              <a:t>Normalized 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113,704</a:t>
            </a:r>
            <a:r>
              <a:rPr lang="ko-KR" altLang="en-US" sz="900" dirty="0">
                <a:solidFill>
                  <a:srgbClr val="00338D"/>
                </a:solidFill>
                <a:latin typeface="Arial" panose="020B0604020202020204" pitchFamily="34" charset="0"/>
                <a:ea typeface="맑은 고딕" panose="020B0503020000020004" pitchFamily="50" charset="-127"/>
              </a:rPr>
              <a:t>백만원</a:t>
            </a:r>
            <a:r>
              <a:rPr lang="en-US" altLang="ko-KR" sz="900" dirty="0">
                <a:solidFill>
                  <a:srgbClr val="00338D"/>
                </a:solidFill>
                <a:latin typeface="Arial" panose="020B0604020202020204" pitchFamily="34" charset="0"/>
                <a:ea typeface="맑은 고딕" panose="020B0503020000020004" pitchFamily="50" charset="-127"/>
              </a:rPr>
              <a:t>, Normalized EBITDA%</a:t>
            </a:r>
            <a:r>
              <a:rPr lang="ko-KR" altLang="en-US" sz="900" dirty="0">
                <a:solidFill>
                  <a:srgbClr val="00338D"/>
                </a:solidFill>
                <a:latin typeface="Arial" panose="020B0604020202020204" pitchFamily="34" charset="0"/>
                <a:ea typeface="맑은 고딕" panose="020B0503020000020004" pitchFamily="50" charset="-127"/>
              </a:rPr>
              <a:t>은 </a:t>
            </a:r>
            <a:r>
              <a:rPr lang="en-US" altLang="ko-KR" sz="900" dirty="0">
                <a:solidFill>
                  <a:srgbClr val="00338D"/>
                </a:solidFill>
                <a:latin typeface="Arial" panose="020B0604020202020204" pitchFamily="34" charset="0"/>
                <a:ea typeface="맑은 고딕" panose="020B0503020000020004" pitchFamily="50" charset="-127"/>
              </a:rPr>
              <a:t>12.5%</a:t>
            </a:r>
            <a:r>
              <a:rPr lang="ko-KR" altLang="en-US" sz="900" dirty="0">
                <a:solidFill>
                  <a:srgbClr val="00338D"/>
                </a:solidFill>
                <a:latin typeface="Arial" panose="020B0604020202020204" pitchFamily="34" charset="0"/>
                <a:ea typeface="맑은 고딕" panose="020B0503020000020004" pitchFamily="50" charset="-127"/>
              </a:rPr>
              <a:t>임</a:t>
            </a:r>
            <a:r>
              <a:rPr lang="en-US" altLang="ko-KR" sz="900" dirty="0">
                <a:solidFill>
                  <a:srgbClr val="00338D"/>
                </a:solidFill>
                <a:latin typeface="Arial" panose="020B0604020202020204" pitchFamily="34" charset="0"/>
                <a:ea typeface="맑은 고딕" panose="020B0503020000020004" pitchFamily="50" charset="-127"/>
              </a:rPr>
              <a:t>. </a:t>
            </a:r>
          </a:p>
        </p:txBody>
      </p:sp>
      <p:pic>
        <p:nvPicPr>
          <p:cNvPr id="16" name="그림 15">
            <a:extLst>
              <a:ext uri="{FF2B5EF4-FFF2-40B4-BE49-F238E27FC236}">
                <a16:creationId xmlns:a16="http://schemas.microsoft.com/office/drawing/2014/main" id="{4378D5BC-7FE6-4E7A-9BE9-ACCA36F911B7}"/>
              </a:ext>
            </a:extLst>
          </p:cNvPr>
          <p:cNvPicPr>
            <a:picLocks noChangeAspect="1" noChangeArrowheads="1"/>
            <a:extLst>
              <a:ext uri="{84589F7E-364E-4C9E-8A38-B11213B215E9}">
                <a14:cameraTool xmlns:a14="http://schemas.microsoft.com/office/drawing/2010/main" cellRange="$C$3:$K$36"/>
              </a:ext>
            </a:extLst>
          </p:cNvPicPr>
          <p:nvPr/>
        </p:nvPicPr>
        <p:blipFill>
          <a:blip r:embed="rId3"/>
          <a:srcRect/>
          <a:stretch>
            <a:fillRect/>
          </a:stretch>
        </p:blipFill>
        <p:spPr bwMode="auto">
          <a:xfrm>
            <a:off x="421575" y="1193851"/>
            <a:ext cx="4386513" cy="508000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pic>
        <p:nvPicPr>
          <p:cNvPr id="17" name="그림 16">
            <a:extLst>
              <a:ext uri="{FF2B5EF4-FFF2-40B4-BE49-F238E27FC236}">
                <a16:creationId xmlns:a16="http://schemas.microsoft.com/office/drawing/2014/main" id="{EBAB9242-C127-4E00-A140-4535F15CAA0A}"/>
              </a:ext>
            </a:extLst>
          </p:cNvPr>
          <p:cNvPicPr>
            <a:picLocks noChangeAspect="1" noChangeArrowheads="1"/>
            <a:extLst>
              <a:ext uri="{84589F7E-364E-4C9E-8A38-B11213B215E9}">
                <a14:cameraTool xmlns:a14="http://schemas.microsoft.com/office/drawing/2010/main" cellRange="$Y$3:$AD$16"/>
              </a:ext>
            </a:extLst>
          </p:cNvPicPr>
          <p:nvPr/>
        </p:nvPicPr>
        <p:blipFill>
          <a:blip r:embed="rId4"/>
          <a:srcRect/>
          <a:stretch>
            <a:fillRect/>
          </a:stretch>
        </p:blipFill>
        <p:spPr bwMode="auto">
          <a:xfrm>
            <a:off x="5192864" y="3301280"/>
            <a:ext cx="3510380" cy="2057901"/>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97145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lvl="0" indent="-266700">
              <a:lnSpc>
                <a:spcPct val="100000"/>
              </a:lnSpc>
              <a:defRPr/>
            </a:pPr>
            <a:r>
              <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rPr>
              <a:t>Quality of </a:t>
            </a:r>
            <a:r>
              <a:rPr lang="en-US" altLang="ko-KR" sz="3200" b="1" dirty="0">
                <a:solidFill>
                  <a:srgbClr val="00338D"/>
                </a:solidFill>
                <a:cs typeface="KPMG Extralight"/>
              </a:rPr>
              <a:t>Earnings (3/4)</a:t>
            </a:r>
            <a:endParaRPr kumimoji="0" lang="en-US" altLang="ko-KR" sz="3200" b="1" i="0" u="none" strike="noStrike" kern="1200" cap="none" spc="0" normalizeH="0" baseline="0" noProof="0" dirty="0">
              <a:ln>
                <a:noFill/>
              </a:ln>
              <a:solidFill>
                <a:srgbClr val="00338D"/>
              </a:solidFill>
              <a:effectLst/>
              <a:uLnTx/>
              <a:uFillTx/>
              <a:latin typeface="KPMG Extralight"/>
              <a:ea typeface="+mj-ea"/>
              <a:cs typeface="KPMG Extralight"/>
            </a:endParaRPr>
          </a:p>
        </p:txBody>
      </p:sp>
      <p:sp>
        <p:nvSpPr>
          <p:cNvPr id="13" name="텍스트 개체 틀 1"/>
          <p:cNvSpPr>
            <a:spLocks noGrp="1"/>
          </p:cNvSpPr>
          <p:nvPr>
            <p:ph type="body" sz="quarter" idx="14"/>
          </p:nvPr>
        </p:nvSpPr>
        <p:spPr>
          <a:xfrm>
            <a:off x="4859384" y="1198452"/>
            <a:ext cx="4633750" cy="5033671"/>
          </a:xfrm>
          <a:solidFill>
            <a:schemeClr val="bg2">
              <a:alpha val="40000"/>
            </a:schemeClr>
          </a:solidFill>
        </p:spPr>
        <p:txBody>
          <a:bodyPr lIns="36000" tIns="36000" rIns="36000" bIns="36000"/>
          <a:lstStyle/>
          <a:p>
            <a:pPr marL="314325" indent="-228600">
              <a:lnSpc>
                <a:spcPct val="120000"/>
              </a:lnSpc>
              <a:buFont typeface="+mj-lt"/>
              <a:buAutoNum type="alphaUcPeriod" startAt="4"/>
              <a:tabLst>
                <a:tab pos="4037013" algn="l"/>
              </a:tabLst>
            </a:pPr>
            <a:r>
              <a:rPr lang="ko-KR" altLang="en-US" sz="850" dirty="0" err="1">
                <a:solidFill>
                  <a:schemeClr val="tx1"/>
                </a:solidFill>
                <a:ea typeface="맑은 고딕" panose="020B0503020000020004" pitchFamily="50" charset="-127"/>
              </a:rPr>
              <a:t>잡손익</a:t>
            </a:r>
            <a:r>
              <a:rPr lang="ko-KR" altLang="en-US" sz="850" dirty="0">
                <a:solidFill>
                  <a:schemeClr val="tx1"/>
                </a:solidFill>
                <a:ea typeface="맑은 고딕" panose="020B0503020000020004" pitchFamily="50" charset="-127"/>
              </a:rPr>
              <a:t> 영업손익으로 대체 </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회사의 </a:t>
            </a:r>
            <a:r>
              <a:rPr lang="ko-KR" altLang="en-US" sz="850" b="0" dirty="0" err="1">
                <a:solidFill>
                  <a:schemeClr val="tx1"/>
                </a:solidFill>
                <a:ea typeface="맑은 고딕" panose="020B0503020000020004" pitchFamily="50" charset="-127"/>
              </a:rPr>
              <a:t>잡손익</a:t>
            </a:r>
            <a:r>
              <a:rPr lang="ko-KR" altLang="en-US" sz="850" b="0" dirty="0">
                <a:solidFill>
                  <a:schemeClr val="tx1"/>
                </a:solidFill>
                <a:ea typeface="맑은 고딕" panose="020B0503020000020004" pitchFamily="50" charset="-127"/>
              </a:rPr>
              <a:t> 중 영업손익 성격의 금액이 있어 이를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에 가감 반영함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영업손익으로 조정되는 항목은 </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가지로 </a:t>
            </a: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생산팀에서 부자재 매각 시 판매 단가와 표준 단가와의 차이가 </a:t>
            </a:r>
            <a:r>
              <a:rPr lang="ko-KR" altLang="en-US" sz="850" b="0" dirty="0" err="1">
                <a:solidFill>
                  <a:schemeClr val="tx1"/>
                </a:solidFill>
                <a:ea typeface="맑은 고딕" panose="020B0503020000020004" pitchFamily="50" charset="-127"/>
              </a:rPr>
              <a:t>잡이익</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잡손실</a:t>
            </a:r>
            <a:r>
              <a:rPr lang="ko-KR" altLang="en-US" sz="850" b="0" dirty="0">
                <a:solidFill>
                  <a:schemeClr val="tx1"/>
                </a:solidFill>
                <a:ea typeface="맑은 고딕" panose="020B0503020000020004" pitchFamily="50" charset="-127"/>
              </a:rPr>
              <a:t> 계정으로 반영된 금액</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원가 결산 시 정산 완료 후 단가와 표준 단가와의 차이가 </a:t>
            </a:r>
            <a:r>
              <a:rPr lang="ko-KR" altLang="en-US" sz="850" b="0" dirty="0" err="1">
                <a:solidFill>
                  <a:schemeClr val="tx1"/>
                </a:solidFill>
                <a:ea typeface="맑은 고딕" panose="020B0503020000020004" pitchFamily="50" charset="-127"/>
              </a:rPr>
              <a:t>잡이익</a:t>
            </a:r>
            <a:r>
              <a:rPr lang="ko-KR" altLang="en-US" sz="850" b="0" dirty="0">
                <a:solidFill>
                  <a:schemeClr val="tx1"/>
                </a:solidFill>
                <a:ea typeface="맑은 고딕" panose="020B0503020000020004" pitchFamily="50" charset="-127"/>
              </a:rPr>
              <a:t> 계정에서 조정된 금액임</a:t>
            </a:r>
            <a:r>
              <a:rPr lang="en-US" altLang="ko-KR" sz="850" b="0" dirty="0">
                <a:solidFill>
                  <a:schemeClr val="tx1"/>
                </a:solidFill>
                <a:ea typeface="맑은 고딕" panose="020B0503020000020004" pitchFamily="50" charset="-127"/>
              </a:rPr>
              <a:t>. </a:t>
            </a:r>
          </a:p>
          <a:p>
            <a:pPr marL="85725">
              <a:lnSpc>
                <a:spcPct val="120000"/>
              </a:lnSpc>
              <a:tabLst>
                <a:tab pos="4037013" algn="l"/>
              </a:tabLst>
            </a:pPr>
            <a:r>
              <a:rPr lang="en-US" altLang="ko-KR" sz="850" dirty="0">
                <a:ea typeface="맑은 고딕" panose="020B0503020000020004" pitchFamily="50" charset="-127"/>
              </a:rPr>
              <a:t>II. KPMG</a:t>
            </a:r>
            <a:r>
              <a:rPr lang="ko-KR" altLang="en-US" sz="850" dirty="0">
                <a:ea typeface="맑은 고딕" panose="020B0503020000020004" pitchFamily="50" charset="-127"/>
              </a:rPr>
              <a:t> 조정사항</a:t>
            </a:r>
            <a:endParaRPr lang="en-US" altLang="ko-KR" sz="85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r>
              <a:rPr lang="ko-KR" altLang="en-US" sz="850" dirty="0">
                <a:solidFill>
                  <a:schemeClr val="tx1"/>
                </a:solidFill>
                <a:ea typeface="맑은 고딕" panose="020B0503020000020004" pitchFamily="50" charset="-127"/>
              </a:rPr>
              <a:t>성과급 귀속시기 조정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당기 실적에 대한 예상 성과급을 매월마다 </a:t>
            </a:r>
            <a:r>
              <a:rPr lang="ko-KR" altLang="en-US" sz="850" b="0" dirty="0" err="1">
                <a:solidFill>
                  <a:schemeClr val="tx1"/>
                </a:solidFill>
                <a:ea typeface="맑은 고딕" panose="020B0503020000020004" pitchFamily="50" charset="-127"/>
              </a:rPr>
              <a:t>비용화하며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차년도 실제 지급 시 지급액과 </a:t>
            </a:r>
            <a:r>
              <a:rPr lang="ko-KR" altLang="en-US" sz="850" b="0" dirty="0" err="1">
                <a:solidFill>
                  <a:schemeClr val="tx1"/>
                </a:solidFill>
                <a:ea typeface="맑은 고딕" panose="020B0503020000020004" pitchFamily="50" charset="-127"/>
              </a:rPr>
              <a:t>설정액</a:t>
            </a:r>
            <a:r>
              <a:rPr lang="ko-KR" altLang="en-US" sz="850" b="0" dirty="0">
                <a:solidFill>
                  <a:schemeClr val="tx1"/>
                </a:solidFill>
                <a:ea typeface="맑은 고딕" panose="020B0503020000020004" pitchFamily="50" charset="-127"/>
              </a:rPr>
              <a:t> 차액을 추가 비용 설정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환입</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하고 있어 추가 비용 설정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환입</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액의 기간 귀속을 조정함</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5"/>
              <a:tabLst>
                <a:tab pos="4037013" algn="l"/>
              </a:tabLst>
            </a:pPr>
            <a:r>
              <a:rPr lang="ko-KR" altLang="en-US" sz="850" dirty="0">
                <a:solidFill>
                  <a:schemeClr val="tx1"/>
                </a:solidFill>
                <a:ea typeface="맑은 고딕" panose="020B0503020000020004" pitchFamily="50" charset="-127"/>
              </a:rPr>
              <a:t>환율효과 조정</a:t>
            </a:r>
            <a:r>
              <a:rPr lang="en-US" altLang="ko-KR" sz="85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 2017</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 연도별 외화 매출 및 매입 금액을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9</a:t>
            </a:r>
            <a:r>
              <a:rPr lang="ko-KR" altLang="en-US" sz="850" b="0" dirty="0">
                <a:solidFill>
                  <a:schemeClr val="tx1"/>
                </a:solidFill>
                <a:ea typeface="맑은 고딕" panose="020B0503020000020004" pitchFamily="50" charset="-127"/>
              </a:rPr>
              <a:t>월</a:t>
            </a:r>
            <a:r>
              <a:rPr lang="en-US" altLang="ko-KR" sz="850" b="0" dirty="0">
                <a:solidFill>
                  <a:schemeClr val="tx1"/>
                </a:solidFill>
                <a:ea typeface="맑은 고딕" panose="020B0503020000020004" pitchFamily="50" charset="-127"/>
              </a:rPr>
              <a:t>LTM</a:t>
            </a:r>
            <a:r>
              <a:rPr lang="ko-KR" altLang="en-US" sz="850" b="0" dirty="0">
                <a:solidFill>
                  <a:schemeClr val="tx1"/>
                </a:solidFill>
                <a:ea typeface="맑은 고딕" panose="020B0503020000020004" pitchFamily="50" charset="-127"/>
              </a:rPr>
              <a:t> 평균 환율로 조정 산정하여 해당 연도에 인식한 원화 기준 매출 및 매입 금액과의 차이를 환율효과로 반영하였음</a:t>
            </a:r>
            <a:r>
              <a:rPr lang="en-US" altLang="ko-KR" sz="850" b="0" dirty="0">
                <a:solidFill>
                  <a:schemeClr val="tx1"/>
                </a:solidFill>
                <a:ea typeface="맑은 고딕" panose="020B0503020000020004" pitchFamily="50" charset="-127"/>
              </a:rPr>
              <a:t>. </a:t>
            </a: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a:p>
            <a:pPr marL="266700" indent="-180975">
              <a:lnSpc>
                <a:spcPct val="120000"/>
              </a:lnSpc>
              <a:buFont typeface="+mj-lt"/>
              <a:buAutoNum type="alphaUcPeriod"/>
              <a:tabLst>
                <a:tab pos="4037013" algn="l"/>
              </a:tabLst>
            </a:pPr>
            <a:endParaRPr lang="en-US" altLang="ko-KR" sz="850" dirty="0">
              <a:solidFill>
                <a:schemeClr val="tx1"/>
              </a:solidFill>
              <a:ea typeface="맑은 고딕" panose="020B0503020000020004" pitchFamily="50" charset="-127"/>
            </a:endParaRPr>
          </a:p>
        </p:txBody>
      </p:sp>
      <p:pic>
        <p:nvPicPr>
          <p:cNvPr id="10" name="그림 9">
            <a:extLst>
              <a:ext uri="{FF2B5EF4-FFF2-40B4-BE49-F238E27FC236}">
                <a16:creationId xmlns:a16="http://schemas.microsoft.com/office/drawing/2014/main" id="{941ACFBE-9EC7-4F9D-9C0A-A223C05B3D82}"/>
              </a:ext>
            </a:extLst>
          </p:cNvPr>
          <p:cNvPicPr>
            <a:picLocks noChangeAspect="1" noChangeArrowheads="1"/>
            <a:extLst>
              <a:ext uri="{84589F7E-364E-4C9E-8A38-B11213B215E9}">
                <a14:cameraTool xmlns:a14="http://schemas.microsoft.com/office/drawing/2010/main" cellRange="$M$2:$T$28"/>
              </a:ext>
            </a:extLst>
          </p:cNvPicPr>
          <p:nvPr/>
        </p:nvPicPr>
        <p:blipFill>
          <a:blip r:embed="rId3"/>
          <a:srcRect/>
          <a:stretch>
            <a:fillRect/>
          </a:stretch>
        </p:blipFill>
        <p:spPr bwMode="auto">
          <a:xfrm>
            <a:off x="5209064" y="3168151"/>
            <a:ext cx="3476625" cy="3343275"/>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1" name="Text Box 51">
            <a:extLst>
              <a:ext uri="{FF2B5EF4-FFF2-40B4-BE49-F238E27FC236}">
                <a16:creationId xmlns:a16="http://schemas.microsoft.com/office/drawing/2014/main" id="{71E17000-CB20-4DAC-99FD-982E9ED826C2}"/>
              </a:ext>
            </a:extLst>
          </p:cNvPr>
          <p:cNvSpPr txBox="1">
            <a:spLocks noChangeArrowheads="1"/>
          </p:cNvSpPr>
          <p:nvPr/>
        </p:nvSpPr>
        <p:spPr bwMode="auto">
          <a:xfrm>
            <a:off x="3443450" y="6363684"/>
            <a:ext cx="1415934" cy="115017"/>
          </a:xfrm>
          <a:prstGeom prst="rect">
            <a:avLst/>
          </a:prstGeom>
          <a:noFill/>
          <a:ln w="6350">
            <a:noFill/>
            <a:miter lim="800000"/>
            <a:headEnd/>
            <a:tailEnd/>
          </a:ln>
        </p:spPr>
        <p:txBody>
          <a:bodyPr wrap="square" lIns="7200" tIns="7200" rIns="7200" bIns="7200" anchor="ctr" anchorCtr="0">
            <a:spAutoFit/>
          </a:bodyPr>
          <a:lstStyle/>
          <a:p>
            <a:pPr marL="476250" marR="0" lvl="0" indent="-476250"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 KPMG Analysis</a:t>
            </a:r>
          </a:p>
        </p:txBody>
      </p:sp>
      <p:sp>
        <p:nvSpPr>
          <p:cNvPr id="20" name="직사각형 19">
            <a:extLst>
              <a:ext uri="{FF2B5EF4-FFF2-40B4-BE49-F238E27FC236}">
                <a16:creationId xmlns:a16="http://schemas.microsoft.com/office/drawing/2014/main" id="{0BEB38AE-9C40-491D-8AC9-5973F5FFF0F5}"/>
              </a:ext>
            </a:extLst>
          </p:cNvPr>
          <p:cNvSpPr/>
          <p:nvPr/>
        </p:nvSpPr>
        <p:spPr>
          <a:xfrm>
            <a:off x="415635" y="756762"/>
            <a:ext cx="9077499" cy="39354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lvl="0" indent="-171450">
              <a:lnSpc>
                <a:spcPct val="110000"/>
              </a:lnSpc>
              <a:buFont typeface="Arial" panose="020B0604020202020204" pitchFamily="34" charset="0"/>
              <a:buChar char="•"/>
              <a:defRPr/>
            </a:pPr>
            <a:r>
              <a:rPr lang="ko-KR" altLang="en-US" sz="900" dirty="0">
                <a:solidFill>
                  <a:srgbClr val="00338D"/>
                </a:solidFill>
                <a:latin typeface="Arial" panose="020B0604020202020204" pitchFamily="34" charset="0"/>
                <a:ea typeface="맑은 고딕" panose="020B0503020000020004" pitchFamily="50" charset="-127"/>
              </a:rPr>
              <a:t>회사제시 조정사항 및 잠재적 조정사항을 반영한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a:t>
            </a:r>
            <a:r>
              <a:rPr lang="ko-KR" altLang="en-US" sz="900" dirty="0">
                <a:solidFill>
                  <a:srgbClr val="00338D"/>
                </a:solidFill>
                <a:latin typeface="Arial" panose="020B0604020202020204" pitchFamily="34" charset="0"/>
                <a:ea typeface="맑은 고딕" panose="020B0503020000020004" pitchFamily="50" charset="-127"/>
              </a:rPr>
              <a:t>월</a:t>
            </a:r>
            <a:r>
              <a:rPr lang="en-US" altLang="ko-KR" sz="900" dirty="0">
                <a:solidFill>
                  <a:srgbClr val="00338D"/>
                </a:solidFill>
                <a:latin typeface="Arial" panose="020B0604020202020204" pitchFamily="34" charset="0"/>
                <a:ea typeface="맑은 고딕" panose="020B0503020000020004" pitchFamily="50" charset="-127"/>
              </a:rPr>
              <a:t>LTM</a:t>
            </a:r>
            <a:r>
              <a:rPr lang="ko-KR" altLang="en-US" sz="900" dirty="0">
                <a:solidFill>
                  <a:srgbClr val="00338D"/>
                </a:solidFill>
                <a:latin typeface="Arial" panose="020B0604020202020204" pitchFamily="34" charset="0"/>
                <a:ea typeface="맑은 고딕" panose="020B0503020000020004" pitchFamily="50" charset="-127"/>
              </a:rPr>
              <a:t> 기준 </a:t>
            </a:r>
            <a:r>
              <a:rPr lang="en-US" altLang="ko-KR" sz="900" dirty="0">
                <a:solidFill>
                  <a:srgbClr val="00338D"/>
                </a:solidFill>
                <a:latin typeface="Arial" panose="020B0604020202020204" pitchFamily="34" charset="0"/>
                <a:ea typeface="맑은 고딕" panose="020B0503020000020004" pitchFamily="50" charset="-127"/>
              </a:rPr>
              <a:t>Normalized 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113,704</a:t>
            </a:r>
            <a:r>
              <a:rPr lang="ko-KR" altLang="en-US" sz="900" dirty="0">
                <a:solidFill>
                  <a:srgbClr val="00338D"/>
                </a:solidFill>
                <a:latin typeface="Arial" panose="020B0604020202020204" pitchFamily="34" charset="0"/>
                <a:ea typeface="맑은 고딕" panose="020B0503020000020004" pitchFamily="50" charset="-127"/>
              </a:rPr>
              <a:t>백만원</a:t>
            </a:r>
            <a:r>
              <a:rPr lang="en-US" altLang="ko-KR" sz="900" dirty="0">
                <a:solidFill>
                  <a:srgbClr val="00338D"/>
                </a:solidFill>
                <a:latin typeface="Arial" panose="020B0604020202020204" pitchFamily="34" charset="0"/>
                <a:ea typeface="맑은 고딕" panose="020B0503020000020004" pitchFamily="50" charset="-127"/>
              </a:rPr>
              <a:t>, Normalized EBITDA%</a:t>
            </a:r>
            <a:r>
              <a:rPr lang="ko-KR" altLang="en-US" sz="900" dirty="0">
                <a:solidFill>
                  <a:srgbClr val="00338D"/>
                </a:solidFill>
                <a:latin typeface="Arial" panose="020B0604020202020204" pitchFamily="34" charset="0"/>
                <a:ea typeface="맑은 고딕" panose="020B0503020000020004" pitchFamily="50" charset="-127"/>
              </a:rPr>
              <a:t>은 </a:t>
            </a:r>
            <a:r>
              <a:rPr lang="en-US" altLang="ko-KR" sz="900" dirty="0">
                <a:solidFill>
                  <a:srgbClr val="00338D"/>
                </a:solidFill>
                <a:latin typeface="Arial" panose="020B0604020202020204" pitchFamily="34" charset="0"/>
                <a:ea typeface="맑은 고딕" panose="020B0503020000020004" pitchFamily="50" charset="-127"/>
              </a:rPr>
              <a:t>12.5%</a:t>
            </a:r>
            <a:r>
              <a:rPr lang="ko-KR" altLang="en-US" sz="900" dirty="0">
                <a:solidFill>
                  <a:srgbClr val="00338D"/>
                </a:solidFill>
                <a:latin typeface="Arial" panose="020B0604020202020204" pitchFamily="34" charset="0"/>
                <a:ea typeface="맑은 고딕" panose="020B0503020000020004" pitchFamily="50" charset="-127"/>
              </a:rPr>
              <a:t>임</a:t>
            </a:r>
            <a:r>
              <a:rPr lang="en-US" altLang="ko-KR" sz="900" dirty="0">
                <a:solidFill>
                  <a:srgbClr val="00338D"/>
                </a:solidFill>
                <a:latin typeface="Arial" panose="020B0604020202020204" pitchFamily="34" charset="0"/>
                <a:ea typeface="맑은 고딕" panose="020B0503020000020004" pitchFamily="50" charset="-127"/>
              </a:rPr>
              <a:t>. </a:t>
            </a:r>
          </a:p>
        </p:txBody>
      </p:sp>
      <p:pic>
        <p:nvPicPr>
          <p:cNvPr id="12" name="그림 11">
            <a:extLst>
              <a:ext uri="{FF2B5EF4-FFF2-40B4-BE49-F238E27FC236}">
                <a16:creationId xmlns:a16="http://schemas.microsoft.com/office/drawing/2014/main" id="{B396EB1E-0C45-4AA9-8EAE-65C74332ECA1}"/>
              </a:ext>
            </a:extLst>
          </p:cNvPr>
          <p:cNvPicPr>
            <a:picLocks noChangeAspect="1" noChangeArrowheads="1"/>
            <a:extLst>
              <a:ext uri="{84589F7E-364E-4C9E-8A38-B11213B215E9}">
                <a14:cameraTool xmlns:a14="http://schemas.microsoft.com/office/drawing/2010/main" cellRange="$C$3:$K$36"/>
              </a:ext>
            </a:extLst>
          </p:cNvPicPr>
          <p:nvPr/>
        </p:nvPicPr>
        <p:blipFill>
          <a:blip r:embed="rId4"/>
          <a:srcRect/>
          <a:stretch>
            <a:fillRect/>
          </a:stretch>
        </p:blipFill>
        <p:spPr bwMode="auto">
          <a:xfrm>
            <a:off x="421575" y="1193851"/>
            <a:ext cx="4386513" cy="508000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617529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21/03/2016 11:24:40"/>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3E1F5"/>
        </a:solidFill>
        <a:ln>
          <a:noFill/>
        </a:ln>
      </a:spPr>
      <a:bodyPr lIns="54000" tIns="54000" rIns="54000" bIns="54000" rtlCol="0" anchor="ctr"/>
      <a:lstStyle>
        <a:defPPr algn="ctr">
          <a:defRPr sz="9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 id="{56CCF82D-5EF0-4724-ACEE-79F9CBD7000A}" vid="{041F8D7E-82F6-490C-BB8E-F1B846CB7F7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2242D3CA999B4A89A381B9469E1326" ma:contentTypeVersion="13" ma:contentTypeDescription="Create a new document." ma:contentTypeScope="" ma:versionID="1e65754a5247d9bb862ebbebf4123165">
  <xsd:schema xmlns:xsd="http://www.w3.org/2001/XMLSchema" xmlns:xs="http://www.w3.org/2001/XMLSchema" xmlns:p="http://schemas.microsoft.com/office/2006/metadata/properties" xmlns:ns3="ac6b67ec-569d-4a09-8636-ff1fc691571d" xmlns:ns4="012ddb30-e069-45af-9583-4cefae966423" targetNamespace="http://schemas.microsoft.com/office/2006/metadata/properties" ma:root="true" ma:fieldsID="8de94b04e0540a367c75fa0149d149b5" ns3:_="" ns4:_="">
    <xsd:import namespace="ac6b67ec-569d-4a09-8636-ff1fc691571d"/>
    <xsd:import namespace="012ddb30-e069-45af-9583-4cefae96642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6b67ec-569d-4a09-8636-ff1fc691571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ddb30-e069-45af-9583-4cefae96642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69E72-D0CD-4195-A93D-A80FA26ECAE8}">
  <ds:schemaRef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 ds:uri="ac6b67ec-569d-4a09-8636-ff1fc691571d"/>
    <ds:schemaRef ds:uri="http://purl.org/dc/dcmitype/"/>
    <ds:schemaRef ds:uri="012ddb30-e069-45af-9583-4cefae96642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EFD1A807-57EA-4EBB-BD59-0BE7C929F46B}">
  <ds:schemaRefs>
    <ds:schemaRef ds:uri="http://schemas.microsoft.com/sharepoint/v3/contenttype/forms"/>
  </ds:schemaRefs>
</ds:datastoreItem>
</file>

<file path=customXml/itemProps3.xml><?xml version="1.0" encoding="utf-8"?>
<ds:datastoreItem xmlns:ds="http://schemas.openxmlformats.org/officeDocument/2006/customXml" ds:itemID="{2CD3C908-0B30-4AD5-A789-B54D8A0CF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6b67ec-569d-4a09-8636-ff1fc691571d"/>
    <ds:schemaRef ds:uri="012ddb30-e069-45af-9583-4cefae9664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55540</TotalTime>
  <Words>5432</Words>
  <Application>Microsoft Office PowerPoint</Application>
  <PresentationFormat>A4 용지(210x297mm)</PresentationFormat>
  <Paragraphs>712</Paragraphs>
  <Slides>33</Slides>
  <Notes>29</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33</vt:i4>
      </vt:variant>
    </vt:vector>
  </HeadingPairs>
  <TitlesOfParts>
    <vt:vector size="40" baseType="lpstr">
      <vt:lpstr>맑은 고딕</vt:lpstr>
      <vt:lpstr>Arial</vt:lpstr>
      <vt:lpstr>KPMG Extralight</vt:lpstr>
      <vt:lpstr>Univers 45 Light</vt:lpstr>
      <vt:lpstr>Univers for KPMG</vt:lpstr>
      <vt:lpstr>Wingdings</vt:lpstr>
      <vt:lpstr>KPMG_Report_4x3_050216_2016</vt:lpstr>
      <vt:lpstr>PowerPoint 프레젠테이션</vt:lpstr>
      <vt:lpstr>PowerPoint 프레젠테이션</vt:lpstr>
      <vt:lpstr>Executive Summary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Key FDD findings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skim161@kr.kpmg.com</dc:creator>
  <cp:lastModifiedBy>Park, In-Uk (KR/Deal Adv1)</cp:lastModifiedBy>
  <cp:revision>5828</cp:revision>
  <cp:lastPrinted>2021-02-10T11:12:57Z</cp:lastPrinted>
  <dcterms:created xsi:type="dcterms:W3CDTF">2016-06-16T02:21:14Z</dcterms:created>
  <dcterms:modified xsi:type="dcterms:W3CDTF">2021-03-09T12:49:40Z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0x0101001A2242D3CA999B4A89A381B9469E1326</vt:lpwstr>
  </property>
</Properties>
</file>